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charts/colors6.xml" ContentType="application/vnd.ms-office.chartcolor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style9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olors5.xml" ContentType="application/vnd.ms-office.chartcolorstyle+xml"/>
  <Override PartName="/ppt/charts/style10.xml" ContentType="application/vnd.ms-office.chart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Default Extension="wdp" ContentType="image/vnd.ms-photo"/>
  <Override PartName="/ppt/charts/colors11.xml" ContentType="application/vnd.ms-office.chartcolorstyl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style7.xml" ContentType="application/vnd.ms-office.chartstyle+xml"/>
  <Override PartName="/ppt/charts/colors10.xml" ContentType="application/vnd.ms-office.chartcolorstyl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392" r:id="rId3"/>
    <p:sldId id="451" r:id="rId4"/>
    <p:sldId id="373" r:id="rId5"/>
    <p:sldId id="453" r:id="rId6"/>
    <p:sldId id="547" r:id="rId7"/>
    <p:sldId id="486" r:id="rId8"/>
    <p:sldId id="404" r:id="rId9"/>
    <p:sldId id="553" r:id="rId10"/>
    <p:sldId id="386" r:id="rId11"/>
    <p:sldId id="367" r:id="rId12"/>
    <p:sldId id="560" r:id="rId13"/>
    <p:sldId id="554" r:id="rId14"/>
    <p:sldId id="388" r:id="rId15"/>
    <p:sldId id="391" r:id="rId16"/>
    <p:sldId id="555" r:id="rId17"/>
    <p:sldId id="368" r:id="rId18"/>
    <p:sldId id="552" r:id="rId19"/>
    <p:sldId id="405" r:id="rId20"/>
    <p:sldId id="352" r:id="rId21"/>
    <p:sldId id="407" r:id="rId22"/>
    <p:sldId id="406" r:id="rId23"/>
    <p:sldId id="408" r:id="rId24"/>
    <p:sldId id="356" r:id="rId25"/>
    <p:sldId id="413" r:id="rId26"/>
    <p:sldId id="383" r:id="rId27"/>
    <p:sldId id="369" r:id="rId28"/>
    <p:sldId id="394" r:id="rId29"/>
    <p:sldId id="558" r:id="rId30"/>
    <p:sldId id="559" r:id="rId31"/>
    <p:sldId id="398" r:id="rId32"/>
    <p:sldId id="399" r:id="rId33"/>
    <p:sldId id="387" r:id="rId34"/>
    <p:sldId id="418" r:id="rId35"/>
    <p:sldId id="419" r:id="rId36"/>
    <p:sldId id="420" r:id="rId37"/>
    <p:sldId id="422" r:id="rId38"/>
    <p:sldId id="362" r:id="rId39"/>
    <p:sldId id="371" r:id="rId40"/>
    <p:sldId id="430" r:id="rId41"/>
  </p:sldIdLst>
  <p:sldSz cx="12190413" cy="6859588"/>
  <p:notesSz cx="6797675" cy="9928225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4" userDrawn="1">
          <p15:clr>
            <a:srgbClr val="A4A3A4"/>
          </p15:clr>
        </p15:guide>
        <p15:guide id="2" pos="2932" userDrawn="1">
          <p15:clr>
            <a:srgbClr val="A4A3A4"/>
          </p15:clr>
        </p15:guide>
        <p15:guide id="4" pos="4520" userDrawn="1">
          <p15:clr>
            <a:srgbClr val="A4A3A4"/>
          </p15:clr>
        </p15:guide>
        <p15:guide id="5" pos="7679" userDrawn="1">
          <p15:clr>
            <a:srgbClr val="A4A3A4"/>
          </p15:clr>
        </p15:guide>
        <p15:guide id="6" pos="1390" userDrawn="1">
          <p15:clr>
            <a:srgbClr val="A4A3A4"/>
          </p15:clr>
        </p15:guide>
        <p15:guide id="7" orient="horz" pos="3294" userDrawn="1">
          <p15:clr>
            <a:srgbClr val="A4A3A4"/>
          </p15:clr>
        </p15:guide>
        <p15:guide id="12" orient="horz" pos="1798" userDrawn="1">
          <p15:clr>
            <a:srgbClr val="A4A3A4"/>
          </p15:clr>
        </p15:guide>
        <p15:guide id="13" orient="horz" pos="4321" userDrawn="1">
          <p15:clr>
            <a:srgbClr val="A4A3A4"/>
          </p15:clr>
        </p15:guide>
        <p15:guide id="14" pos="5881" userDrawn="1">
          <p15:clr>
            <a:srgbClr val="A4A3A4"/>
          </p15:clr>
        </p15:guide>
        <p15:guide id="15" pos="7332" userDrawn="1">
          <p15:clr>
            <a:srgbClr val="A4A3A4"/>
          </p15:clr>
        </p15:guide>
        <p15:guide id="16" orient="horz" pos="1072" userDrawn="1">
          <p15:clr>
            <a:srgbClr val="A4A3A4"/>
          </p15:clr>
        </p15:guide>
        <p15:guide id="17" orient="horz" pos="30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56A57"/>
    <a:srgbClr val="EAA53D"/>
    <a:srgbClr val="535142"/>
    <a:srgbClr val="5B3E15"/>
    <a:srgbClr val="008000"/>
    <a:srgbClr val="0D2329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050" autoAdjust="0"/>
    <p:restoredTop sz="94302" autoAdjust="0"/>
  </p:normalViewPr>
  <p:slideViewPr>
    <p:cSldViewPr>
      <p:cViewPr varScale="1">
        <p:scale>
          <a:sx n="73" d="100"/>
          <a:sy n="73" d="100"/>
        </p:scale>
        <p:origin x="-1236" y="-102"/>
      </p:cViewPr>
      <p:guideLst>
        <p:guide orient="horz" pos="754"/>
        <p:guide orient="horz" pos="3294"/>
        <p:guide orient="horz" pos="1798"/>
        <p:guide orient="horz" pos="4321"/>
        <p:guide orient="horz" pos="1072"/>
        <p:guide orient="horz" pos="3068"/>
        <p:guide pos="2932"/>
        <p:guide pos="4520"/>
        <p:guide pos="7679"/>
        <p:guide pos="1390"/>
        <p:guide pos="5881"/>
        <p:guide pos="7332"/>
      </p:guideLst>
    </p:cSldViewPr>
  </p:slideViewPr>
  <p:outlineViewPr>
    <p:cViewPr>
      <p:scale>
        <a:sx n="33" d="100"/>
        <a:sy n="33" d="100"/>
      </p:scale>
      <p:origin x="0" y="28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.%20&#1055;&#1086;&#1088;&#1091;&#1095;&#1077;&#1085;&#1080;&#1103;%20&#1088;&#1091;&#1082;&#1086;&#1074;&#1086;&#1076;&#1089;&#1090;&#1074;&#1072;\03_&#1041;&#1070;&#1044;&#1046;&#1045;&#1058;\2018%20&#1075;&#1086;&#1076;_&#1054;&#1058;&#1063;&#1045;&#1058;\&#1056;&#1072;&#1073;&#1086;&#1095;&#1080;&#1081;%20&#1092;&#1072;&#1081;&#1083;%202018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175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430639754128026E-2"/>
                  <c:y val="-9.393461817033262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88-49D9-B04D-61D79A086B55}"/>
                </c:ext>
              </c:extLst>
            </c:dLbl>
            <c:dLbl>
              <c:idx val="1"/>
              <c:layout>
                <c:manualLayout>
                  <c:x val="-5.0935603462283548E-2"/>
                  <c:y val="-6.627014251561576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88-49D9-B04D-61D79A086B55}"/>
                </c:ext>
              </c:extLst>
            </c:dLbl>
            <c:dLbl>
              <c:idx val="2"/>
              <c:layout>
                <c:manualLayout>
                  <c:x val="-4.5508625849741323E-2"/>
                  <c:y val="-8.286882790844583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88-49D9-B04D-61D79A086B55}"/>
                </c:ext>
              </c:extLst>
            </c:dLbl>
            <c:dLbl>
              <c:idx val="3"/>
              <c:layout>
                <c:manualLayout>
                  <c:x val="-5.3649092268554611E-2"/>
                  <c:y val="-8.010238034297416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88-49D9-B04D-61D79A086B55}"/>
                </c:ext>
              </c:extLst>
            </c:dLbl>
            <c:dLbl>
              <c:idx val="5"/>
              <c:layout>
                <c:manualLayout>
                  <c:x val="-4.6865370252876813E-2"/>
                  <c:y val="6.928578819249682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88-49D9-B04D-61D79A086B55}"/>
                </c:ext>
              </c:extLst>
            </c:dLbl>
            <c:dLbl>
              <c:idx val="7"/>
              <c:layout>
                <c:manualLayout>
                  <c:x val="-4.2795137043470211E-2"/>
                  <c:y val="-6.073724738467238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88-49D9-B04D-61D79A086B55}"/>
                </c:ext>
              </c:extLst>
            </c:dLbl>
            <c:dLbl>
              <c:idx val="8"/>
              <c:layout>
                <c:manualLayout>
                  <c:x val="-3.8706422197706064E-2"/>
                  <c:y val="-4.890436574429632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9D-417F-971E-13C40D17F72D}"/>
                </c:ext>
              </c:extLst>
            </c:dLbl>
            <c:dLbl>
              <c:idx val="9"/>
              <c:layout>
                <c:manualLayout>
                  <c:x val="-3.3565536042769711E-2"/>
                  <c:y val="-5.979926365073877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36-499D-A48E-08D415230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180.98000000000002</c:v>
                </c:pt>
                <c:pt idx="1">
                  <c:v>241.38000000000002</c:v>
                </c:pt>
                <c:pt idx="2">
                  <c:v>279.14999999999998</c:v>
                </c:pt>
                <c:pt idx="3">
                  <c:v>320.54000000000002</c:v>
                </c:pt>
                <c:pt idx="4">
                  <c:v>349.21</c:v>
                </c:pt>
                <c:pt idx="5">
                  <c:v>374.48999999999995</c:v>
                </c:pt>
                <c:pt idx="6">
                  <c:v>295.88</c:v>
                </c:pt>
                <c:pt idx="7">
                  <c:v>420.63</c:v>
                </c:pt>
                <c:pt idx="8">
                  <c:v>493.37</c:v>
                </c:pt>
                <c:pt idx="9">
                  <c:v>519.6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88-49D9-B04D-61D79A086B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</c:v>
                </c:pt>
              </c:strCache>
            </c:strRef>
          </c:tx>
          <c:spPr>
            <a:ln w="444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175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14412856039909E-2"/>
                  <c:y val="6.073746521518912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88-49D9-B04D-61D79A086B55}"/>
                </c:ext>
              </c:extLst>
            </c:dLbl>
            <c:dLbl>
              <c:idx val="1"/>
              <c:layout>
                <c:manualLayout>
                  <c:x val="-3.8724903834063559E-2"/>
                  <c:y val="5.24381225187742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88-49D9-B04D-61D79A086B55}"/>
                </c:ext>
              </c:extLst>
            </c:dLbl>
            <c:dLbl>
              <c:idx val="2"/>
              <c:layout>
                <c:manualLayout>
                  <c:x val="-3.6011415027792433E-2"/>
                  <c:y val="6.350391278066100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88-49D9-B04D-61D79A086B55}"/>
                </c:ext>
              </c:extLst>
            </c:dLbl>
            <c:dLbl>
              <c:idx val="3"/>
              <c:layout>
                <c:manualLayout>
                  <c:x val="-3.8724903834063538E-2"/>
                  <c:y val="5.24381225187742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88-49D9-B04D-61D79A086B55}"/>
                </c:ext>
              </c:extLst>
            </c:dLbl>
            <c:dLbl>
              <c:idx val="4"/>
              <c:layout>
                <c:manualLayout>
                  <c:x val="-5.3649092268554611E-2"/>
                  <c:y val="-6.928557036197986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88-49D9-B04D-61D79A086B55}"/>
                </c:ext>
              </c:extLst>
            </c:dLbl>
            <c:dLbl>
              <c:idx val="6"/>
              <c:layout>
                <c:manualLayout>
                  <c:x val="-3.8724903834063636E-2"/>
                  <c:y val="-6.651912279650817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88-49D9-B04D-61D79A086B55}"/>
                </c:ext>
              </c:extLst>
            </c:dLbl>
            <c:dLbl>
              <c:idx val="7"/>
              <c:layout>
                <c:manualLayout>
                  <c:x val="-4.1438392640334748E-2"/>
                  <c:y val="6.073746521518932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88-49D9-B04D-61D79A086B55}"/>
                </c:ext>
              </c:extLst>
            </c:dLbl>
            <c:dLbl>
              <c:idx val="8"/>
              <c:layout>
                <c:manualLayout>
                  <c:x val="-2.9209211375756994E-2"/>
                  <c:y val="4.618085573417990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9D-417F-971E-13C40D17F72D}"/>
                </c:ext>
              </c:extLst>
            </c:dLbl>
            <c:dLbl>
              <c:idx val="9"/>
              <c:layout>
                <c:manualLayout>
                  <c:x val="-3.3565536042769711E-2"/>
                  <c:y val="6.52469270704541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6-499D-A48E-08D415230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173.94</c:v>
                </c:pt>
                <c:pt idx="1">
                  <c:v>208.89000000000001</c:v>
                </c:pt>
                <c:pt idx="2">
                  <c:v>269.63</c:v>
                </c:pt>
                <c:pt idx="3">
                  <c:v>316.72999999999996</c:v>
                </c:pt>
                <c:pt idx="4">
                  <c:v>360.74</c:v>
                </c:pt>
                <c:pt idx="5">
                  <c:v>432.4</c:v>
                </c:pt>
                <c:pt idx="6">
                  <c:v>361.86</c:v>
                </c:pt>
                <c:pt idx="7">
                  <c:v>400.41999999999996</c:v>
                </c:pt>
                <c:pt idx="8">
                  <c:v>449.44</c:v>
                </c:pt>
                <c:pt idx="9">
                  <c:v>515.79999999999995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88-49D9-B04D-61D79A086B55}"/>
            </c:ext>
          </c:extLst>
        </c:ser>
        <c:dLbls/>
        <c:marker val="1"/>
        <c:axId val="84325504"/>
        <c:axId val="84327040"/>
      </c:lineChart>
      <c:catAx>
        <c:axId val="84325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327040"/>
        <c:crosses val="autoZero"/>
        <c:auto val="1"/>
        <c:lblAlgn val="ctr"/>
        <c:lblOffset val="100"/>
      </c:catAx>
      <c:valAx>
        <c:axId val="84327040"/>
        <c:scaling>
          <c:orientation val="minMax"/>
          <c:min val="100"/>
        </c:scaling>
        <c:axPos val="l"/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32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17362.900000000001</c:v>
                </c:pt>
                <c:pt idx="1">
                  <c:v>243.7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9D-456C-B781-D5D04C9291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19443.8</c:v>
                </c:pt>
                <c:pt idx="1">
                  <c:v>268.8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19D-456C-B781-D5D04C9291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перв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19284.000599999996</c:v>
                </c:pt>
                <c:pt idx="1">
                  <c:v>259.54250000000002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19D-456C-B781-D5D04C92910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уточн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23745.019099999998</c:v>
                </c:pt>
                <c:pt idx="1">
                  <c:v>450.74520000000001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19D-456C-B781-D5D04C92910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#,##0.0</c:formatCode>
                <c:ptCount val="2"/>
                <c:pt idx="0">
                  <c:v>22393.196400000001</c:v>
                </c:pt>
                <c:pt idx="1">
                  <c:v>286.73609999999991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19D-456C-B781-D5D04C92910A}"/>
            </c:ext>
          </c:extLst>
        </c:ser>
        <c:dLbls/>
        <c:gapWidth val="128"/>
        <c:overlap val="-10"/>
        <c:axId val="131426944"/>
        <c:axId val="148873600"/>
      </c:barChart>
      <c:catAx>
        <c:axId val="131426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73600"/>
        <c:crosses val="autoZero"/>
        <c:auto val="1"/>
        <c:lblAlgn val="ctr"/>
        <c:lblOffset val="100"/>
      </c:catAx>
      <c:valAx>
        <c:axId val="14887360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3142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38100"/>
          </c:spPr>
          <c:dPt>
            <c:idx val="0"/>
            <c:spPr>
              <a:solidFill>
                <a:schemeClr val="accent1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DF4-4D98-B167-925DBECC10E0}"/>
              </c:ext>
            </c:extLst>
          </c:dPt>
          <c:dPt>
            <c:idx val="1"/>
            <c:spPr>
              <a:solidFill>
                <a:schemeClr val="accent2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F4-4D98-B167-925DBECC10E0}"/>
              </c:ext>
            </c:extLst>
          </c:dPt>
          <c:dPt>
            <c:idx val="2"/>
            <c:spPr>
              <a:solidFill>
                <a:schemeClr val="accent3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F4-4D98-B167-925DBECC10E0}"/>
              </c:ext>
            </c:extLst>
          </c:dPt>
          <c:dPt>
            <c:idx val="3"/>
            <c:spPr>
              <a:solidFill>
                <a:schemeClr val="accent4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DF4-4D98-B167-925DBECC10E0}"/>
              </c:ext>
            </c:extLst>
          </c:dPt>
          <c:dPt>
            <c:idx val="4"/>
            <c:spPr>
              <a:solidFill>
                <a:schemeClr val="accent5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F4-4D98-B167-925DBECC10E0}"/>
              </c:ext>
            </c:extLst>
          </c:dPt>
          <c:dPt>
            <c:idx val="5"/>
            <c:spPr>
              <a:solidFill>
                <a:schemeClr val="accent6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DF4-4D98-B167-925DBECC10E0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6.0067000000000004</c:v>
                </c:pt>
                <c:pt idx="1">
                  <c:v>2569.1293000000001</c:v>
                </c:pt>
                <c:pt idx="2">
                  <c:v>946.02089999999998</c:v>
                </c:pt>
                <c:pt idx="3">
                  <c:v>789.92089999999996</c:v>
                </c:pt>
                <c:pt idx="4">
                  <c:v>1.2968</c:v>
                </c:pt>
                <c:pt idx="5">
                  <c:v>26.870799999999996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F4-4D98-B167-925DBECC10E0}"/>
            </c:ext>
          </c:extLst>
        </c:ser>
        <c:dLbls/>
        <c:firstSliceAng val="33"/>
        <c:holeSize val="59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cked"/>
        <c:ser>
          <c:idx val="0"/>
          <c:order val="0"/>
          <c:spPr>
            <a:ln w="63500"/>
          </c:spPr>
          <c:marker>
            <c:symbol val="diamond"/>
            <c:size val="13"/>
            <c:spPr>
              <a:solidFill>
                <a:schemeClr val="bg1"/>
              </a:solidFill>
              <a:ln w="50800"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Лист10!$B$2:$G$2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Лист10!$B$3:$G$3</c:f>
              <c:numCache>
                <c:formatCode>#,##0.0</c:formatCode>
                <c:ptCount val="6"/>
                <c:pt idx="0">
                  <c:v>2618.5</c:v>
                </c:pt>
                <c:pt idx="1">
                  <c:v>2182.6999999999998</c:v>
                </c:pt>
                <c:pt idx="2">
                  <c:v>1741.8</c:v>
                </c:pt>
                <c:pt idx="3">
                  <c:v>2513.8566999999998</c:v>
                </c:pt>
                <c:pt idx="4">
                  <c:v>3666.5287999999996</c:v>
                </c:pt>
                <c:pt idx="5">
                  <c:v>4339.2453999999998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63-494C-B989-469E4BCF3E0E}"/>
            </c:ext>
          </c:extLst>
        </c:ser>
        <c:dLbls/>
        <c:marker val="1"/>
        <c:axId val="63494784"/>
        <c:axId val="55177984"/>
      </c:lineChart>
      <c:catAx>
        <c:axId val="634947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55177984"/>
        <c:crosses val="autoZero"/>
        <c:auto val="1"/>
        <c:lblAlgn val="ctr"/>
        <c:lblOffset val="100"/>
      </c:catAx>
      <c:valAx>
        <c:axId val="55177984"/>
        <c:scaling>
          <c:orientation val="minMax"/>
        </c:scaling>
        <c:axPos val="l"/>
        <c:numFmt formatCode="#,##0.0" sourceLinked="1"/>
        <c:tickLblPos val="nextTo"/>
        <c:txPr>
          <a:bodyPr/>
          <a:lstStyle/>
          <a:p>
            <a:pPr>
              <a:defRPr sz="1200">
                <a:solidFill>
                  <a:schemeClr val="accent1">
                    <a:lumMod val="75000"/>
                  </a:schemeClr>
                </a:solidFill>
              </a:defRPr>
            </a:pPr>
            <a:endParaRPr lang="ru-RU"/>
          </a:p>
        </c:txPr>
        <c:crossAx val="63494784"/>
        <c:crosses val="autoZero"/>
        <c:crossBetween val="between"/>
        <c:majorUnit val="1000"/>
      </c:valAx>
      <c:spPr>
        <a:noFill/>
        <a:ln>
          <a:noFill/>
        </a:ln>
      </c:spPr>
    </c:plotArea>
    <c:plotVisOnly val="1"/>
    <c:dispBlanksAs val="zero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по проекту "Харьяга</c:v>
                </c:pt>
                <c:pt idx="1">
                  <c:v>Налоги на имущество</c:v>
                </c:pt>
                <c:pt idx="2">
                  <c:v>Безвозмездные поступления</c:v>
                </c:pt>
                <c:pt idx="3">
                  <c:v>Налог на прибыль организаций</c:v>
                </c:pt>
                <c:pt idx="4">
                  <c:v>Налог на доходы физических лиц</c:v>
                </c:pt>
                <c:pt idx="5">
                  <c:v>Проч. налог. и неналог. доходы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5586.4</c:v>
                </c:pt>
                <c:pt idx="1">
                  <c:v>5956.2</c:v>
                </c:pt>
                <c:pt idx="2">
                  <c:v>1537.6</c:v>
                </c:pt>
                <c:pt idx="3">
                  <c:v>3235.2</c:v>
                </c:pt>
                <c:pt idx="4">
                  <c:v>1339.8</c:v>
                </c:pt>
                <c:pt idx="5">
                  <c:v>839.7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FA-4FD3-B403-E71EC4E383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по проекту "Харьяга</c:v>
                </c:pt>
                <c:pt idx="1">
                  <c:v>Налоги на имущество</c:v>
                </c:pt>
                <c:pt idx="2">
                  <c:v>Безвозмездные поступления</c:v>
                </c:pt>
                <c:pt idx="3">
                  <c:v>Налог на прибыль организаций</c:v>
                </c:pt>
                <c:pt idx="4">
                  <c:v>Налог на доходы физических лиц</c:v>
                </c:pt>
                <c:pt idx="5">
                  <c:v>Проч. налог. и неналог. доходы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7926.8</c:v>
                </c:pt>
                <c:pt idx="1">
                  <c:v>6087.5</c:v>
                </c:pt>
                <c:pt idx="2">
                  <c:v>1801.9</c:v>
                </c:pt>
                <c:pt idx="3">
                  <c:v>3495.5</c:v>
                </c:pt>
                <c:pt idx="4">
                  <c:v>1419.7</c:v>
                </c:pt>
                <c:pt idx="5">
                  <c:v>927.4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FA-4FD3-B403-E71EC4E383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перв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по проекту "Харьяга</c:v>
                </c:pt>
                <c:pt idx="1">
                  <c:v>Налоги на имущество</c:v>
                </c:pt>
                <c:pt idx="2">
                  <c:v>Безвозмездные поступления</c:v>
                </c:pt>
                <c:pt idx="3">
                  <c:v>Налог на прибыль организаций</c:v>
                </c:pt>
                <c:pt idx="4">
                  <c:v>Налог на доходы физических лиц</c:v>
                </c:pt>
                <c:pt idx="5">
                  <c:v>Проч. налог. и неналог. доходы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6255.0713000000005</c:v>
                </c:pt>
                <c:pt idx="1">
                  <c:v>5870.6680000000006</c:v>
                </c:pt>
                <c:pt idx="2">
                  <c:v>889.49800000000005</c:v>
                </c:pt>
                <c:pt idx="3">
                  <c:v>2764.1183000000001</c:v>
                </c:pt>
                <c:pt idx="4">
                  <c:v>1420.1719999999998</c:v>
                </c:pt>
                <c:pt idx="5">
                  <c:v>659.79640000000302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EFA-4FD3-B403-E71EC4E3839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уточн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по проекту "Харьяга</c:v>
                </c:pt>
                <c:pt idx="1">
                  <c:v>Налоги на имущество</c:v>
                </c:pt>
                <c:pt idx="2">
                  <c:v>Безвозмездные поступления</c:v>
                </c:pt>
                <c:pt idx="3">
                  <c:v>Налог на прибыль организаций</c:v>
                </c:pt>
                <c:pt idx="4">
                  <c:v>Налог на доходы физических лиц</c:v>
                </c:pt>
                <c:pt idx="5">
                  <c:v>Проч. налог. и неналог. доходы</c:v>
                </c:pt>
              </c:strCache>
            </c:strRef>
          </c:cat>
          <c:val>
            <c:numRef>
              <c:f>Лист1!$E$2:$E$7</c:f>
              <c:numCache>
                <c:formatCode>#,##0.0</c:formatCode>
                <c:ptCount val="6"/>
                <c:pt idx="0">
                  <c:v>7083.1168000000007</c:v>
                </c:pt>
                <c:pt idx="1">
                  <c:v>5870.6680000000006</c:v>
                </c:pt>
                <c:pt idx="2">
                  <c:v>3960.6509999999998</c:v>
                </c:pt>
                <c:pt idx="3">
                  <c:v>3537.6990000000001</c:v>
                </c:pt>
                <c:pt idx="4">
                  <c:v>1420.1719999999998</c:v>
                </c:pt>
                <c:pt idx="5">
                  <c:v>858.67700000000332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EFA-4FD3-B403-E71EC4E3839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по проекту "Харьяга</c:v>
                </c:pt>
                <c:pt idx="1">
                  <c:v>Налоги на имущество</c:v>
                </c:pt>
                <c:pt idx="2">
                  <c:v>Безвозмездные поступления</c:v>
                </c:pt>
                <c:pt idx="3">
                  <c:v>Налог на прибыль организаций</c:v>
                </c:pt>
                <c:pt idx="4">
                  <c:v>Налог на доходы физических лиц</c:v>
                </c:pt>
                <c:pt idx="5">
                  <c:v>Проч. налог. и неналог. доходы</c:v>
                </c:pt>
              </c:strCache>
            </c:strRef>
          </c:cat>
          <c:val>
            <c:numRef>
              <c:f>Лист1!$F$2:$F$7</c:f>
              <c:numCache>
                <c:formatCode>#,##0.0</c:formatCode>
                <c:ptCount val="6"/>
                <c:pt idx="0">
                  <c:v>7083.1168000000007</c:v>
                </c:pt>
                <c:pt idx="1">
                  <c:v>6052.8020000000006</c:v>
                </c:pt>
                <c:pt idx="2">
                  <c:v>3806</c:v>
                </c:pt>
                <c:pt idx="3">
                  <c:v>3600.9589999999998</c:v>
                </c:pt>
                <c:pt idx="4">
                  <c:v>1439.404</c:v>
                </c:pt>
                <c:pt idx="5">
                  <c:v>863.91677000000345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EFA-4FD3-B403-E71EC4E38399}"/>
            </c:ext>
          </c:extLst>
        </c:ser>
        <c:dLbls/>
        <c:gapWidth val="128"/>
        <c:overlap val="-10"/>
        <c:axId val="106878848"/>
        <c:axId val="106880384"/>
      </c:barChart>
      <c:catAx>
        <c:axId val="106878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880384"/>
        <c:crosses val="autoZero"/>
        <c:auto val="1"/>
        <c:lblAlgn val="ctr"/>
        <c:lblOffset val="100"/>
      </c:catAx>
      <c:valAx>
        <c:axId val="106880384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0687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area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75000"/>
                <a:alpha val="70000"/>
              </a:schemeClr>
            </a:solidFill>
            <a:ln>
              <a:noFill/>
            </a:ln>
            <a:effectLst/>
          </c:spPr>
          <c:cat>
            <c:numRef>
              <c:f>Лист1!$A$2:$A$9</c:f>
              <c:numCache>
                <c:formatCode>General</c:formatCode>
                <c:ptCount val="8"/>
                <c:pt idx="0" formatCode="m/d/yyyy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5.4355000000000002</c:v>
                </c:pt>
                <c:pt idx="1">
                  <c:v>2.06</c:v>
                </c:pt>
                <c:pt idx="2">
                  <c:v>5.5932000000000004</c:v>
                </c:pt>
                <c:pt idx="3">
                  <c:v>7.9300000000000006</c:v>
                </c:pt>
                <c:pt idx="4">
                  <c:v>6.26</c:v>
                </c:pt>
                <c:pt idx="5">
                  <c:v>7.08</c:v>
                </c:pt>
                <c:pt idx="6">
                  <c:v>7.08</c:v>
                </c:pt>
                <c:pt idx="7">
                  <c:v>4.6049999999999995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C-430C-AE08-D04512152964}"/>
            </c:ext>
          </c:extLst>
        </c:ser>
        <c:dLbls/>
        <c:axId val="114317568"/>
        <c:axId val="114335744"/>
      </c:areaChart>
      <c:catAx>
        <c:axId val="114317568"/>
        <c:scaling>
          <c:orientation val="minMax"/>
        </c:scaling>
        <c:delete val="1"/>
        <c:axPos val="b"/>
        <c:numFmt formatCode="m/d/yyyy" sourceLinked="1"/>
        <c:tickLblPos val="none"/>
        <c:crossAx val="114335744"/>
        <c:crosses val="autoZero"/>
        <c:auto val="1"/>
        <c:lblAlgn val="ctr"/>
        <c:lblOffset val="100"/>
      </c:catAx>
      <c:valAx>
        <c:axId val="114335744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14317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area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  <a:effectLst/>
          </c:spPr>
          <c:cat>
            <c:numRef>
              <c:f>Лист1!$A$2:$A$9</c:f>
              <c:numCache>
                <c:formatCode>General</c:formatCode>
                <c:ptCount val="8"/>
                <c:pt idx="0" formatCode="m/d/yyyy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0.8</c:v>
                </c:pt>
                <c:pt idx="1">
                  <c:v>1.5</c:v>
                </c:pt>
                <c:pt idx="2">
                  <c:v>1.5</c:v>
                </c:pt>
                <c:pt idx="3">
                  <c:v>1.6</c:v>
                </c:pt>
                <c:pt idx="4">
                  <c:v>0.88949800000000001</c:v>
                </c:pt>
                <c:pt idx="5">
                  <c:v>3.6867220000000001</c:v>
                </c:pt>
                <c:pt idx="6">
                  <c:v>3.5203389</c:v>
                </c:pt>
                <c:pt idx="7">
                  <c:v>1.24614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C-430C-AE08-D04512152964}"/>
            </c:ext>
          </c:extLst>
        </c:ser>
        <c:dLbls/>
        <c:axId val="115210496"/>
        <c:axId val="114888704"/>
      </c:areaChart>
      <c:catAx>
        <c:axId val="115210496"/>
        <c:scaling>
          <c:orientation val="minMax"/>
        </c:scaling>
        <c:delete val="1"/>
        <c:axPos val="b"/>
        <c:numFmt formatCode="m/d/yyyy" sourceLinked="1"/>
        <c:tickLblPos val="none"/>
        <c:crossAx val="114888704"/>
        <c:crosses val="autoZero"/>
        <c:auto val="1"/>
        <c:lblAlgn val="ctr"/>
        <c:lblOffset val="100"/>
      </c:catAx>
      <c:valAx>
        <c:axId val="114888704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15210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прибыль организаций
при СРП</c:v>
                </c:pt>
                <c:pt idx="2">
                  <c:v>Налог на доходы физических лиц</c:v>
                </c:pt>
                <c:pt idx="3">
                  <c:v>Налоги
на совокупный доход</c:v>
                </c:pt>
                <c:pt idx="4">
                  <c:v>Налоги и др платежи за польз. прир.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5001.8</c:v>
                </c:pt>
                <c:pt idx="1">
                  <c:v>1219.7216000000001</c:v>
                </c:pt>
                <c:pt idx="2">
                  <c:v>1439.4</c:v>
                </c:pt>
                <c:pt idx="3">
                  <c:v>65.415899999999993</c:v>
                </c:pt>
                <c:pt idx="4">
                  <c:v>117.5613</c:v>
                </c:pt>
                <c:pt idx="5">
                  <c:v>5.1788999999999996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E4-40B4-B2C1-316A902577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dLbls>
            <c:dLbl>
              <c:idx val="3"/>
              <c:layout>
                <c:manualLayout>
                  <c:x val="2.6926615220576682E-3"/>
                  <c:y val="4.46802289894139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72-4E31-96CF-1B449C8841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прибыль организаций
при СРП</c:v>
                </c:pt>
                <c:pt idx="2">
                  <c:v>Налог на доходы физических лиц</c:v>
                </c:pt>
                <c:pt idx="3">
                  <c:v>Налоги
на совокупный доход</c:v>
                </c:pt>
                <c:pt idx="4">
                  <c:v>Налоги и др платежи за польз. прир.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2693.2593000000002</c:v>
                </c:pt>
                <c:pt idx="1">
                  <c:v>907.6998000000001</c:v>
                </c:pt>
                <c:pt idx="2">
                  <c:v>1455.4</c:v>
                </c:pt>
                <c:pt idx="3">
                  <c:v>12.2</c:v>
                </c:pt>
                <c:pt idx="4">
                  <c:v>117.56140000000002</c:v>
                </c:pt>
                <c:pt idx="5">
                  <c:v>7.1116000000000001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E4-40B4-B2C1-316A902577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Лист1!$A$2:$A$7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прибыль организаций
при СРП</c:v>
                </c:pt>
                <c:pt idx="2">
                  <c:v>Налог на доходы физических лиц</c:v>
                </c:pt>
                <c:pt idx="3">
                  <c:v>Налоги
на совокупный доход</c:v>
                </c:pt>
                <c:pt idx="4">
                  <c:v>Налоги и др платежи за польз. прир.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72-4E31-96CF-1B449C884104}"/>
            </c:ext>
          </c:extLst>
        </c:ser>
        <c:dLbls/>
        <c:gapWidth val="8"/>
        <c:overlap val="100"/>
        <c:axId val="116533888"/>
        <c:axId val="116560256"/>
      </c:barChart>
      <c:catAx>
        <c:axId val="1165338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60256"/>
        <c:crosses val="autoZero"/>
        <c:auto val="1"/>
        <c:lblAlgn val="ctr"/>
        <c:lblOffset val="100"/>
      </c:catAx>
      <c:valAx>
        <c:axId val="116560256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1653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 - комм. хозяйство </c:v>
                </c:pt>
                <c:pt idx="4">
                  <c:v>Здравоохранение</c:v>
                </c:pt>
                <c:pt idx="5">
                  <c:v>Общегосуд. расходы</c:v>
                </c:pt>
                <c:pt idx="6">
                  <c:v>Прочие расходы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4683.3</c:v>
                </c:pt>
                <c:pt idx="1">
                  <c:v>5956.2</c:v>
                </c:pt>
                <c:pt idx="2">
                  <c:v>1537.6</c:v>
                </c:pt>
                <c:pt idx="3">
                  <c:v>3235.2</c:v>
                </c:pt>
                <c:pt idx="4">
                  <c:v>1339.8</c:v>
                </c:pt>
                <c:pt idx="5">
                  <c:v>839.7</c:v>
                </c:pt>
                <c:pt idx="6">
                  <c:v>1820.1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C4-445C-9115-73C60043E0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 - комм. хозяйство </c:v>
                </c:pt>
                <c:pt idx="4">
                  <c:v>Здравоохранение</c:v>
                </c:pt>
                <c:pt idx="5">
                  <c:v>Общегосуд. расходы</c:v>
                </c:pt>
                <c:pt idx="6">
                  <c:v>Прочие расходы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4986.7</c:v>
                </c:pt>
                <c:pt idx="1">
                  <c:v>6087.5</c:v>
                </c:pt>
                <c:pt idx="2">
                  <c:v>1801.9</c:v>
                </c:pt>
                <c:pt idx="3">
                  <c:v>3495.5</c:v>
                </c:pt>
                <c:pt idx="4">
                  <c:v>1419.7</c:v>
                </c:pt>
                <c:pt idx="5">
                  <c:v>927.4</c:v>
                </c:pt>
                <c:pt idx="6">
                  <c:v>1877.5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8C4-445C-9115-73C60043E0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перв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 - комм. хозяйство </c:v>
                </c:pt>
                <c:pt idx="4">
                  <c:v>Здравоохранение</c:v>
                </c:pt>
                <c:pt idx="5">
                  <c:v>Общегосуд. расходы</c:v>
                </c:pt>
                <c:pt idx="6">
                  <c:v>Прочие расходы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5646.7995500000006</c:v>
                </c:pt>
                <c:pt idx="1">
                  <c:v>3884.1716000000001</c:v>
                </c:pt>
                <c:pt idx="2">
                  <c:v>3188.3020999999999</c:v>
                </c:pt>
                <c:pt idx="3">
                  <c:v>2146.2903999999999</c:v>
                </c:pt>
                <c:pt idx="4">
                  <c:v>1521.2409</c:v>
                </c:pt>
                <c:pt idx="5">
                  <c:v>1067.1499999999999</c:v>
                </c:pt>
                <c:pt idx="6">
                  <c:v>2089.5885400000002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8C4-445C-9115-73C60043E0A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уточн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 - комм. хозяйство </c:v>
                </c:pt>
                <c:pt idx="4">
                  <c:v>Здравоохранение</c:v>
                </c:pt>
                <c:pt idx="5">
                  <c:v>Общегосуд. расходы</c:v>
                </c:pt>
                <c:pt idx="6">
                  <c:v>Прочие расходы</c:v>
                </c:pt>
              </c:strCache>
            </c:strRef>
          </c:cat>
          <c:val>
            <c:numRef>
              <c:f>Лист1!$E$2:$E$8</c:f>
              <c:numCache>
                <c:formatCode>#,##0.0</c:formatCode>
                <c:ptCount val="7"/>
                <c:pt idx="0">
                  <c:v>5988.6076089299995</c:v>
                </c:pt>
                <c:pt idx="1">
                  <c:v>6202.8436415500009</c:v>
                </c:pt>
                <c:pt idx="2">
                  <c:v>3409.9509376700003</c:v>
                </c:pt>
                <c:pt idx="3">
                  <c:v>3267.0116759299999</c:v>
                </c:pt>
                <c:pt idx="4">
                  <c:v>1916.2324810600001</c:v>
                </c:pt>
                <c:pt idx="5">
                  <c:v>1335.3893797999999</c:v>
                </c:pt>
                <c:pt idx="6">
                  <c:v>2075.7285308899991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8C4-445C-9115-73C60043E0A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 - комм. хозяйство </c:v>
                </c:pt>
                <c:pt idx="4">
                  <c:v>Здравоохранение</c:v>
                </c:pt>
                <c:pt idx="5">
                  <c:v>Общегосуд. расходы</c:v>
                </c:pt>
                <c:pt idx="6">
                  <c:v>Прочие расходы</c:v>
                </c:pt>
              </c:strCache>
            </c:strRef>
          </c:cat>
          <c:val>
            <c:numRef>
              <c:f>Лист1!$F$2:$F$8</c:f>
              <c:numCache>
                <c:formatCode>#,##0.0</c:formatCode>
                <c:ptCount val="7"/>
                <c:pt idx="0">
                  <c:v>5316.1606035800023</c:v>
                </c:pt>
                <c:pt idx="1">
                  <c:v>5975.0397101499993</c:v>
                </c:pt>
                <c:pt idx="2">
                  <c:v>3349.1615845000001</c:v>
                </c:pt>
                <c:pt idx="3">
                  <c:v>2938.9068459799996</c:v>
                </c:pt>
                <c:pt idx="4">
                  <c:v>1909.8050051000002</c:v>
                </c:pt>
                <c:pt idx="5">
                  <c:v>1156.8284917399999</c:v>
                </c:pt>
                <c:pt idx="6">
                  <c:v>2034.0302229599981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8C4-445C-9115-73C60043E0AC}"/>
            </c:ext>
          </c:extLst>
        </c:ser>
        <c:dLbls/>
        <c:gapWidth val="128"/>
        <c:overlap val="-10"/>
        <c:axId val="122461184"/>
        <c:axId val="122475264"/>
      </c:barChart>
      <c:catAx>
        <c:axId val="1224611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475264"/>
        <c:crosses val="autoZero"/>
        <c:auto val="1"/>
        <c:lblAlgn val="ctr"/>
        <c:lblOffset val="100"/>
      </c:catAx>
      <c:valAx>
        <c:axId val="122475264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2246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1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FA-4E3D-A99C-43CA3E0111D0}"/>
              </c:ext>
            </c:extLst>
          </c:dPt>
          <c:dPt>
            <c:idx val="2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3FA-4E3D-A99C-43CA3E0111D0}"/>
              </c:ext>
            </c:extLst>
          </c:dPt>
          <c:dPt>
            <c:idx val="3"/>
            <c:spPr>
              <a:solidFill>
                <a:schemeClr val="accent3">
                  <a:lumMod val="75000"/>
                  <a:alpha val="9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FA-4E3D-A99C-43CA3E0111D0}"/>
              </c:ext>
            </c:extLst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3FA-4E3D-A99C-43CA3E0111D0}"/>
              </c:ext>
            </c:extLst>
          </c:dPt>
          <c:dPt>
            <c:idx val="5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FA-4E3D-A99C-43CA3E0111D0}"/>
              </c:ext>
            </c:extLst>
          </c:dPt>
          <c:dPt>
            <c:idx val="6"/>
            <c:spPr>
              <a:solidFill>
                <a:srgbClr val="FF0000">
                  <a:alpha val="65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3FA-4E3D-A99C-43CA3E0111D0}"/>
              </c:ext>
            </c:extLst>
          </c:dPt>
          <c:dPt>
            <c:idx val="7"/>
            <c:spPr>
              <a:solidFill>
                <a:srgbClr val="FFFF00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3FA-4E3D-A99C-43CA3E0111D0}"/>
              </c:ext>
            </c:extLst>
          </c:dPt>
          <c:dPt>
            <c:idx val="8"/>
            <c:spPr>
              <a:solidFill>
                <a:schemeClr val="accent2">
                  <a:lumMod val="75000"/>
                  <a:alpha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3FA-4E3D-A99C-43CA3E0111D0}"/>
              </c:ext>
            </c:extLst>
          </c:dPt>
          <c:dPt>
            <c:idx val="9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3FA-4E3D-A99C-43CA3E0111D0}"/>
              </c:ext>
            </c:extLst>
          </c:dPt>
          <c:dPt>
            <c:idx val="1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3FA-4E3D-A99C-43CA3E0111D0}"/>
              </c:ext>
            </c:extLst>
          </c:dPt>
          <c:dPt>
            <c:idx val="11"/>
            <c:spPr>
              <a:solidFill>
                <a:srgbClr val="00B050">
                  <a:alpha val="85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3FA-4E3D-A99C-43CA3E0111D0}"/>
              </c:ext>
            </c:extLst>
          </c:dPt>
          <c:dPt>
            <c:idx val="12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3FA-4E3D-A99C-43CA3E0111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Лист1!$B$2:$B$15</c:f>
              <c:numCache>
                <c:formatCode>#,##0.0</c:formatCode>
                <c:ptCount val="14"/>
                <c:pt idx="0">
                  <c:v>1156.8284917399999</c:v>
                </c:pt>
                <c:pt idx="1">
                  <c:v>3.9</c:v>
                </c:pt>
                <c:pt idx="2">
                  <c:v>310.92503400999993</c:v>
                </c:pt>
                <c:pt idx="3">
                  <c:v>5975.0397101499993</c:v>
                </c:pt>
                <c:pt idx="4">
                  <c:v>2938.9068459799996</c:v>
                </c:pt>
                <c:pt idx="5">
                  <c:v>74.160419700000006</c:v>
                </c:pt>
                <c:pt idx="6">
                  <c:v>5316.1606035800023</c:v>
                </c:pt>
                <c:pt idx="7">
                  <c:v>892.82219571999985</c:v>
                </c:pt>
                <c:pt idx="8">
                  <c:v>1909.8050051000002</c:v>
                </c:pt>
                <c:pt idx="9">
                  <c:v>3349.1615845000001</c:v>
                </c:pt>
                <c:pt idx="10">
                  <c:v>270.15744000000007</c:v>
                </c:pt>
                <c:pt idx="11">
                  <c:v>155.20563347999999</c:v>
                </c:pt>
                <c:pt idx="12">
                  <c:v>148.50610958000001</c:v>
                </c:pt>
                <c:pt idx="13">
                  <c:v>178.36449047000002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FA-4E3D-A99C-43CA3E0111D0}"/>
            </c:ext>
          </c:extLst>
        </c:ser>
        <c:dLbls/>
        <c:gapWidth val="2"/>
        <c:overlap val="-29"/>
        <c:axId val="122875264"/>
        <c:axId val="122893440"/>
      </c:barChart>
      <c:catAx>
        <c:axId val="12287526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2893440"/>
        <c:crosses val="autoZero"/>
        <c:auto val="1"/>
        <c:lblAlgn val="ctr"/>
        <c:lblOffset val="100"/>
      </c:catAx>
      <c:valAx>
        <c:axId val="12289344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2287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2436297359080594E-2"/>
          <c:y val="2.552713441196593E-2"/>
          <c:w val="0.97512740528183883"/>
          <c:h val="0.704131193025336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Ненецкий АО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Социальная политика</c:v>
                </c:pt>
                <c:pt idx="3">
                  <c:v>Культура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120.3</c:v>
                </c:pt>
                <c:pt idx="1">
                  <c:v>79.400000000000006</c:v>
                </c:pt>
                <c:pt idx="2">
                  <c:v>78.2</c:v>
                </c:pt>
                <c:pt idx="3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E7-4713-BA6E-EE048A4C94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Чукотка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Социальная политика</c:v>
                </c:pt>
                <c:pt idx="3">
                  <c:v>Культура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125.1</c:v>
                </c:pt>
                <c:pt idx="1">
                  <c:v>92.8</c:v>
                </c:pt>
                <c:pt idx="2">
                  <c:v>54.7</c:v>
                </c:pt>
                <c:pt idx="3">
                  <c:v>21.5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3E7-4713-BA6E-EE048A4C94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Ямал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Социальная политика</c:v>
                </c:pt>
                <c:pt idx="3">
                  <c:v>Культура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106.3</c:v>
                </c:pt>
                <c:pt idx="1">
                  <c:v>34.1</c:v>
                </c:pt>
                <c:pt idx="2">
                  <c:v>55</c:v>
                </c:pt>
                <c:pt idx="3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3E7-4713-BA6E-EE048A4C948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ХМАО Югра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Социальная политика</c:v>
                </c:pt>
                <c:pt idx="3">
                  <c:v>Культура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52.8</c:v>
                </c:pt>
                <c:pt idx="1">
                  <c:v>52.1</c:v>
                </c:pt>
                <c:pt idx="2">
                  <c:v>29.8</c:v>
                </c:pt>
                <c:pt idx="3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3E7-4713-BA6E-EE048A4C948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solidFill>
              <a:srgbClr val="EAA53D"/>
            </a:solidFill>
            <a:ln>
              <a:noFill/>
            </a:ln>
            <a:effectLst/>
          </c:spPr>
          <c:dLbls>
            <c:dLbl>
              <c:idx val="3"/>
              <c:tx>
                <c:rich>
                  <a:bodyPr/>
                  <a:lstStyle/>
                  <a:p>
                    <a:fld id="{D52F6028-8614-425A-B1EE-22498642D38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3E7-4713-BA6E-EE048A4C94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Социальная политика</c:v>
                </c:pt>
                <c:pt idx="3">
                  <c:v>Культура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27.6</c:v>
                </c:pt>
                <c:pt idx="1">
                  <c:v>27.9</c:v>
                </c:pt>
                <c:pt idx="2">
                  <c:v>19.399999999999999</c:v>
                </c:pt>
                <c:pt idx="3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E7-4713-BA6E-EE048A4C948A}"/>
            </c:ext>
          </c:extLst>
        </c:ser>
        <c:dLbls/>
        <c:gapWidth val="219"/>
        <c:overlap val="-27"/>
        <c:axId val="131037056"/>
        <c:axId val="131038592"/>
      </c:barChart>
      <c:catAx>
        <c:axId val="131037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038592"/>
        <c:crosses val="autoZero"/>
        <c:auto val="1"/>
        <c:lblAlgn val="ctr"/>
        <c:lblOffset val="100"/>
      </c:catAx>
      <c:valAx>
        <c:axId val="131038592"/>
        <c:scaling>
          <c:orientation val="minMax"/>
        </c:scaling>
        <c:delete val="1"/>
        <c:axPos val="l"/>
        <c:numFmt formatCode="#,##0" sourceLinked="1"/>
        <c:majorTickMark val="none"/>
        <c:tickLblPos val="none"/>
        <c:crossAx val="13103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 на софинансирование
 расходов ОМСУ</c:v>
                </c:pt>
                <c:pt idx="1">
                  <c:v>Дотации на выравнивание бюджетной обеспеченности поселений</c:v>
                </c:pt>
                <c:pt idx="2">
                  <c:v>Субвенции для финасирования полномочий, переданных ОМСУ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308.10000000000002</c:v>
                </c:pt>
                <c:pt idx="1">
                  <c:v>147.19999999999999</c:v>
                </c:pt>
                <c:pt idx="2">
                  <c:v>15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82-4EF0-9731-E43D057393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 на софинансирование
 расходов ОМСУ</c:v>
                </c:pt>
                <c:pt idx="1">
                  <c:v>Дотации на выравнивание бюджетной обеспеченности поселений</c:v>
                </c:pt>
                <c:pt idx="2">
                  <c:v>Субвенции для финасирования полномочий, переданных ОМСУ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185</c:v>
                </c:pt>
                <c:pt idx="1">
                  <c:v>160.9</c:v>
                </c:pt>
                <c:pt idx="2">
                  <c:v>14.6</c:v>
                </c:pt>
                <c:pt idx="3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A82-4EF0-9731-E43D057393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перв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 на софинансирование
 расходов ОМСУ</c:v>
                </c:pt>
                <c:pt idx="1">
                  <c:v>Дотации на выравнивание бюджетной обеспеченности поселений</c:v>
                </c:pt>
                <c:pt idx="2">
                  <c:v>Субвенции для финасирования полномочий, переданных ОМСУ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333.7</c:v>
                </c:pt>
                <c:pt idx="1">
                  <c:v>161</c:v>
                </c:pt>
                <c:pt idx="2">
                  <c:v>52.6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A82-4EF0-9731-E43D057393B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уточн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 на софинансирование
 расходов ОМСУ</c:v>
                </c:pt>
                <c:pt idx="1">
                  <c:v>Дотации на выравнивание бюджетной обеспеченности поселений</c:v>
                </c:pt>
                <c:pt idx="2">
                  <c:v>Субвенции для финасирования полномочий, переданных ОМСУ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535</c:v>
                </c:pt>
                <c:pt idx="1">
                  <c:v>160.69999999999999</c:v>
                </c:pt>
                <c:pt idx="2">
                  <c:v>302.39999999999992</c:v>
                </c:pt>
                <c:pt idx="3">
                  <c:v>5.0999999999999996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A82-4EF0-9731-E43D057393B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 на софинансирование
 расходов ОМСУ</c:v>
                </c:pt>
                <c:pt idx="1">
                  <c:v>Дотации на выравнивание бюджетной обеспеченности поселений</c:v>
                </c:pt>
                <c:pt idx="2">
                  <c:v>Субвенции для финасирования полномочий, переданных ОМСУ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#,##0.0</c:formatCode>
                <c:ptCount val="4"/>
                <c:pt idx="0">
                  <c:v>508.8</c:v>
                </c:pt>
                <c:pt idx="1">
                  <c:v>160.69999999999999</c:v>
                </c:pt>
                <c:pt idx="2">
                  <c:v>298.7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A82-4EF0-9731-E43D057393B4}"/>
            </c:ext>
          </c:extLst>
        </c:ser>
        <c:dLbls/>
        <c:gapWidth val="128"/>
        <c:overlap val="-10"/>
        <c:axId val="147711104"/>
        <c:axId val="147712640"/>
      </c:barChart>
      <c:catAx>
        <c:axId val="147711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712640"/>
        <c:crosses val="autoZero"/>
        <c:auto val="1"/>
        <c:lblAlgn val="ctr"/>
        <c:lblOffset val="100"/>
      </c:catAx>
      <c:valAx>
        <c:axId val="14771264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4771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0.28494</cdr:x>
      <cdr:y>0.35659</cdr:y>
    </cdr:from>
    <cdr:to>
      <cdr:x>0.2993</cdr:x>
      <cdr:y>0.4041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xmlns="" id="{4DFEB8A6-4184-4D1E-BFC1-2A2045F8A51D}"/>
            </a:ext>
          </a:extLst>
        </cdr:cNvPr>
        <cdr:cNvSpPr/>
      </cdr:nvSpPr>
      <cdr:spPr>
        <a:xfrm xmlns:a="http://schemas.openxmlformats.org/drawingml/2006/main">
          <a:off x="3570096" y="1351238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0.42385</cdr:x>
      <cdr:y>0.11859</cdr:y>
    </cdr:from>
    <cdr:to>
      <cdr:x>0.43822</cdr:x>
      <cdr:y>0.16609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xmlns="" id="{C4F0ADAD-4194-4BDB-BF78-15C2489B31C4}"/>
            </a:ext>
          </a:extLst>
        </cdr:cNvPr>
        <cdr:cNvSpPr/>
      </cdr:nvSpPr>
      <cdr:spPr>
        <a:xfrm xmlns:a="http://schemas.openxmlformats.org/drawingml/2006/main">
          <a:off x="5310600" y="449353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0.56609</cdr:x>
      <cdr:y>0.2972</cdr:y>
    </cdr:from>
    <cdr:to>
      <cdr:x>0.58046</cdr:x>
      <cdr:y>0.3447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xmlns="" id="{890083A4-7B43-4ADD-B1FD-536AC6FE4AAA}"/>
            </a:ext>
          </a:extLst>
        </cdr:cNvPr>
        <cdr:cNvSpPr/>
      </cdr:nvSpPr>
      <cdr:spPr>
        <a:xfrm xmlns:a="http://schemas.openxmlformats.org/drawingml/2006/main">
          <a:off x="7092809" y="1126169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0.71121</cdr:x>
      <cdr:y>0.20769</cdr:y>
    </cdr:from>
    <cdr:to>
      <cdr:x>0.72557</cdr:x>
      <cdr:y>0.2552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xmlns="" id="{7303EE44-51EF-4812-9824-395D84374BD4}"/>
            </a:ext>
          </a:extLst>
        </cdr:cNvPr>
        <cdr:cNvSpPr/>
      </cdr:nvSpPr>
      <cdr:spPr>
        <a:xfrm xmlns:a="http://schemas.openxmlformats.org/drawingml/2006/main">
          <a:off x="8911000" y="787015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0.84854</cdr:x>
      <cdr:y>0.2156</cdr:y>
    </cdr:from>
    <cdr:to>
      <cdr:x>0.86291</cdr:x>
      <cdr:y>0.26311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:a16="http://schemas.microsoft.com/office/drawing/2014/main" xmlns="" id="{F255D7E9-66BC-4C27-8878-A8FA06FAA42C}"/>
            </a:ext>
          </a:extLst>
        </cdr:cNvPr>
        <cdr:cNvSpPr/>
      </cdr:nvSpPr>
      <cdr:spPr>
        <a:xfrm xmlns:a="http://schemas.openxmlformats.org/drawingml/2006/main">
          <a:off x="10631712" y="816985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0.14114</cdr:x>
      <cdr:y>0.72232</cdr:y>
    </cdr:from>
    <cdr:to>
      <cdr:x>0.15551</cdr:x>
      <cdr:y>0.76982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xmlns="" id="{C6B77370-0A18-44BD-8AD1-40F93622410D}"/>
            </a:ext>
          </a:extLst>
        </cdr:cNvPr>
        <cdr:cNvSpPr/>
      </cdr:nvSpPr>
      <cdr:spPr>
        <a:xfrm xmlns:a="http://schemas.openxmlformats.org/drawingml/2006/main">
          <a:off x="1768398" y="2737069"/>
          <a:ext cx="180000" cy="18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0.28142</cdr:x>
      <cdr:y>0.58377</cdr:y>
    </cdr:from>
    <cdr:to>
      <cdr:x>0.29781</cdr:x>
      <cdr:y>0.64077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xmlns="" id="{4DFEB8A6-4184-4D1E-BFC1-2A2045F8A51D}"/>
            </a:ext>
          </a:extLst>
        </cdr:cNvPr>
        <cdr:cNvSpPr/>
      </cdr:nvSpPr>
      <cdr:spPr>
        <a:xfrm xmlns:a="http://schemas.openxmlformats.org/drawingml/2006/main">
          <a:off x="3708424" y="2212074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0.4235</cdr:x>
      <cdr:y>0.56185</cdr:y>
    </cdr:from>
    <cdr:to>
      <cdr:x>0.43989</cdr:x>
      <cdr:y>0.61885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xmlns="" id="{C4F0ADAD-4194-4BDB-BF78-15C2489B31C4}"/>
            </a:ext>
          </a:extLst>
        </cdr:cNvPr>
        <cdr:cNvSpPr/>
      </cdr:nvSpPr>
      <cdr:spPr>
        <a:xfrm xmlns:a="http://schemas.openxmlformats.org/drawingml/2006/main">
          <a:off x="5580632" y="2129019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0.56011</cdr:x>
      <cdr:y>0.71418</cdr:y>
    </cdr:from>
    <cdr:to>
      <cdr:x>0.5765</cdr:x>
      <cdr:y>0.77118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xmlns="" id="{890083A4-7B43-4ADD-B1FD-536AC6FE4AAA}"/>
            </a:ext>
          </a:extLst>
        </cdr:cNvPr>
        <cdr:cNvSpPr/>
      </cdr:nvSpPr>
      <cdr:spPr>
        <a:xfrm xmlns:a="http://schemas.openxmlformats.org/drawingml/2006/main">
          <a:off x="7380832" y="2706221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0.70051</cdr:x>
      <cdr:y>0.08857</cdr:y>
    </cdr:from>
    <cdr:to>
      <cdr:x>0.7169</cdr:x>
      <cdr:y>0.14557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xmlns="" id="{7303EE44-51EF-4812-9824-395D84374BD4}"/>
            </a:ext>
          </a:extLst>
        </cdr:cNvPr>
        <cdr:cNvSpPr/>
      </cdr:nvSpPr>
      <cdr:spPr>
        <a:xfrm xmlns:a="http://schemas.openxmlformats.org/drawingml/2006/main">
          <a:off x="9230935" y="335621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0.842</cdr:x>
      <cdr:y>0.12031</cdr:y>
    </cdr:from>
    <cdr:to>
      <cdr:x>0.85839</cdr:x>
      <cdr:y>0.17732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:a16="http://schemas.microsoft.com/office/drawing/2014/main" xmlns="" id="{F255D7E9-66BC-4C27-8878-A8FA06FAA42C}"/>
            </a:ext>
          </a:extLst>
        </cdr:cNvPr>
        <cdr:cNvSpPr/>
      </cdr:nvSpPr>
      <cdr:spPr>
        <a:xfrm xmlns:a="http://schemas.openxmlformats.org/drawingml/2006/main">
          <a:off x="11095468" y="455904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0.13914</cdr:x>
      <cdr:y>0.5894</cdr:y>
    </cdr:from>
    <cdr:to>
      <cdr:x>0.15553</cdr:x>
      <cdr:y>0.6464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xmlns="" id="{C6B77370-0A18-44BD-8AD1-40F93622410D}"/>
            </a:ext>
          </a:extLst>
        </cdr:cNvPr>
        <cdr:cNvSpPr/>
      </cdr:nvSpPr>
      <cdr:spPr>
        <a:xfrm xmlns:a="http://schemas.openxmlformats.org/drawingml/2006/main">
          <a:off x="1833465" y="2233388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/>
        </a:solidFill>
        <a:ln xmlns:a="http://schemas.openxmlformats.org/drawingml/2006/main" w="381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2" y="2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/>
          <a:lstStyle>
            <a:lvl1pPr algn="r">
              <a:defRPr sz="1200"/>
            </a:lvl1pPr>
          </a:lstStyle>
          <a:p>
            <a:fld id="{36FBEFC5-4E01-4D26-8028-3005763E1B7F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29754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2" y="9429754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 anchor="b"/>
          <a:lstStyle>
            <a:lvl1pPr algn="r">
              <a:defRPr sz="1200"/>
            </a:lvl1pPr>
          </a:lstStyle>
          <a:p>
            <a:fld id="{4F5562F2-1D90-4CEE-BC69-D5E4DB5FF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52667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2" y="2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/>
          <a:lstStyle>
            <a:lvl1pPr algn="r">
              <a:defRPr sz="1200"/>
            </a:lvl1pPr>
          </a:lstStyle>
          <a:p>
            <a:fld id="{CF7BCA6D-6FC2-4DCF-9F96-D9F2EAC63D62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2950"/>
            <a:ext cx="6616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7" tIns="45496" rIns="90987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4" y="4716469"/>
            <a:ext cx="5438774" cy="4467225"/>
          </a:xfrm>
          <a:prstGeom prst="rect">
            <a:avLst/>
          </a:prstGeom>
        </p:spPr>
        <p:txBody>
          <a:bodyPr vert="horz" lIns="90987" tIns="45496" rIns="90987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9754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2" y="9429754"/>
            <a:ext cx="2946400" cy="496888"/>
          </a:xfrm>
          <a:prstGeom prst="rect">
            <a:avLst/>
          </a:prstGeom>
        </p:spPr>
        <p:txBody>
          <a:bodyPr vert="horz" lIns="90987" tIns="45496" rIns="90987" bIns="45496" rtlCol="0" anchor="b"/>
          <a:lstStyle>
            <a:lvl1pPr algn="r">
              <a:defRPr sz="1200"/>
            </a:lvl1pPr>
          </a:lstStyle>
          <a:p>
            <a:fld id="{DBE11892-3E3E-450F-AA67-537434DBE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35020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4DFB7C-EEBB-452B-BE43-BE6A2156AC70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599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12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1088269">
              <a:defRPr/>
            </a:pPr>
            <a:fld id="{560E1D6C-7B5B-496E-8119-D48855B544C8}" type="datetime1">
              <a:rPr lang="ru-RU">
                <a:solidFill>
                  <a:prstClr val="black"/>
                </a:solidFill>
                <a:latin typeface="Calibri"/>
              </a:rPr>
              <a:pPr defTabSz="1088269">
                <a:defRPr/>
              </a:pPr>
              <a:t>19.05.2020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269">
              <a:defRPr/>
            </a:pPr>
            <a:fld id="{DBE11892-3E3E-450F-AA67-537434DBE7BD}" type="slidenum">
              <a:rPr lang="ru-RU">
                <a:solidFill>
                  <a:prstClr val="black"/>
                </a:solidFill>
                <a:latin typeface="Calibri"/>
              </a:rPr>
              <a:pPr defTabSz="1088269"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72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06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217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036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0335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46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1088269">
              <a:defRPr/>
            </a:pPr>
            <a:fld id="{32056E87-9374-4E74-BB0C-B9A0E55AC3A6}" type="datetime1">
              <a:rPr lang="ru-RU">
                <a:solidFill>
                  <a:prstClr val="black"/>
                </a:solidFill>
                <a:latin typeface="Calibri"/>
              </a:rPr>
              <a:pPr defTabSz="1088269">
                <a:defRPr/>
              </a:pPr>
              <a:t>19.05.2020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269">
              <a:defRPr/>
            </a:pPr>
            <a:fld id="{DBE11892-3E3E-450F-AA67-537434DBE7BD}" type="slidenum">
              <a:rPr lang="ru-RU">
                <a:solidFill>
                  <a:prstClr val="black"/>
                </a:solidFill>
                <a:latin typeface="Calibri"/>
              </a:rPr>
              <a:pPr defTabSz="1088269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480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583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2CB010-C24C-4EA4-87E0-28CF0C0C7A4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380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129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507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350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261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493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9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60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0E1D6C-7B5B-496E-8119-D48855B544C8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11892-3E3E-450F-AA67-537434DBE7B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7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2E5-A472-47E9-BCC1-94460AA1F774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36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6C1-0959-447C-860A-013B181DAC0C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67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F4B8-CD90-4126-B890-F42EC2567DC2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75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2E5-A472-47E9-BCC1-94460AA1F774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69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66F7-15D9-41BE-9D65-20E3828CDE6B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2417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7C05-B3F4-4464-9D02-4D81EA4A1927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740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4A2-8811-4934-837B-B880F01D481D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966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27E5-9B3A-438E-BDBA-3BFD4D6B04C5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5049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F662-6765-4973-B04E-23023F0D5199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89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2998-3F1E-4976-B8D0-742F44B77609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41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D932-F067-4E2A-B804-BC1FA66700A1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11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66F7-15D9-41BE-9D65-20E3828CDE6B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940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D6F1-8245-4E43-8D44-E9094BD10D50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522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6C1-0959-447C-860A-013B181DAC0C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573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F4B8-CD90-4126-B890-F42EC2567DC2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90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7C05-B3F4-4464-9D02-4D81EA4A1927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192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04A2-8811-4934-837B-B880F01D481D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27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27E5-9B3A-438E-BDBA-3BFD4D6B04C5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438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F662-6765-4973-B04E-23023F0D5199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59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2998-3F1E-4976-B8D0-742F44B77609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19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D932-F067-4E2A-B804-BC1FA66700A1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045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D6F1-8245-4E43-8D44-E9094BD10D50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66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E4975-3AE8-46C1-8AD1-32D29F40DF61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49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E4975-3AE8-46C1-8AD1-32D29F40DF61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6AD4-B6F6-412F-9061-CD8A6612D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10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14.png"/><Relationship Id="rId3" Type="http://schemas.openxmlformats.org/officeDocument/2006/relationships/chart" Target="../charts/chart7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7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5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1.png"/><Relationship Id="rId15" Type="http://schemas.openxmlformats.org/officeDocument/2006/relationships/image" Target="../media/image73.png"/><Relationship Id="rId10" Type="http://schemas.openxmlformats.org/officeDocument/2006/relationships/image" Target="../media/image90.png"/><Relationship Id="rId19" Type="http://schemas.openxmlformats.org/officeDocument/2006/relationships/image" Target="../media/image11.png"/><Relationship Id="rId4" Type="http://schemas.openxmlformats.org/officeDocument/2006/relationships/image" Target="../media/image85.jpe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7.png"/><Relationship Id="rId18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71.png"/><Relationship Id="rId12" Type="http://schemas.openxmlformats.org/officeDocument/2006/relationships/image" Target="../media/image10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4.png"/><Relationship Id="rId5" Type="http://schemas.openxmlformats.org/officeDocument/2006/relationships/image" Target="../media/image101.jpe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4" Type="http://schemas.openxmlformats.org/officeDocument/2006/relationships/image" Target="../media/image100.jpeg"/><Relationship Id="rId9" Type="http://schemas.openxmlformats.org/officeDocument/2006/relationships/image" Target="../media/image56.png"/><Relationship Id="rId1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1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8.gif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34.png"/><Relationship Id="rId5" Type="http://schemas.openxmlformats.org/officeDocument/2006/relationships/image" Target="../media/image58.png"/><Relationship Id="rId15" Type="http://schemas.openxmlformats.org/officeDocument/2006/relationships/image" Target="../media/image11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133.png"/><Relationship Id="rId1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7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52.png"/><Relationship Id="rId9" Type="http://schemas.openxmlformats.org/officeDocument/2006/relationships/image" Target="../media/image142.png"/><Relationship Id="rId1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52.png"/><Relationship Id="rId7" Type="http://schemas.openxmlformats.org/officeDocument/2006/relationships/image" Target="../media/image149.pn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53.png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image" Target="../media/image151.png"/><Relationship Id="rId1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57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58.png"/><Relationship Id="rId10" Type="http://schemas.openxmlformats.org/officeDocument/2006/relationships/image" Target="../media/image160.png"/><Relationship Id="rId4" Type="http://schemas.openxmlformats.org/officeDocument/2006/relationships/chart" Target="../charts/chart12.xml"/><Relationship Id="rId9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2.jpe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0F56F5A-D715-49EE-84F9-F8146E5AC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875"/>
          <a:stretch/>
        </p:blipFill>
        <p:spPr bwMode="auto">
          <a:xfrm>
            <a:off x="-1" y="-4"/>
            <a:ext cx="6052839" cy="68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4CBFA4C-3E52-4F04-A907-D225C68DFC2F}"/>
              </a:ext>
            </a:extLst>
          </p:cNvPr>
          <p:cNvGrpSpPr/>
          <p:nvPr/>
        </p:nvGrpSpPr>
        <p:grpSpPr>
          <a:xfrm>
            <a:off x="6072638" y="0"/>
            <a:ext cx="454616" cy="6859588"/>
            <a:chOff x="6092438" y="94076"/>
            <a:chExt cx="454616" cy="685958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65C94F7A-B270-4BBF-9053-5DA2F9491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9299" t="27948" r="49873" b="61392"/>
            <a:stretch/>
          </p:blipFill>
          <p:spPr>
            <a:xfrm rot="5400000">
              <a:off x="4937332" y="5343942"/>
              <a:ext cx="2807196" cy="41224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A320394-1171-4F56-98FE-A278FF518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0733" t="29044" r="29326" b="60297"/>
            <a:stretch/>
          </p:blipFill>
          <p:spPr>
            <a:xfrm rot="5400000">
              <a:off x="4237920" y="1948594"/>
              <a:ext cx="4121286" cy="412249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6527254" y="3173904"/>
            <a:ext cx="5637824" cy="226434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Проект закона</a:t>
            </a:r>
          </a:p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Ненецкого автономного округа «Об исполнении окружного бюджета за 2019 год»</a:t>
            </a:r>
          </a:p>
          <a:p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10036A1-21D3-45F8-89D9-344BBB679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50" y="117426"/>
            <a:ext cx="3420653" cy="9635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D0F398D-1ECC-487F-84F2-DC15DFCC542A}"/>
              </a:ext>
            </a:extLst>
          </p:cNvPr>
          <p:cNvSpPr/>
          <p:nvPr/>
        </p:nvSpPr>
        <p:spPr>
          <a:xfrm>
            <a:off x="6547054" y="2522732"/>
            <a:ext cx="3504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ПУБЛИЧНЫЕ СЛУШАНИЯ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2B2DB2F-BF0A-495B-AC72-D7C63DF10586}"/>
              </a:ext>
            </a:extLst>
          </p:cNvPr>
          <p:cNvCxnSpPr>
            <a:cxnSpLocks/>
          </p:cNvCxnSpPr>
          <p:nvPr/>
        </p:nvCxnSpPr>
        <p:spPr>
          <a:xfrm flipV="1">
            <a:off x="6619062" y="2997200"/>
            <a:ext cx="3364726" cy="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3777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80E6806-CF28-49B5-97A2-4281F828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62"/>
          <a:stretch/>
        </p:blipFill>
        <p:spPr bwMode="auto">
          <a:xfrm>
            <a:off x="-1" y="0"/>
            <a:ext cx="1219041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0" y="5863416"/>
            <a:ext cx="12190413" cy="725683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        Доходы в виде доли прибыльной продукции СРП «Харьягинское месторождение»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278782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Харьягинское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месторождение»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47750" y="5049960"/>
            <a:ext cx="158417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6,26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83854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80818" y="5049960"/>
            <a:ext cx="158417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7,08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216922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094786" y="5049626"/>
            <a:ext cx="1597942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7,08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1030890" y="5013970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2070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 2019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80818" y="4503315"/>
            <a:ext cx="158417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 2019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096079" y="4503315"/>
            <a:ext cx="1597943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2019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644502" y="5049960"/>
            <a:ext cx="158417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5,59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80606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38822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30711" y="5049960"/>
            <a:ext cx="158417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2,06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66815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5031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2016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57666" y="5058565"/>
            <a:ext cx="158417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7,93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564639" y="4510103"/>
            <a:ext cx="1577202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2018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59820" y="503436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8" name="Рисунок 3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B3EFA3E-C448-4E17-8F2C-52EFAE94E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A84B25ED-0B3F-4512-809D-ABF16C3A2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72223371"/>
              </p:ext>
            </p:extLst>
          </p:nvPr>
        </p:nvGraphicFramePr>
        <p:xfrm>
          <a:off x="-169490" y="720815"/>
          <a:ext cx="12529392" cy="378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B702565C-5E0C-4818-8A4F-5609A52EF125}"/>
              </a:ext>
            </a:extLst>
          </p:cNvPr>
          <p:cNvCxnSpPr/>
          <p:nvPr/>
        </p:nvCxnSpPr>
        <p:spPr>
          <a:xfrm>
            <a:off x="1702718" y="3645818"/>
            <a:ext cx="0" cy="756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AA0E95B6-7FDA-475F-92C8-A3BDF8F39019}"/>
              </a:ext>
            </a:extLst>
          </p:cNvPr>
          <p:cNvCxnSpPr/>
          <p:nvPr/>
        </p:nvCxnSpPr>
        <p:spPr>
          <a:xfrm>
            <a:off x="3502918" y="2349674"/>
            <a:ext cx="0" cy="1980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D74754CC-A43A-4F7B-B4B9-4FAD16F915C1}"/>
              </a:ext>
            </a:extLst>
          </p:cNvPr>
          <p:cNvCxnSpPr/>
          <p:nvPr/>
        </p:nvCxnSpPr>
        <p:spPr>
          <a:xfrm>
            <a:off x="5231110" y="1413570"/>
            <a:ext cx="0" cy="2952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180D60B7-A063-4445-840F-840F330C526A}"/>
              </a:ext>
            </a:extLst>
          </p:cNvPr>
          <p:cNvCxnSpPr/>
          <p:nvPr/>
        </p:nvCxnSpPr>
        <p:spPr>
          <a:xfrm>
            <a:off x="7031310" y="2133650"/>
            <a:ext cx="0" cy="2232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1ECFB0D4-5589-4AC3-B668-D69F37737381}"/>
              </a:ext>
            </a:extLst>
          </p:cNvPr>
          <p:cNvCxnSpPr/>
          <p:nvPr/>
        </p:nvCxnSpPr>
        <p:spPr>
          <a:xfrm>
            <a:off x="8831510" y="1774325"/>
            <a:ext cx="0" cy="2556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BE548FE7-C451-4428-9272-AE9572803975}"/>
              </a:ext>
            </a:extLst>
          </p:cNvPr>
          <p:cNvCxnSpPr/>
          <p:nvPr/>
        </p:nvCxnSpPr>
        <p:spPr>
          <a:xfrm>
            <a:off x="10559702" y="1791818"/>
            <a:ext cx="0" cy="2628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207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82E5BD0-9281-4E96-A3E7-12828FFF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5562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0" y="5863416"/>
            <a:ext cx="12190413" cy="725683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        Дотации, субсидии, субвенции и иные межбюджетные трансферты от РФ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278782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Работа с федеральными ведомствами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47750" y="5049960"/>
            <a:ext cx="1584176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0,9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83854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80818" y="5049960"/>
            <a:ext cx="1584176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3,7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216922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094786" y="5049626"/>
            <a:ext cx="1597942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3,5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1030890" y="5013970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2070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 2019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80818" y="4503315"/>
            <a:ext cx="158417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 2019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096079" y="4503315"/>
            <a:ext cx="1597943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2019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644502" y="5049960"/>
            <a:ext cx="1584176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1,5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80606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38822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30711" y="5049960"/>
            <a:ext cx="1584176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 1,5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66815" y="501430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5031" y="4503316"/>
            <a:ext cx="1589856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2016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57666" y="5058565"/>
            <a:ext cx="1584176" cy="513464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1,6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564639" y="4510103"/>
            <a:ext cx="1577202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 2018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59820" y="503436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8" name="Рисунок 3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B3EFA3E-C448-4E17-8F2C-52EFAE94E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A84B25ED-0B3F-4512-809D-ABF16C3A2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41230550"/>
              </p:ext>
            </p:extLst>
          </p:nvPr>
        </p:nvGraphicFramePr>
        <p:xfrm>
          <a:off x="-313506" y="720815"/>
          <a:ext cx="13177464" cy="378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B702565C-5E0C-4818-8A4F-5609A52EF125}"/>
              </a:ext>
            </a:extLst>
          </p:cNvPr>
          <p:cNvCxnSpPr/>
          <p:nvPr/>
        </p:nvCxnSpPr>
        <p:spPr>
          <a:xfrm>
            <a:off x="1630710" y="3213770"/>
            <a:ext cx="0" cy="1116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AA0E95B6-7FDA-475F-92C8-A3BDF8F39019}"/>
              </a:ext>
            </a:extLst>
          </p:cNvPr>
          <p:cNvCxnSpPr/>
          <p:nvPr/>
        </p:nvCxnSpPr>
        <p:spPr>
          <a:xfrm>
            <a:off x="3502918" y="3141762"/>
            <a:ext cx="0" cy="1188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D74754CC-A43A-4F7B-B4B9-4FAD16F915C1}"/>
              </a:ext>
            </a:extLst>
          </p:cNvPr>
          <p:cNvCxnSpPr/>
          <p:nvPr/>
        </p:nvCxnSpPr>
        <p:spPr>
          <a:xfrm>
            <a:off x="5375126" y="3069754"/>
            <a:ext cx="0" cy="1260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180D60B7-A063-4445-840F-840F330C526A}"/>
              </a:ext>
            </a:extLst>
          </p:cNvPr>
          <p:cNvCxnSpPr/>
          <p:nvPr/>
        </p:nvCxnSpPr>
        <p:spPr>
          <a:xfrm>
            <a:off x="7175326" y="3645818"/>
            <a:ext cx="0" cy="684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1ECFB0D4-5589-4AC3-B668-D69F37737381}"/>
              </a:ext>
            </a:extLst>
          </p:cNvPr>
          <p:cNvCxnSpPr/>
          <p:nvPr/>
        </p:nvCxnSpPr>
        <p:spPr>
          <a:xfrm>
            <a:off x="9039090" y="1341562"/>
            <a:ext cx="0" cy="3024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BE548FE7-C451-4428-9272-AE9572803975}"/>
              </a:ext>
            </a:extLst>
          </p:cNvPr>
          <p:cNvCxnSpPr/>
          <p:nvPr/>
        </p:nvCxnSpPr>
        <p:spPr>
          <a:xfrm>
            <a:off x="10889962" y="1481385"/>
            <a:ext cx="0" cy="2880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058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66F82439-822E-42AB-8306-0D7CBEBD9B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99079120"/>
              </p:ext>
            </p:extLst>
          </p:nvPr>
        </p:nvGraphicFramePr>
        <p:xfrm>
          <a:off x="2494806" y="837507"/>
          <a:ext cx="9433046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6E80C7-E2DB-498D-A517-89180072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49" r="30984"/>
          <a:stretch/>
        </p:blipFill>
        <p:spPr bwMode="auto">
          <a:xfrm>
            <a:off x="-25474" y="8763"/>
            <a:ext cx="2448272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078982" y="327483"/>
            <a:ext cx="7848871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Распределение налоговых доходов, млн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62462" y="5988943"/>
            <a:ext cx="9289032" cy="707886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Налоговые доходы, собираемые на территории Ненецкого автономного округа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и распределяемые в соответствии с Договором с Архангельской областью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087094" y="981522"/>
            <a:ext cx="662473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spc="-40" dirty="0">
                <a:solidFill>
                  <a:schemeClr val="bg1"/>
                </a:solidFill>
              </a:rPr>
              <a:t>Ненецкий автономный округ 5,1 млрд рублей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694135" y="4509914"/>
            <a:ext cx="5616624" cy="513464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spc="-40" dirty="0">
                <a:solidFill>
                  <a:schemeClr val="bg1"/>
                </a:solidFill>
              </a:rPr>
              <a:t>Архангельская область 7,9 млрд рублей</a:t>
            </a:r>
          </a:p>
        </p:txBody>
      </p:sp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BA1B3FB-47E0-4905-AB9F-1C12B6BD7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389" y="137310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63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3845F31-9A76-482C-AF2B-F6ECB710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73" r="18708"/>
          <a:stretch/>
        </p:blipFill>
        <p:spPr bwMode="auto">
          <a:xfrm>
            <a:off x="-32719" y="2381"/>
            <a:ext cx="242828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157262" y="327483"/>
            <a:ext cx="7914608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Доходы от отчислений части прибыли ГУП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564438"/>
              </p:ext>
            </p:extLst>
          </p:nvPr>
        </p:nvGraphicFramePr>
        <p:xfrm>
          <a:off x="2854846" y="1482349"/>
          <a:ext cx="9001000" cy="4395717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97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46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351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Наименование государственного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унитарного предприятия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Чистая прибыль (убыток)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Объем прибыли, подлежащий перечислению              в бюджет (25%)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Исполнено</a:t>
                      </a:r>
                    </a:p>
                    <a:p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 2019 году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ГУП НАО «Ненецкая компания электросвязи»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202,0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50,5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50,5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ГУП НАО «Нарьян-</a:t>
                      </a:r>
                      <a:r>
                        <a:rPr lang="ru-RU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Марская</a:t>
                      </a: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электростанция»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41,0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10,3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10,3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ГУП НАО «Ненецкая коммунальная компания»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ГУП НАО «Нарьян-</a:t>
                      </a:r>
                      <a:r>
                        <a:rPr lang="ru-RU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Мардорремстрой</a:t>
                      </a: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0,0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0,0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96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ИТОГО, ТЫС. РУБЛЕЙ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60,8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60,8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4" name="Picture 4" descr="D:\01_Адм_работа\201592414261278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545" y="4650702"/>
            <a:ext cx="485341" cy="4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D:\01_Адм_работа\radiator-51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859" y="4180271"/>
            <a:ext cx="310929" cy="3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micropower-global.com/wp-content/uploads/2016/01/power-industry-ic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441" y="3541884"/>
            <a:ext cx="425589" cy="4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axcdn.icons8.com/Share/icon/Logos/internet_explorer_filled1600.png">
            <a:extLst>
              <a:ext uri="{FF2B5EF4-FFF2-40B4-BE49-F238E27FC236}">
                <a16:creationId xmlns:a16="http://schemas.microsoft.com/office/drawing/2014/main" xmlns="" id="{A3733EEB-4477-478F-8DA0-369E9AD6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7405" y="3022164"/>
            <a:ext cx="339835" cy="3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FC38617-184C-44B0-8882-85B7CA6812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389" y="137310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30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F7A0597-3514-4184-8929-2BA3D955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52" r="52275"/>
          <a:stretch/>
        </p:blipFill>
        <p:spPr bwMode="auto">
          <a:xfrm flipH="1">
            <a:off x="-103753" y="0"/>
            <a:ext cx="244371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078982" y="327483"/>
            <a:ext cx="7848872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Доходы от платных услуг казенных учреждений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7279984"/>
              </p:ext>
            </p:extLst>
          </p:nvPr>
        </p:nvGraphicFramePr>
        <p:xfrm>
          <a:off x="2782838" y="1197546"/>
          <a:ext cx="9001000" cy="453832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140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казенного учреждения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Утверждено на 2019 год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в 2019 году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% </a:t>
                      </a:r>
                      <a:r>
                        <a:rPr lang="ru-RU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исполн</a:t>
                      </a: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1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КУ НАО «Станция по борьбе с болезнями животных»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5 900,0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6 073,0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103%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1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КУ НАО «Поисково-спасательная служба»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2 198,2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2 081,5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95%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8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КУ НАО «Ненецкий информационно-аналитический центр»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74,4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126,7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170%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2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ИТОГО, ТЫС. РУБЛЕЙ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8 172,6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8 281,2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101%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084" name="Picture 12" descr="http://www.miankoutu.com/uploadfiles/2015-9-24/201592414491133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090" y="2810227"/>
            <a:ext cx="377768" cy="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maxcdn.icons8.com/Android_L/PNG/512/Travel/swim_ring-51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454" y="3470058"/>
            <a:ext cx="515292" cy="51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cdn0.iconfinder.com/data/icons/communication-technology/500/desktop_computer-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228" y="3986493"/>
            <a:ext cx="930793" cy="9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EAD5B16-525D-4E50-9BAC-9A1495EEA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389" y="137310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20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xmlns="" id="{F1DCA9A3-2852-47D1-83C5-3C11EAE69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5737"/>
              </p:ext>
            </p:extLst>
          </p:nvPr>
        </p:nvGraphicFramePr>
        <p:xfrm>
          <a:off x="1" y="1511113"/>
          <a:ext cx="12190412" cy="505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" name="Picture 3" descr="D:\Foto\01. ЛОГО\ИКОНКИ\002. расходы.png">
            <a:extLst>
              <a:ext uri="{FF2B5EF4-FFF2-40B4-BE49-F238E27FC236}">
                <a16:creationId xmlns:a16="http://schemas.microsoft.com/office/drawing/2014/main" xmlns="" id="{E5088283-4680-463F-994C-3BDA7CE2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278" y="1644976"/>
            <a:ext cx="1085324" cy="92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350790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Динамика расходов бюджета, млн руб.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8255158" y="1896694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Первоначальный план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2AF2249-F00D-48DF-A14B-9986281307B2}"/>
              </a:ext>
            </a:extLst>
          </p:cNvPr>
          <p:cNvSpPr/>
          <p:nvPr/>
        </p:nvSpPr>
        <p:spPr>
          <a:xfrm>
            <a:off x="8255158" y="2285231"/>
            <a:ext cx="3312368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Уточненный план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7C15E77-B605-41EF-81EB-638257940732}"/>
              </a:ext>
            </a:extLst>
          </p:cNvPr>
          <p:cNvSpPr/>
          <p:nvPr/>
        </p:nvSpPr>
        <p:spPr>
          <a:xfrm>
            <a:off x="8255158" y="2673768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Фактическое исполнение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7B3762EF-00B4-4BE0-982A-C51F82E247F7}"/>
              </a:ext>
            </a:extLst>
          </p:cNvPr>
          <p:cNvSpPr/>
          <p:nvPr/>
        </p:nvSpPr>
        <p:spPr>
          <a:xfrm>
            <a:off x="8228306" y="1509845"/>
            <a:ext cx="360040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2018 год Фактическое исполнение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8D5D4F07-4AEB-4AD7-9DB5-DB26502571D7}"/>
              </a:ext>
            </a:extLst>
          </p:cNvPr>
          <p:cNvSpPr/>
          <p:nvPr/>
        </p:nvSpPr>
        <p:spPr>
          <a:xfrm>
            <a:off x="8225659" y="1118697"/>
            <a:ext cx="3634157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2017 год Фактическое исполнение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13CF7417-39EF-4D8A-B5D8-A4304440DBD1}"/>
              </a:ext>
            </a:extLst>
          </p:cNvPr>
          <p:cNvSpPr/>
          <p:nvPr/>
        </p:nvSpPr>
        <p:spPr>
          <a:xfrm>
            <a:off x="7955643" y="1123429"/>
            <a:ext cx="252000" cy="252000"/>
          </a:xfrm>
          <a:prstGeom prst="ellipse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DF1CEBF5-8AF0-48F6-804F-881C87602CC2}"/>
              </a:ext>
            </a:extLst>
          </p:cNvPr>
          <p:cNvSpPr/>
          <p:nvPr/>
        </p:nvSpPr>
        <p:spPr>
          <a:xfrm>
            <a:off x="6623079" y="922839"/>
            <a:ext cx="5304773" cy="220484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E025414A-A83D-4058-800C-AFBAB40C60BE}"/>
              </a:ext>
            </a:extLst>
          </p:cNvPr>
          <p:cNvSpPr/>
          <p:nvPr/>
        </p:nvSpPr>
        <p:spPr>
          <a:xfrm>
            <a:off x="7955643" y="1509845"/>
            <a:ext cx="252000" cy="252000"/>
          </a:xfrm>
          <a:prstGeom prst="ellipse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7955643" y="1911334"/>
            <a:ext cx="252000" cy="25200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F152597D-D18A-482D-9522-E97B2C073A8E}"/>
              </a:ext>
            </a:extLst>
          </p:cNvPr>
          <p:cNvSpPr/>
          <p:nvPr/>
        </p:nvSpPr>
        <p:spPr>
          <a:xfrm>
            <a:off x="7955643" y="2295381"/>
            <a:ext cx="252000" cy="252000"/>
          </a:xfrm>
          <a:prstGeom prst="ellipse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4BC6ED07-D49C-4783-94D3-01DE4E6FCA70}"/>
              </a:ext>
            </a:extLst>
          </p:cNvPr>
          <p:cNvSpPr/>
          <p:nvPr/>
        </p:nvSpPr>
        <p:spPr>
          <a:xfrm>
            <a:off x="7955643" y="2688445"/>
            <a:ext cx="252000" cy="252000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3D19D9D-E651-4270-9CB9-41F540D55A76}"/>
              </a:ext>
            </a:extLst>
          </p:cNvPr>
          <p:cNvSpPr/>
          <p:nvPr/>
        </p:nvSpPr>
        <p:spPr>
          <a:xfrm>
            <a:off x="604334" y="1404240"/>
            <a:ext cx="1386416" cy="72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89%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599E42D-8E91-4005-989C-D303DDD7617A}"/>
              </a:ext>
            </a:extLst>
          </p:cNvPr>
          <p:cNvSpPr/>
          <p:nvPr/>
        </p:nvSpPr>
        <p:spPr>
          <a:xfrm>
            <a:off x="314690" y="1317248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988DF58-DB91-47A0-A536-DC8ADF3CDD15}"/>
              </a:ext>
            </a:extLst>
          </p:cNvPr>
          <p:cNvSpPr/>
          <p:nvPr/>
        </p:nvSpPr>
        <p:spPr>
          <a:xfrm>
            <a:off x="5303102" y="2916408"/>
            <a:ext cx="1319978" cy="72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90%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43AD2DE-E567-4E82-953A-A67089024461}"/>
              </a:ext>
            </a:extLst>
          </p:cNvPr>
          <p:cNvSpPr/>
          <p:nvPr/>
        </p:nvSpPr>
        <p:spPr>
          <a:xfrm>
            <a:off x="5067218" y="2831006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6BB1D76-71E9-4685-933D-81969EF6CFDE}"/>
              </a:ext>
            </a:extLst>
          </p:cNvPr>
          <p:cNvSpPr/>
          <p:nvPr/>
        </p:nvSpPr>
        <p:spPr>
          <a:xfrm>
            <a:off x="3882941" y="2916477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7A8AB5A-6210-4357-B02F-D21CFE14CF3B}"/>
              </a:ext>
            </a:extLst>
          </p:cNvPr>
          <p:cNvSpPr/>
          <p:nvPr/>
        </p:nvSpPr>
        <p:spPr>
          <a:xfrm>
            <a:off x="3646934" y="2831075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15912F0-8CA4-4405-8410-3DE980FD58F3}"/>
              </a:ext>
            </a:extLst>
          </p:cNvPr>
          <p:cNvSpPr/>
          <p:nvPr/>
        </p:nvSpPr>
        <p:spPr>
          <a:xfrm>
            <a:off x="8903502" y="4179845"/>
            <a:ext cx="1261952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87%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A0BE925-CD62-4E54-9E76-D2DD2DB2D866}"/>
              </a:ext>
            </a:extLst>
          </p:cNvPr>
          <p:cNvSpPr/>
          <p:nvPr/>
        </p:nvSpPr>
        <p:spPr>
          <a:xfrm>
            <a:off x="8667496" y="4094443"/>
            <a:ext cx="1676182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FF9C3CE-12A7-4019-9FB7-314047F092D0}"/>
              </a:ext>
            </a:extLst>
          </p:cNvPr>
          <p:cNvSpPr/>
          <p:nvPr/>
        </p:nvSpPr>
        <p:spPr>
          <a:xfrm>
            <a:off x="2082740" y="1404240"/>
            <a:ext cx="1386416" cy="72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96%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D635A7E-1A56-40D2-9197-1F59032B990D}"/>
              </a:ext>
            </a:extLst>
          </p:cNvPr>
          <p:cNvSpPr/>
          <p:nvPr/>
        </p:nvSpPr>
        <p:spPr>
          <a:xfrm>
            <a:off x="1846734" y="1318838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2766C43-001C-41F5-AF20-E06B8A08314D}"/>
              </a:ext>
            </a:extLst>
          </p:cNvPr>
          <p:cNvSpPr/>
          <p:nvPr/>
        </p:nvSpPr>
        <p:spPr>
          <a:xfrm>
            <a:off x="10559687" y="3780504"/>
            <a:ext cx="1245373" cy="72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B5794CB-58D0-45FE-841F-A7A795D91B06}"/>
              </a:ext>
            </a:extLst>
          </p:cNvPr>
          <p:cNvSpPr/>
          <p:nvPr/>
        </p:nvSpPr>
        <p:spPr>
          <a:xfrm>
            <a:off x="10323802" y="3695171"/>
            <a:ext cx="1676060" cy="3692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4281E11F-A14A-4BAC-9C6A-8EADC469CD51}"/>
              </a:ext>
            </a:extLst>
          </p:cNvPr>
          <p:cNvSpPr/>
          <p:nvPr/>
        </p:nvSpPr>
        <p:spPr>
          <a:xfrm>
            <a:off x="7230729" y="3780573"/>
            <a:ext cx="1261951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55F48326-0326-4E50-B6AA-F8442CA5AB5E}"/>
              </a:ext>
            </a:extLst>
          </p:cNvPr>
          <p:cNvSpPr/>
          <p:nvPr/>
        </p:nvSpPr>
        <p:spPr>
          <a:xfrm>
            <a:off x="6994844" y="3695171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pic>
        <p:nvPicPr>
          <p:cNvPr id="48" name="Рисунок 4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3F34D9A-FE74-4503-955E-1599913FB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235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276A6658-5807-4856-B5D9-73850E9C2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60958777"/>
              </p:ext>
            </p:extLst>
          </p:nvPr>
        </p:nvGraphicFramePr>
        <p:xfrm>
          <a:off x="550590" y="1960463"/>
          <a:ext cx="11304000" cy="261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350790" y="327483"/>
            <a:ext cx="972108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Структура расходов окружного бюджета за 2019 год, млн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 rot="12787502">
            <a:off x="11384138" y="6054998"/>
            <a:ext cx="373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</a:t>
            </a:r>
          </a:p>
        </p:txBody>
      </p:sp>
      <p:pic>
        <p:nvPicPr>
          <p:cNvPr id="29" name="Picture 3" descr="D:\Foto\01. ЛОГО\ИКОНКИ\002. расхо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42" y="6095252"/>
            <a:ext cx="677566" cy="5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606" y="4510993"/>
            <a:ext cx="720080" cy="7189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86694" y="4510993"/>
            <a:ext cx="720080" cy="71898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278782" y="4510993"/>
            <a:ext cx="720080" cy="71898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070870" y="4510993"/>
            <a:ext cx="720080" cy="71898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862958" y="4510993"/>
            <a:ext cx="720080" cy="7189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655046" y="4510993"/>
            <a:ext cx="720080" cy="71898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447134" y="4510993"/>
            <a:ext cx="720080" cy="718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239222" y="4510993"/>
            <a:ext cx="720080" cy="7189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031310" y="4510993"/>
            <a:ext cx="720080" cy="71898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823398" y="4510993"/>
            <a:ext cx="720080" cy="71898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615486" y="4510993"/>
            <a:ext cx="720080" cy="71898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9407574" y="4510993"/>
            <a:ext cx="720080" cy="7189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0199662" y="4510993"/>
            <a:ext cx="720080" cy="7189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0991750" y="4510993"/>
            <a:ext cx="720080" cy="71898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253101" y="5303078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2">
                    <a:lumMod val="50000"/>
                  </a:schemeClr>
                </a:solidFill>
              </a:rPr>
              <a:t>Общегосударственн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вопросы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5,1%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837277" y="5303077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Нац. безопасность и </a:t>
            </a:r>
            <a:r>
              <a:rPr lang="ru-RU" sz="1200" dirty="0" err="1">
                <a:solidFill>
                  <a:schemeClr val="tx2">
                    <a:lumMod val="50000"/>
                  </a:schemeClr>
                </a:solidFill>
              </a:rPr>
              <a:t>правоохр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. деятель-</a:t>
            </a:r>
            <a:r>
              <a:rPr lang="ru-RU" sz="1200" dirty="0" err="1">
                <a:solidFill>
                  <a:schemeClr val="tx2">
                    <a:lumMod val="50000"/>
                  </a:schemeClr>
                </a:solidFill>
              </a:rPr>
              <a:t>ть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1,4%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421453" y="5303079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Жилищно-коммун. хозяйство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13,0%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005629" y="5303078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Образование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23,4%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589805" y="5303080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Здравоохранение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8,4%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173981" y="5303079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Физическая  культура и спорт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1,2%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758157" y="5303080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Обслуживание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гос. долга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0,6%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73181" y="6023159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Национальная оборона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0,02%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557356" y="6023158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Национальная экономика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26,4%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4141533" y="6023160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Охрана окружающей среды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0,3%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725709" y="6023159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Культура, кинематография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3,9%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309885" y="6023161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Социальная политика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14,8%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894061" y="6023160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Средства массовой информации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0,7%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0478237" y="6023161"/>
            <a:ext cx="1593633" cy="71898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Межбюджетные трансферты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Доля 0,8%</a:t>
            </a:r>
          </a:p>
        </p:txBody>
      </p:sp>
      <p:pic>
        <p:nvPicPr>
          <p:cNvPr id="75" name="Picture 4" descr="D:\01_Адм_работа\rf_rossiya_r19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037" y="4656345"/>
            <a:ext cx="467217" cy="42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7" descr="http://ekzarx.ru/images/Ab6TBtg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354" y="4615724"/>
            <a:ext cx="376759" cy="5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:\02. Поручения руководства\03_БЮДЖЕТ\2017 год план 2018 и 2019\значки\ryanlerch_warning_reindeer_roadsign_1_scalable_vector_graphics_svg_clip_art_coloring_book_colouring_black_white_line_art_bw_xmas_christmas-999px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8008" flipH="1">
            <a:off x="3136641" y="4619892"/>
            <a:ext cx="612084" cy="4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1" descr="D:\02. Поручения руководства\12. Разное\160919 Статистика дл ВК инфограф\jixodjG9T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646258"/>
            <a:ext cx="432048" cy="4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3" descr="http://xn----7sbb5anb1aeyc.xn--p1ai/images/preim/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058" y="461593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658" y="4581910"/>
            <a:ext cx="557031" cy="60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image.flaticon.com/icons/png/512/49/4969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281" y="4674282"/>
            <a:ext cx="422176" cy="4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D:\02. Поручения руководства\03_БЮДЖЕТ\2017 год план 2018 и 2019\значки\Snake_cup-512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040" y="4596626"/>
            <a:ext cx="528620" cy="5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kantorhukumrky.com/wp-content/uploads/2016/11/family25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3438" y="460746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https://www.shareicon.net/data/2015/09/24/645466_people_512x512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4223" y="4640002"/>
            <a:ext cx="536022" cy="5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hareicon.net/download/2015/11/08/668777_tools_512x512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13613">
            <a:off x="9525187" y="4630597"/>
            <a:ext cx="484853" cy="4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:\Foto\01. ЛОГО\ИКОНКИ\003. портфель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1896" y="4651883"/>
            <a:ext cx="535611" cy="4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 descr="http://cliparts.co/cliparts/BTg/rdn/BTgrdnppc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303" y="4662616"/>
            <a:ext cx="404974" cy="4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xmlns="" id="{B32FBABF-D872-4665-83EE-DE0D95A7D69D}"/>
              </a:ext>
            </a:extLst>
          </p:cNvPr>
          <p:cNvGrpSpPr/>
          <p:nvPr/>
        </p:nvGrpSpPr>
        <p:grpSpPr>
          <a:xfrm rot="16200000">
            <a:off x="131741" y="1328364"/>
            <a:ext cx="1092758" cy="543091"/>
            <a:chOff x="970000" y="4830919"/>
            <a:chExt cx="1092758" cy="543091"/>
          </a:xfrm>
          <a:solidFill>
            <a:schemeClr val="accent1">
              <a:lumMod val="75000"/>
              <a:alpha val="85000"/>
            </a:schemeClr>
          </a:solidFill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67732FA7-E523-4417-A9A4-F8A8BB63E794}"/>
                </a:ext>
              </a:extLst>
            </p:cNvPr>
            <p:cNvSpPr/>
            <p:nvPr/>
          </p:nvSpPr>
          <p:spPr>
            <a:xfrm>
              <a:off x="970000" y="4830919"/>
              <a:ext cx="1092758" cy="399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600" dirty="0">
                  <a:solidFill>
                    <a:schemeClr val="bg1"/>
                  </a:solidFill>
                </a:rPr>
                <a:t>ВСЕГО</a:t>
              </a:r>
            </a:p>
          </p:txBody>
        </p:sp>
        <p:sp>
          <p:nvSpPr>
            <p:cNvPr id="81" name="Равнобедренный треугольник 80">
              <a:extLst>
                <a:ext uri="{FF2B5EF4-FFF2-40B4-BE49-F238E27FC236}">
                  <a16:creationId xmlns:a16="http://schemas.microsoft.com/office/drawing/2014/main" xmlns="" id="{80F8D388-A657-4C60-96B7-882966B925F0}"/>
                </a:ext>
              </a:extLst>
            </p:cNvPr>
            <p:cNvSpPr/>
            <p:nvPr/>
          </p:nvSpPr>
          <p:spPr>
            <a:xfrm flipV="1">
              <a:off x="1342992" y="5229124"/>
              <a:ext cx="346773" cy="1448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44E5E82F-8D65-47CD-B177-2C4DF56B97FD}"/>
              </a:ext>
            </a:extLst>
          </p:cNvPr>
          <p:cNvSpPr/>
          <p:nvPr/>
        </p:nvSpPr>
        <p:spPr>
          <a:xfrm>
            <a:off x="1054646" y="1053530"/>
            <a:ext cx="1092758" cy="1092759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22,7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млрд рублей</a:t>
            </a:r>
          </a:p>
        </p:txBody>
      </p:sp>
      <p:pic>
        <p:nvPicPr>
          <p:cNvPr id="83" name="Picture 3" descr="D:\Foto\01. ЛОГО\ИКОНКИ\002. расходы.png">
            <a:extLst>
              <a:ext uri="{FF2B5EF4-FFF2-40B4-BE49-F238E27FC236}">
                <a16:creationId xmlns:a16="http://schemas.microsoft.com/office/drawing/2014/main" xmlns="" id="{6F9C7356-2855-40FD-AE7D-82317EFD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782" y="1076109"/>
            <a:ext cx="101857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32251D49-45FB-4716-8B89-3AB0683890BF}"/>
              </a:ext>
            </a:extLst>
          </p:cNvPr>
          <p:cNvSpPr/>
          <p:nvPr/>
        </p:nvSpPr>
        <p:spPr>
          <a:xfrm>
            <a:off x="676009" y="3060462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87%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3231FCA1-FEC7-466E-8500-92E1D76CCDB4}"/>
              </a:ext>
            </a:extLst>
          </p:cNvPr>
          <p:cNvSpPr/>
          <p:nvPr/>
        </p:nvSpPr>
        <p:spPr>
          <a:xfrm>
            <a:off x="314619" y="3018439"/>
            <a:ext cx="1676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F67113D5-2471-48B2-8E21-03C45F7439E4}"/>
              </a:ext>
            </a:extLst>
          </p:cNvPr>
          <p:cNvSpPr/>
          <p:nvPr/>
        </p:nvSpPr>
        <p:spPr>
          <a:xfrm>
            <a:off x="9305174" y="3442118"/>
            <a:ext cx="1038504" cy="77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8D658807-E544-4933-B2CC-4192F9994756}"/>
              </a:ext>
            </a:extLst>
          </p:cNvPr>
          <p:cNvSpPr/>
          <p:nvPr/>
        </p:nvSpPr>
        <p:spPr>
          <a:xfrm>
            <a:off x="9117927" y="3389343"/>
            <a:ext cx="136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7B8F95C1-43D3-480E-BE0A-80A288DEEED4}"/>
              </a:ext>
            </a:extLst>
          </p:cNvPr>
          <p:cNvSpPr/>
          <p:nvPr/>
        </p:nvSpPr>
        <p:spPr>
          <a:xfrm>
            <a:off x="2256205" y="3348494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25BD4547-37B0-44E2-A8D3-54413C86885F}"/>
              </a:ext>
            </a:extLst>
          </p:cNvPr>
          <p:cNvSpPr/>
          <p:nvPr/>
        </p:nvSpPr>
        <p:spPr>
          <a:xfrm>
            <a:off x="1894522" y="3307296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04956630-8959-40A2-A5C7-381BE937425A}"/>
              </a:ext>
            </a:extLst>
          </p:cNvPr>
          <p:cNvSpPr/>
          <p:nvPr/>
        </p:nvSpPr>
        <p:spPr>
          <a:xfrm>
            <a:off x="3061997" y="1587209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96%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EF3E7A6B-2EF4-4732-86D0-77902B86F2A3}"/>
              </a:ext>
            </a:extLst>
          </p:cNvPr>
          <p:cNvSpPr/>
          <p:nvPr/>
        </p:nvSpPr>
        <p:spPr>
          <a:xfrm>
            <a:off x="3776229" y="2556406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90%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EB042756-C1E5-474F-A3FA-EABB4AF3D2D9}"/>
              </a:ext>
            </a:extLst>
          </p:cNvPr>
          <p:cNvSpPr/>
          <p:nvPr/>
        </p:nvSpPr>
        <p:spPr>
          <a:xfrm>
            <a:off x="3430910" y="2506063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3C2909D0-EC12-48A2-B707-9ED51FBDC5FD}"/>
              </a:ext>
            </a:extLst>
          </p:cNvPr>
          <p:cNvSpPr/>
          <p:nvPr/>
        </p:nvSpPr>
        <p:spPr>
          <a:xfrm>
            <a:off x="4568317" y="3501802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85%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959AA0B3-D779-41E4-B522-C22198DD2830}"/>
              </a:ext>
            </a:extLst>
          </p:cNvPr>
          <p:cNvSpPr/>
          <p:nvPr/>
        </p:nvSpPr>
        <p:spPr>
          <a:xfrm>
            <a:off x="4222998" y="3429794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749020E0-89F4-4B71-BA4D-C97ED300A6C2}"/>
              </a:ext>
            </a:extLst>
          </p:cNvPr>
          <p:cNvSpPr/>
          <p:nvPr/>
        </p:nvSpPr>
        <p:spPr>
          <a:xfrm>
            <a:off x="5372602" y="1719521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89%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FBBE5BC6-B87D-4FD8-A6EB-1F499BD58F5E}"/>
              </a:ext>
            </a:extLst>
          </p:cNvPr>
          <p:cNvSpPr/>
          <p:nvPr/>
        </p:nvSpPr>
        <p:spPr>
          <a:xfrm>
            <a:off x="6890854" y="2790480"/>
            <a:ext cx="995338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1D532F98-BE8D-4B46-868C-56494D1A9B81}"/>
              </a:ext>
            </a:extLst>
          </p:cNvPr>
          <p:cNvSpPr/>
          <p:nvPr/>
        </p:nvSpPr>
        <p:spPr>
          <a:xfrm>
            <a:off x="6575042" y="2709714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DD546C54-FD57-4531-B69C-207023922336}"/>
              </a:ext>
            </a:extLst>
          </p:cNvPr>
          <p:cNvSpPr/>
          <p:nvPr/>
        </p:nvSpPr>
        <p:spPr>
          <a:xfrm>
            <a:off x="7745087" y="2412390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6517C152-2B80-4E1B-B65C-6D8BEB62FA80}"/>
              </a:ext>
            </a:extLst>
          </p:cNvPr>
          <p:cNvSpPr/>
          <p:nvPr/>
        </p:nvSpPr>
        <p:spPr>
          <a:xfrm>
            <a:off x="7527448" y="2327915"/>
            <a:ext cx="136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9AFE0BD2-17A7-44F9-AEEF-A50A5FF0DACE}"/>
              </a:ext>
            </a:extLst>
          </p:cNvPr>
          <p:cNvSpPr/>
          <p:nvPr/>
        </p:nvSpPr>
        <p:spPr>
          <a:xfrm>
            <a:off x="8471470" y="3467314"/>
            <a:ext cx="995338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B58AF268-DEE0-4FCF-A630-01588DFC7358}"/>
              </a:ext>
            </a:extLst>
          </p:cNvPr>
          <p:cNvSpPr/>
          <p:nvPr/>
        </p:nvSpPr>
        <p:spPr>
          <a:xfrm>
            <a:off x="8183438" y="3395306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A5704735-9DF8-4D5B-A2E5-AC0C490FAA11}"/>
              </a:ext>
            </a:extLst>
          </p:cNvPr>
          <p:cNvSpPr/>
          <p:nvPr/>
        </p:nvSpPr>
        <p:spPr>
          <a:xfrm>
            <a:off x="10139764" y="3467314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1A6B7BFE-4A5E-42FF-B56E-026DDB4F1A9A}"/>
              </a:ext>
            </a:extLst>
          </p:cNvPr>
          <p:cNvSpPr/>
          <p:nvPr/>
        </p:nvSpPr>
        <p:spPr>
          <a:xfrm>
            <a:off x="9794445" y="3395306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94B6006D-102D-46D9-9FDD-4B054D776E2F}"/>
              </a:ext>
            </a:extLst>
          </p:cNvPr>
          <p:cNvSpPr/>
          <p:nvPr/>
        </p:nvSpPr>
        <p:spPr>
          <a:xfrm>
            <a:off x="10907993" y="3474803"/>
            <a:ext cx="872969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96%</a:t>
            </a: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xmlns="" id="{911A6169-ACAF-4C6A-8B23-B66E90A039CE}"/>
              </a:ext>
            </a:extLst>
          </p:cNvPr>
          <p:cNvSpPr/>
          <p:nvPr/>
        </p:nvSpPr>
        <p:spPr>
          <a:xfrm>
            <a:off x="10690354" y="3390328"/>
            <a:ext cx="136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xmlns="" id="{D4941F35-C7C6-4285-A9EF-D76CFF6E02C7}"/>
              </a:ext>
            </a:extLst>
          </p:cNvPr>
          <p:cNvSpPr/>
          <p:nvPr/>
        </p:nvSpPr>
        <p:spPr>
          <a:xfrm>
            <a:off x="6108932" y="3204478"/>
            <a:ext cx="995338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7CAF221E-92BD-4DCB-9F04-509D19474743}"/>
              </a:ext>
            </a:extLst>
          </p:cNvPr>
          <p:cNvSpPr/>
          <p:nvPr/>
        </p:nvSpPr>
        <p:spPr>
          <a:xfrm>
            <a:off x="5809087" y="3137324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7B8F95C1-43D3-480E-BE0A-80A288DEEED4}"/>
              </a:ext>
            </a:extLst>
          </p:cNvPr>
          <p:cNvSpPr/>
          <p:nvPr/>
        </p:nvSpPr>
        <p:spPr>
          <a:xfrm>
            <a:off x="1387122" y="3462351"/>
            <a:ext cx="1082102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25BD4547-37B0-44E2-A8D3-54413C86885F}"/>
              </a:ext>
            </a:extLst>
          </p:cNvPr>
          <p:cNvSpPr/>
          <p:nvPr/>
        </p:nvSpPr>
        <p:spPr>
          <a:xfrm>
            <a:off x="1136031" y="3386397"/>
            <a:ext cx="160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9" name="Рисунок 10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2DD575E-39EF-4EFE-9C12-8866E61D57E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  <p:pic>
        <p:nvPicPr>
          <p:cNvPr id="110" name="Picture 2" descr="https://cdn0.iconfinder.com/data/icons/world-issues/500/handcuffs-512.png">
            <a:extLst>
              <a:ext uri="{FF2B5EF4-FFF2-40B4-BE49-F238E27FC236}">
                <a16:creationId xmlns:a16="http://schemas.microsoft.com/office/drawing/2014/main" xmlns="" id="{B1B6F355-07E1-45AB-8FC7-FD154DEB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528" y="4365898"/>
            <a:ext cx="1009178" cy="10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5BF0177E-098D-4C9E-8AC5-D8C02FB219AD}"/>
              </a:ext>
            </a:extLst>
          </p:cNvPr>
          <p:cNvSpPr/>
          <p:nvPr/>
        </p:nvSpPr>
        <p:spPr>
          <a:xfrm>
            <a:off x="5117561" y="1629594"/>
            <a:ext cx="136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исполн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25361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9456423" y="5157985"/>
            <a:ext cx="1895367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595278" y="5157985"/>
            <a:ext cx="2164224" cy="86409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646934" y="5157986"/>
            <a:ext cx="250572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126654" y="5157986"/>
            <a:ext cx="2160240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A1B8FF-FD46-4079-A59B-823FC9F41C41}"/>
              </a:ext>
            </a:extLst>
          </p:cNvPr>
          <p:cNvSpPr/>
          <p:nvPr/>
        </p:nvSpPr>
        <p:spPr>
          <a:xfrm>
            <a:off x="9408096" y="1509137"/>
            <a:ext cx="2231726" cy="3364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824603716"/>
              </p:ext>
            </p:extLst>
          </p:nvPr>
        </p:nvGraphicFramePr>
        <p:xfrm>
          <a:off x="694606" y="1053530"/>
          <a:ext cx="11233247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4" name="Объект 2"/>
          <p:cNvSpPr txBox="1">
            <a:spLocks/>
          </p:cNvSpPr>
          <p:nvPr/>
        </p:nvSpPr>
        <p:spPr>
          <a:xfrm>
            <a:off x="8327453" y="1485578"/>
            <a:ext cx="3600399" cy="880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Расходы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к</a:t>
            </a:r>
            <a:r>
              <a:rPr lang="ru-RU" b="1" dirty="0" err="1">
                <a:solidFill>
                  <a:schemeClr val="bg1"/>
                </a:solidFill>
                <a:latin typeface="Calibri"/>
                <a:cs typeface="Times New Roman" panose="02020603050405020304" pitchFamily="18" charset="0"/>
              </a:rPr>
              <a:t>онсолидированных</a:t>
            </a:r>
            <a:r>
              <a:rPr lang="ru-RU" b="1" dirty="0">
                <a:solidFill>
                  <a:srgbClr val="23578E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бюджетов регионов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9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на одного жителя, тыс. руб./чел.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350790" y="333450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Сравнение с другими регионами по данным за 2019 год</a:t>
            </a:r>
          </a:p>
        </p:txBody>
      </p:sp>
      <p:pic>
        <p:nvPicPr>
          <p:cNvPr id="8194" name="Picture 2" descr="http://cdn.onlinewebfonts.com/svg/download_322538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1023" y="1541667"/>
            <a:ext cx="663873" cy="8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Круговая стрелка 75">
            <a:extLst>
              <a:ext uri="{FF2B5EF4-FFF2-40B4-BE49-F238E27FC236}">
                <a16:creationId xmlns:a16="http://schemas.microsoft.com/office/drawing/2014/main" xmlns="" id="{75B35915-EF88-4A94-BA3F-FE47007AB6B6}"/>
              </a:ext>
            </a:extLst>
          </p:cNvPr>
          <p:cNvSpPr/>
          <p:nvPr/>
        </p:nvSpPr>
        <p:spPr>
          <a:xfrm flipH="1">
            <a:off x="9191550" y="4041765"/>
            <a:ext cx="653531" cy="503867"/>
          </a:xfrm>
          <a:custGeom>
            <a:avLst/>
            <a:gdLst>
              <a:gd name="connsiteX0" fmla="*/ 159885 w 243496"/>
              <a:gd name="connsiteY0" fmla="*/ 13605 h 270037"/>
              <a:gd name="connsiteX1" fmla="*/ 236392 w 243496"/>
              <a:gd name="connsiteY1" fmla="*/ 149463 h 270037"/>
              <a:gd name="connsiteX2" fmla="*/ 128647 w 243496"/>
              <a:gd name="connsiteY2" fmla="*/ 263433 h 270037"/>
              <a:gd name="connsiteX3" fmla="*/ 8894 w 243496"/>
              <a:gd name="connsiteY3" fmla="*/ 161763 h 270037"/>
              <a:gd name="connsiteX4" fmla="*/ 71241 w 243496"/>
              <a:gd name="connsiteY4" fmla="*/ 19355 h 270037"/>
              <a:gd name="connsiteX5" fmla="*/ 69569 w 243496"/>
              <a:gd name="connsiteY5" fmla="*/ 13274 h 270037"/>
              <a:gd name="connsiteX6" fmla="*/ 88576 w 243496"/>
              <a:gd name="connsiteY6" fmla="*/ 14477 h 270037"/>
              <a:gd name="connsiteX7" fmla="*/ 74294 w 243496"/>
              <a:gd name="connsiteY7" fmla="*/ 30445 h 270037"/>
              <a:gd name="connsiteX8" fmla="*/ 72621 w 243496"/>
              <a:gd name="connsiteY8" fmla="*/ 24367 h 270037"/>
              <a:gd name="connsiteX9" fmla="*/ 13919 w 243496"/>
              <a:gd name="connsiteY9" fmla="*/ 161096 h 270037"/>
              <a:gd name="connsiteX10" fmla="*/ 128753 w 243496"/>
              <a:gd name="connsiteY10" fmla="*/ 258352 h 270037"/>
              <a:gd name="connsiteX11" fmla="*/ 231385 w 243496"/>
              <a:gd name="connsiteY11" fmla="*/ 148662 h 270037"/>
              <a:gd name="connsiteX12" fmla="*/ 158365 w 243496"/>
              <a:gd name="connsiteY12" fmla="*/ 18443 h 270037"/>
              <a:gd name="connsiteX13" fmla="*/ 159885 w 243496"/>
              <a:gd name="connsiteY13" fmla="*/ 13605 h 270037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52002 w 230051"/>
              <a:gd name="connsiteY12" fmla="*/ 5169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73588 w 230051"/>
              <a:gd name="connsiteY6" fmla="*/ 35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66258 w 230511"/>
              <a:gd name="connsiteY8" fmla="*/ 1109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82788 w 230511"/>
              <a:gd name="connsiteY6" fmla="*/ 1778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2152 w 231104"/>
              <a:gd name="connsiteY0" fmla="*/ 31044 h 250318"/>
              <a:gd name="connsiteX1" fmla="*/ 230622 w 231104"/>
              <a:gd name="connsiteY1" fmla="*/ 136189 h 250318"/>
              <a:gd name="connsiteX2" fmla="*/ 122877 w 231104"/>
              <a:gd name="connsiteY2" fmla="*/ 250159 h 250318"/>
              <a:gd name="connsiteX3" fmla="*/ 3124 w 231104"/>
              <a:gd name="connsiteY3" fmla="*/ 148489 h 250318"/>
              <a:gd name="connsiteX4" fmla="*/ 57421 w 231104"/>
              <a:gd name="connsiteY4" fmla="*/ 8956 h 250318"/>
              <a:gd name="connsiteX5" fmla="*/ 63799 w 231104"/>
              <a:gd name="connsiteY5" fmla="*/ 0 h 250318"/>
              <a:gd name="connsiteX6" fmla="*/ 83381 w 231104"/>
              <a:gd name="connsiteY6" fmla="*/ 1778 h 250318"/>
              <a:gd name="connsiteX7" fmla="*/ 68524 w 231104"/>
              <a:gd name="connsiteY7" fmla="*/ 17171 h 250318"/>
              <a:gd name="connsiteX8" fmla="*/ 59376 w 231104"/>
              <a:gd name="connsiteY8" fmla="*/ 21443 h 250318"/>
              <a:gd name="connsiteX9" fmla="*/ 8149 w 231104"/>
              <a:gd name="connsiteY9" fmla="*/ 147822 h 250318"/>
              <a:gd name="connsiteX10" fmla="*/ 120683 w 231104"/>
              <a:gd name="connsiteY10" fmla="*/ 237603 h 250318"/>
              <a:gd name="connsiteX11" fmla="*/ 225615 w 231104"/>
              <a:gd name="connsiteY11" fmla="*/ 135388 h 250318"/>
              <a:gd name="connsiteX12" fmla="*/ 169264 w 231104"/>
              <a:gd name="connsiteY12" fmla="*/ 36126 h 250318"/>
              <a:gd name="connsiteX13" fmla="*/ 152152 w 231104"/>
              <a:gd name="connsiteY13" fmla="*/ 31044 h 250318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67824 w 231104"/>
              <a:gd name="connsiteY5" fmla="*/ 3397 h 248540"/>
              <a:gd name="connsiteX6" fmla="*/ 83381 w 231104"/>
              <a:gd name="connsiteY6" fmla="*/ 0 h 248540"/>
              <a:gd name="connsiteX7" fmla="*/ 68524 w 231104"/>
              <a:gd name="connsiteY7" fmla="*/ 15393 h 248540"/>
              <a:gd name="connsiteX8" fmla="*/ 59376 w 231104"/>
              <a:gd name="connsiteY8" fmla="*/ 19665 h 248540"/>
              <a:gd name="connsiteX9" fmla="*/ 8149 w 231104"/>
              <a:gd name="connsiteY9" fmla="*/ 146044 h 248540"/>
              <a:gd name="connsiteX10" fmla="*/ 120683 w 231104"/>
              <a:gd name="connsiteY10" fmla="*/ 235825 h 248540"/>
              <a:gd name="connsiteX11" fmla="*/ 225615 w 231104"/>
              <a:gd name="connsiteY11" fmla="*/ 133610 h 248540"/>
              <a:gd name="connsiteX12" fmla="*/ 169264 w 231104"/>
              <a:gd name="connsiteY12" fmla="*/ 34348 h 248540"/>
              <a:gd name="connsiteX13" fmla="*/ 152152 w 231104"/>
              <a:gd name="connsiteY13" fmla="*/ 29266 h 248540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83381 w 231104"/>
              <a:gd name="connsiteY5" fmla="*/ 0 h 248540"/>
              <a:gd name="connsiteX6" fmla="*/ 68524 w 231104"/>
              <a:gd name="connsiteY6" fmla="*/ 15393 h 248540"/>
              <a:gd name="connsiteX7" fmla="*/ 59376 w 231104"/>
              <a:gd name="connsiteY7" fmla="*/ 19665 h 248540"/>
              <a:gd name="connsiteX8" fmla="*/ 8149 w 231104"/>
              <a:gd name="connsiteY8" fmla="*/ 146044 h 248540"/>
              <a:gd name="connsiteX9" fmla="*/ 120683 w 231104"/>
              <a:gd name="connsiteY9" fmla="*/ 235825 h 248540"/>
              <a:gd name="connsiteX10" fmla="*/ 225615 w 231104"/>
              <a:gd name="connsiteY10" fmla="*/ 133610 h 248540"/>
              <a:gd name="connsiteX11" fmla="*/ 169264 w 231104"/>
              <a:gd name="connsiteY11" fmla="*/ 34348 h 248540"/>
              <a:gd name="connsiteX12" fmla="*/ 152152 w 231104"/>
              <a:gd name="connsiteY12" fmla="*/ 29266 h 248540"/>
              <a:gd name="connsiteX0" fmla="*/ 152434 w 231386"/>
              <a:gd name="connsiteY0" fmla="*/ 29266 h 248537"/>
              <a:gd name="connsiteX1" fmla="*/ 230904 w 231386"/>
              <a:gd name="connsiteY1" fmla="*/ 134411 h 248537"/>
              <a:gd name="connsiteX2" fmla="*/ 123159 w 231386"/>
              <a:gd name="connsiteY2" fmla="*/ 248381 h 248537"/>
              <a:gd name="connsiteX3" fmla="*/ 3406 w 231386"/>
              <a:gd name="connsiteY3" fmla="*/ 146711 h 248537"/>
              <a:gd name="connsiteX4" fmla="*/ 55978 w 231386"/>
              <a:gd name="connsiteY4" fmla="*/ 14078 h 248537"/>
              <a:gd name="connsiteX5" fmla="*/ 83663 w 231386"/>
              <a:gd name="connsiteY5" fmla="*/ 0 h 248537"/>
              <a:gd name="connsiteX6" fmla="*/ 68806 w 231386"/>
              <a:gd name="connsiteY6" fmla="*/ 15393 h 248537"/>
              <a:gd name="connsiteX7" fmla="*/ 59658 w 231386"/>
              <a:gd name="connsiteY7" fmla="*/ 19665 h 248537"/>
              <a:gd name="connsiteX8" fmla="*/ 8431 w 231386"/>
              <a:gd name="connsiteY8" fmla="*/ 146044 h 248537"/>
              <a:gd name="connsiteX9" fmla="*/ 120965 w 231386"/>
              <a:gd name="connsiteY9" fmla="*/ 235825 h 248537"/>
              <a:gd name="connsiteX10" fmla="*/ 225897 w 231386"/>
              <a:gd name="connsiteY10" fmla="*/ 133610 h 248537"/>
              <a:gd name="connsiteX11" fmla="*/ 169546 w 231386"/>
              <a:gd name="connsiteY11" fmla="*/ 34348 h 248537"/>
              <a:gd name="connsiteX12" fmla="*/ 152434 w 231386"/>
              <a:gd name="connsiteY12" fmla="*/ 2926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69546 w 231279"/>
              <a:gd name="connsiteY11" fmla="*/ 34348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16646 w 231279"/>
              <a:gd name="connsiteY11" fmla="*/ 46423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86601 w 231279"/>
              <a:gd name="connsiteY11" fmla="*/ 72917 h 248537"/>
              <a:gd name="connsiteX12" fmla="*/ 116646 w 231279"/>
              <a:gd name="connsiteY12" fmla="*/ 46423 h 248537"/>
              <a:gd name="connsiteX13" fmla="*/ 89759 w 231279"/>
              <a:gd name="connsiteY13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25897 w 232319"/>
              <a:gd name="connsiteY11" fmla="*/ 133610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95801 w 232319"/>
              <a:gd name="connsiteY12" fmla="*/ 5566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12672 w 232958"/>
              <a:gd name="connsiteY11" fmla="*/ 151435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29347 w 232958"/>
              <a:gd name="connsiteY11" fmla="*/ 141660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1925"/>
              <a:gd name="connsiteY0" fmla="*/ 44216 h 248392"/>
              <a:gd name="connsiteX1" fmla="*/ 186025 w 231925"/>
              <a:gd name="connsiteY1" fmla="*/ 60842 h 248392"/>
              <a:gd name="connsiteX2" fmla="*/ 214229 w 231925"/>
              <a:gd name="connsiteY2" fmla="*/ 140736 h 248392"/>
              <a:gd name="connsiteX3" fmla="*/ 123159 w 231925"/>
              <a:gd name="connsiteY3" fmla="*/ 248381 h 248392"/>
              <a:gd name="connsiteX4" fmla="*/ 3406 w 231925"/>
              <a:gd name="connsiteY4" fmla="*/ 146711 h 248392"/>
              <a:gd name="connsiteX5" fmla="*/ 55978 w 231925"/>
              <a:gd name="connsiteY5" fmla="*/ 14078 h 248392"/>
              <a:gd name="connsiteX6" fmla="*/ 83663 w 231925"/>
              <a:gd name="connsiteY6" fmla="*/ 0 h 248392"/>
              <a:gd name="connsiteX7" fmla="*/ 68806 w 231925"/>
              <a:gd name="connsiteY7" fmla="*/ 15393 h 248392"/>
              <a:gd name="connsiteX8" fmla="*/ 59658 w 231925"/>
              <a:gd name="connsiteY8" fmla="*/ 19665 h 248392"/>
              <a:gd name="connsiteX9" fmla="*/ 8431 w 231925"/>
              <a:gd name="connsiteY9" fmla="*/ 146044 h 248392"/>
              <a:gd name="connsiteX10" fmla="*/ 120965 w 231925"/>
              <a:gd name="connsiteY10" fmla="*/ 235825 h 248392"/>
              <a:gd name="connsiteX11" fmla="*/ 229347 w 231925"/>
              <a:gd name="connsiteY11" fmla="*/ 141660 h 248392"/>
              <a:gd name="connsiteX12" fmla="*/ 195801 w 231925"/>
              <a:gd name="connsiteY12" fmla="*/ 55667 h 248392"/>
              <a:gd name="connsiteX13" fmla="*/ 116646 w 231925"/>
              <a:gd name="connsiteY13" fmla="*/ 46423 h 248392"/>
              <a:gd name="connsiteX14" fmla="*/ 89759 w 231925"/>
              <a:gd name="connsiteY14" fmla="*/ 44216 h 248392"/>
              <a:gd name="connsiteX0" fmla="*/ 89833 w 231999"/>
              <a:gd name="connsiteY0" fmla="*/ 44216 h 235832"/>
              <a:gd name="connsiteX1" fmla="*/ 186099 w 231999"/>
              <a:gd name="connsiteY1" fmla="*/ 60842 h 235832"/>
              <a:gd name="connsiteX2" fmla="*/ 214303 w 231999"/>
              <a:gd name="connsiteY2" fmla="*/ 140736 h 235832"/>
              <a:gd name="connsiteX3" fmla="*/ 124383 w 231999"/>
              <a:gd name="connsiteY3" fmla="*/ 230556 h 235832"/>
              <a:gd name="connsiteX4" fmla="*/ 3480 w 231999"/>
              <a:gd name="connsiteY4" fmla="*/ 146711 h 235832"/>
              <a:gd name="connsiteX5" fmla="*/ 56052 w 231999"/>
              <a:gd name="connsiteY5" fmla="*/ 14078 h 235832"/>
              <a:gd name="connsiteX6" fmla="*/ 83737 w 231999"/>
              <a:gd name="connsiteY6" fmla="*/ 0 h 235832"/>
              <a:gd name="connsiteX7" fmla="*/ 68880 w 231999"/>
              <a:gd name="connsiteY7" fmla="*/ 15393 h 235832"/>
              <a:gd name="connsiteX8" fmla="*/ 59732 w 231999"/>
              <a:gd name="connsiteY8" fmla="*/ 19665 h 235832"/>
              <a:gd name="connsiteX9" fmla="*/ 8505 w 231999"/>
              <a:gd name="connsiteY9" fmla="*/ 146044 h 235832"/>
              <a:gd name="connsiteX10" fmla="*/ 121039 w 231999"/>
              <a:gd name="connsiteY10" fmla="*/ 235825 h 235832"/>
              <a:gd name="connsiteX11" fmla="*/ 229421 w 231999"/>
              <a:gd name="connsiteY11" fmla="*/ 141660 h 235832"/>
              <a:gd name="connsiteX12" fmla="*/ 195875 w 231999"/>
              <a:gd name="connsiteY12" fmla="*/ 55667 h 235832"/>
              <a:gd name="connsiteX13" fmla="*/ 116720 w 231999"/>
              <a:gd name="connsiteY13" fmla="*/ 46423 h 235832"/>
              <a:gd name="connsiteX14" fmla="*/ 89833 w 231999"/>
              <a:gd name="connsiteY14" fmla="*/ 44216 h 235832"/>
              <a:gd name="connsiteX0" fmla="*/ 89833 w 231999"/>
              <a:gd name="connsiteY0" fmla="*/ 44216 h 243306"/>
              <a:gd name="connsiteX1" fmla="*/ 186099 w 231999"/>
              <a:gd name="connsiteY1" fmla="*/ 60842 h 243306"/>
              <a:gd name="connsiteX2" fmla="*/ 214303 w 231999"/>
              <a:gd name="connsiteY2" fmla="*/ 140736 h 243306"/>
              <a:gd name="connsiteX3" fmla="*/ 124383 w 231999"/>
              <a:gd name="connsiteY3" fmla="*/ 230556 h 243306"/>
              <a:gd name="connsiteX4" fmla="*/ 3480 w 231999"/>
              <a:gd name="connsiteY4" fmla="*/ 146711 h 243306"/>
              <a:gd name="connsiteX5" fmla="*/ 56052 w 231999"/>
              <a:gd name="connsiteY5" fmla="*/ 14078 h 243306"/>
              <a:gd name="connsiteX6" fmla="*/ 83737 w 231999"/>
              <a:gd name="connsiteY6" fmla="*/ 0 h 243306"/>
              <a:gd name="connsiteX7" fmla="*/ 68880 w 231999"/>
              <a:gd name="connsiteY7" fmla="*/ 15393 h 243306"/>
              <a:gd name="connsiteX8" fmla="*/ 59732 w 231999"/>
              <a:gd name="connsiteY8" fmla="*/ 19665 h 243306"/>
              <a:gd name="connsiteX9" fmla="*/ 8505 w 231999"/>
              <a:gd name="connsiteY9" fmla="*/ 146044 h 243306"/>
              <a:gd name="connsiteX10" fmla="*/ 121039 w 231999"/>
              <a:gd name="connsiteY10" fmla="*/ 243300 h 243306"/>
              <a:gd name="connsiteX11" fmla="*/ 229421 w 231999"/>
              <a:gd name="connsiteY11" fmla="*/ 141660 h 243306"/>
              <a:gd name="connsiteX12" fmla="*/ 195875 w 231999"/>
              <a:gd name="connsiteY12" fmla="*/ 55667 h 243306"/>
              <a:gd name="connsiteX13" fmla="*/ 116720 w 231999"/>
              <a:gd name="connsiteY13" fmla="*/ 46423 h 243306"/>
              <a:gd name="connsiteX14" fmla="*/ 89833 w 231999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1155 w 226434"/>
              <a:gd name="connsiteY13" fmla="*/ 46423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5755 w 226434"/>
              <a:gd name="connsiteY13" fmla="*/ 38948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79960 w 226434"/>
              <a:gd name="connsiteY3" fmla="*/ 18561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64435 w 226434"/>
              <a:gd name="connsiteY3" fmla="*/ 20516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7541"/>
              <a:gd name="connsiteX1" fmla="*/ 180534 w 226434"/>
              <a:gd name="connsiteY1" fmla="*/ 60842 h 247541"/>
              <a:gd name="connsiteX2" fmla="*/ 208738 w 226434"/>
              <a:gd name="connsiteY2" fmla="*/ 140736 h 247541"/>
              <a:gd name="connsiteX3" fmla="*/ 164435 w 226434"/>
              <a:gd name="connsiteY3" fmla="*/ 205167 h 247541"/>
              <a:gd name="connsiteX4" fmla="*/ 118818 w 226434"/>
              <a:gd name="connsiteY4" fmla="*/ 230556 h 247541"/>
              <a:gd name="connsiteX5" fmla="*/ 14015 w 226434"/>
              <a:gd name="connsiteY5" fmla="*/ 144986 h 247541"/>
              <a:gd name="connsiteX6" fmla="*/ 50487 w 226434"/>
              <a:gd name="connsiteY6" fmla="*/ 14078 h 247541"/>
              <a:gd name="connsiteX7" fmla="*/ 78172 w 226434"/>
              <a:gd name="connsiteY7" fmla="*/ 0 h 247541"/>
              <a:gd name="connsiteX8" fmla="*/ 63315 w 226434"/>
              <a:gd name="connsiteY8" fmla="*/ 15393 h 247541"/>
              <a:gd name="connsiteX9" fmla="*/ 54167 w 226434"/>
              <a:gd name="connsiteY9" fmla="*/ 19665 h 247541"/>
              <a:gd name="connsiteX10" fmla="*/ 2940 w 226434"/>
              <a:gd name="connsiteY10" fmla="*/ 146044 h 247541"/>
              <a:gd name="connsiteX11" fmla="*/ 115474 w 226434"/>
              <a:gd name="connsiteY11" fmla="*/ 243300 h 247541"/>
              <a:gd name="connsiteX12" fmla="*/ 173060 w 226434"/>
              <a:gd name="connsiteY12" fmla="*/ 221268 h 247541"/>
              <a:gd name="connsiteX13" fmla="*/ 223856 w 226434"/>
              <a:gd name="connsiteY13" fmla="*/ 141660 h 247541"/>
              <a:gd name="connsiteX14" fmla="*/ 190310 w 226434"/>
              <a:gd name="connsiteY14" fmla="*/ 55667 h 247541"/>
              <a:gd name="connsiteX15" fmla="*/ 115755 w 226434"/>
              <a:gd name="connsiteY15" fmla="*/ 38948 h 247541"/>
              <a:gd name="connsiteX16" fmla="*/ 84268 w 226434"/>
              <a:gd name="connsiteY16" fmla="*/ 44216 h 247541"/>
              <a:gd name="connsiteX0" fmla="*/ 84268 w 226434"/>
              <a:gd name="connsiteY0" fmla="*/ 44216 h 245135"/>
              <a:gd name="connsiteX1" fmla="*/ 180534 w 226434"/>
              <a:gd name="connsiteY1" fmla="*/ 60842 h 245135"/>
              <a:gd name="connsiteX2" fmla="*/ 208738 w 226434"/>
              <a:gd name="connsiteY2" fmla="*/ 140736 h 245135"/>
              <a:gd name="connsiteX3" fmla="*/ 164435 w 226434"/>
              <a:gd name="connsiteY3" fmla="*/ 205167 h 245135"/>
              <a:gd name="connsiteX4" fmla="*/ 118818 w 226434"/>
              <a:gd name="connsiteY4" fmla="*/ 230556 h 245135"/>
              <a:gd name="connsiteX5" fmla="*/ 14015 w 226434"/>
              <a:gd name="connsiteY5" fmla="*/ 144986 h 245135"/>
              <a:gd name="connsiteX6" fmla="*/ 50487 w 226434"/>
              <a:gd name="connsiteY6" fmla="*/ 14078 h 245135"/>
              <a:gd name="connsiteX7" fmla="*/ 78172 w 226434"/>
              <a:gd name="connsiteY7" fmla="*/ 0 h 245135"/>
              <a:gd name="connsiteX8" fmla="*/ 63315 w 226434"/>
              <a:gd name="connsiteY8" fmla="*/ 15393 h 245135"/>
              <a:gd name="connsiteX9" fmla="*/ 54167 w 226434"/>
              <a:gd name="connsiteY9" fmla="*/ 19665 h 245135"/>
              <a:gd name="connsiteX10" fmla="*/ 2940 w 226434"/>
              <a:gd name="connsiteY10" fmla="*/ 146044 h 245135"/>
              <a:gd name="connsiteX11" fmla="*/ 115474 w 226434"/>
              <a:gd name="connsiteY11" fmla="*/ 243300 h 245135"/>
              <a:gd name="connsiteX12" fmla="*/ 185710 w 226434"/>
              <a:gd name="connsiteY12" fmla="*/ 204593 h 245135"/>
              <a:gd name="connsiteX13" fmla="*/ 223856 w 226434"/>
              <a:gd name="connsiteY13" fmla="*/ 141660 h 245135"/>
              <a:gd name="connsiteX14" fmla="*/ 190310 w 226434"/>
              <a:gd name="connsiteY14" fmla="*/ 55667 h 245135"/>
              <a:gd name="connsiteX15" fmla="*/ 115755 w 226434"/>
              <a:gd name="connsiteY15" fmla="*/ 38948 h 245135"/>
              <a:gd name="connsiteX16" fmla="*/ 84268 w 226434"/>
              <a:gd name="connsiteY16" fmla="*/ 44216 h 245135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14015 w 226434"/>
              <a:gd name="connsiteY5" fmla="*/ 144986 h 243409"/>
              <a:gd name="connsiteX6" fmla="*/ 50487 w 226434"/>
              <a:gd name="connsiteY6" fmla="*/ 14078 h 243409"/>
              <a:gd name="connsiteX7" fmla="*/ 78172 w 226434"/>
              <a:gd name="connsiteY7" fmla="*/ 0 h 243409"/>
              <a:gd name="connsiteX8" fmla="*/ 63315 w 226434"/>
              <a:gd name="connsiteY8" fmla="*/ 15393 h 243409"/>
              <a:gd name="connsiteX9" fmla="*/ 54167 w 226434"/>
              <a:gd name="connsiteY9" fmla="*/ 19665 h 243409"/>
              <a:gd name="connsiteX10" fmla="*/ 2940 w 226434"/>
              <a:gd name="connsiteY10" fmla="*/ 146044 h 243409"/>
              <a:gd name="connsiteX11" fmla="*/ 36209 w 226434"/>
              <a:gd name="connsiteY11" fmla="*/ 193093 h 243409"/>
              <a:gd name="connsiteX12" fmla="*/ 115474 w 226434"/>
              <a:gd name="connsiteY12" fmla="*/ 243300 h 243409"/>
              <a:gd name="connsiteX13" fmla="*/ 185710 w 226434"/>
              <a:gd name="connsiteY13" fmla="*/ 204593 h 243409"/>
              <a:gd name="connsiteX14" fmla="*/ 223856 w 226434"/>
              <a:gd name="connsiteY14" fmla="*/ 141660 h 243409"/>
              <a:gd name="connsiteX15" fmla="*/ 190310 w 226434"/>
              <a:gd name="connsiteY15" fmla="*/ 55667 h 243409"/>
              <a:gd name="connsiteX16" fmla="*/ 115755 w 226434"/>
              <a:gd name="connsiteY16" fmla="*/ 38948 h 243409"/>
              <a:gd name="connsiteX17" fmla="*/ 84268 w 226434"/>
              <a:gd name="connsiteY17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50487 w 226434"/>
              <a:gd name="connsiteY7" fmla="*/ 14078 h 243409"/>
              <a:gd name="connsiteX8" fmla="*/ 78172 w 226434"/>
              <a:gd name="connsiteY8" fmla="*/ 0 h 243409"/>
              <a:gd name="connsiteX9" fmla="*/ 63315 w 226434"/>
              <a:gd name="connsiteY9" fmla="*/ 15393 h 243409"/>
              <a:gd name="connsiteX10" fmla="*/ 54167 w 226434"/>
              <a:gd name="connsiteY10" fmla="*/ 19665 h 243409"/>
              <a:gd name="connsiteX11" fmla="*/ 2940 w 226434"/>
              <a:gd name="connsiteY11" fmla="*/ 146044 h 243409"/>
              <a:gd name="connsiteX12" fmla="*/ 36209 w 226434"/>
              <a:gd name="connsiteY12" fmla="*/ 193093 h 243409"/>
              <a:gd name="connsiteX13" fmla="*/ 115474 w 226434"/>
              <a:gd name="connsiteY13" fmla="*/ 243300 h 243409"/>
              <a:gd name="connsiteX14" fmla="*/ 185710 w 226434"/>
              <a:gd name="connsiteY14" fmla="*/ 204593 h 243409"/>
              <a:gd name="connsiteX15" fmla="*/ 223856 w 226434"/>
              <a:gd name="connsiteY15" fmla="*/ 141660 h 243409"/>
              <a:gd name="connsiteX16" fmla="*/ 190310 w 226434"/>
              <a:gd name="connsiteY16" fmla="*/ 55667 h 243409"/>
              <a:gd name="connsiteX17" fmla="*/ 115755 w 226434"/>
              <a:gd name="connsiteY17" fmla="*/ 38948 h 243409"/>
              <a:gd name="connsiteX18" fmla="*/ 84268 w 226434"/>
              <a:gd name="connsiteY18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14934 w 226434"/>
              <a:gd name="connsiteY7" fmla="*/ 91317 h 243409"/>
              <a:gd name="connsiteX8" fmla="*/ 50487 w 226434"/>
              <a:gd name="connsiteY8" fmla="*/ 14078 h 243409"/>
              <a:gd name="connsiteX9" fmla="*/ 78172 w 226434"/>
              <a:gd name="connsiteY9" fmla="*/ 0 h 243409"/>
              <a:gd name="connsiteX10" fmla="*/ 63315 w 226434"/>
              <a:gd name="connsiteY10" fmla="*/ 15393 h 243409"/>
              <a:gd name="connsiteX11" fmla="*/ 54167 w 226434"/>
              <a:gd name="connsiteY11" fmla="*/ 19665 h 243409"/>
              <a:gd name="connsiteX12" fmla="*/ 2940 w 226434"/>
              <a:gd name="connsiteY12" fmla="*/ 146044 h 243409"/>
              <a:gd name="connsiteX13" fmla="*/ 36209 w 226434"/>
              <a:gd name="connsiteY13" fmla="*/ 193093 h 243409"/>
              <a:gd name="connsiteX14" fmla="*/ 115474 w 226434"/>
              <a:gd name="connsiteY14" fmla="*/ 243300 h 243409"/>
              <a:gd name="connsiteX15" fmla="*/ 185710 w 226434"/>
              <a:gd name="connsiteY15" fmla="*/ 204593 h 243409"/>
              <a:gd name="connsiteX16" fmla="*/ 223856 w 226434"/>
              <a:gd name="connsiteY16" fmla="*/ 141660 h 243409"/>
              <a:gd name="connsiteX17" fmla="*/ 190310 w 226434"/>
              <a:gd name="connsiteY17" fmla="*/ 55667 h 243409"/>
              <a:gd name="connsiteX18" fmla="*/ 115755 w 226434"/>
              <a:gd name="connsiteY18" fmla="*/ 38948 h 243409"/>
              <a:gd name="connsiteX19" fmla="*/ 84268 w 226434"/>
              <a:gd name="connsiteY19" fmla="*/ 44216 h 243409"/>
              <a:gd name="connsiteX0" fmla="*/ 82271 w 224437"/>
              <a:gd name="connsiteY0" fmla="*/ 44216 h 243409"/>
              <a:gd name="connsiteX1" fmla="*/ 178537 w 224437"/>
              <a:gd name="connsiteY1" fmla="*/ 60842 h 243409"/>
              <a:gd name="connsiteX2" fmla="*/ 206741 w 224437"/>
              <a:gd name="connsiteY2" fmla="*/ 140736 h 243409"/>
              <a:gd name="connsiteX3" fmla="*/ 162438 w 224437"/>
              <a:gd name="connsiteY3" fmla="*/ 205167 h 243409"/>
              <a:gd name="connsiteX4" fmla="*/ 116821 w 224437"/>
              <a:gd name="connsiteY4" fmla="*/ 230556 h 243409"/>
              <a:gd name="connsiteX5" fmla="*/ 46287 w 224437"/>
              <a:gd name="connsiteY5" fmla="*/ 188493 h 243409"/>
              <a:gd name="connsiteX6" fmla="*/ 12018 w 224437"/>
              <a:gd name="connsiteY6" fmla="*/ 144986 h 243409"/>
              <a:gd name="connsiteX7" fmla="*/ 12937 w 224437"/>
              <a:gd name="connsiteY7" fmla="*/ 91317 h 243409"/>
              <a:gd name="connsiteX8" fmla="*/ 48490 w 224437"/>
              <a:gd name="connsiteY8" fmla="*/ 14078 h 243409"/>
              <a:gd name="connsiteX9" fmla="*/ 76175 w 224437"/>
              <a:gd name="connsiteY9" fmla="*/ 0 h 243409"/>
              <a:gd name="connsiteX10" fmla="*/ 61318 w 224437"/>
              <a:gd name="connsiteY10" fmla="*/ 15393 h 243409"/>
              <a:gd name="connsiteX11" fmla="*/ 52170 w 224437"/>
              <a:gd name="connsiteY11" fmla="*/ 19665 h 243409"/>
              <a:gd name="connsiteX12" fmla="*/ 12937 w 224437"/>
              <a:gd name="connsiteY12" fmla="*/ 63142 h 243409"/>
              <a:gd name="connsiteX13" fmla="*/ 943 w 224437"/>
              <a:gd name="connsiteY13" fmla="*/ 146044 h 243409"/>
              <a:gd name="connsiteX14" fmla="*/ 34212 w 224437"/>
              <a:gd name="connsiteY14" fmla="*/ 193093 h 243409"/>
              <a:gd name="connsiteX15" fmla="*/ 113477 w 224437"/>
              <a:gd name="connsiteY15" fmla="*/ 243300 h 243409"/>
              <a:gd name="connsiteX16" fmla="*/ 183713 w 224437"/>
              <a:gd name="connsiteY16" fmla="*/ 204593 h 243409"/>
              <a:gd name="connsiteX17" fmla="*/ 221859 w 224437"/>
              <a:gd name="connsiteY17" fmla="*/ 141660 h 243409"/>
              <a:gd name="connsiteX18" fmla="*/ 188313 w 224437"/>
              <a:gd name="connsiteY18" fmla="*/ 55667 h 243409"/>
              <a:gd name="connsiteX19" fmla="*/ 113758 w 224437"/>
              <a:gd name="connsiteY19" fmla="*/ 38948 h 243409"/>
              <a:gd name="connsiteX20" fmla="*/ 82271 w 224437"/>
              <a:gd name="connsiteY20" fmla="*/ 44216 h 243409"/>
              <a:gd name="connsiteX0" fmla="*/ 81344 w 223510"/>
              <a:gd name="connsiteY0" fmla="*/ 44216 h 243409"/>
              <a:gd name="connsiteX1" fmla="*/ 177610 w 223510"/>
              <a:gd name="connsiteY1" fmla="*/ 60842 h 243409"/>
              <a:gd name="connsiteX2" fmla="*/ 205814 w 223510"/>
              <a:gd name="connsiteY2" fmla="*/ 140736 h 243409"/>
              <a:gd name="connsiteX3" fmla="*/ 161511 w 223510"/>
              <a:gd name="connsiteY3" fmla="*/ 205167 h 243409"/>
              <a:gd name="connsiteX4" fmla="*/ 115894 w 223510"/>
              <a:gd name="connsiteY4" fmla="*/ 230556 h 243409"/>
              <a:gd name="connsiteX5" fmla="*/ 45360 w 223510"/>
              <a:gd name="connsiteY5" fmla="*/ 188493 h 243409"/>
              <a:gd name="connsiteX6" fmla="*/ 11091 w 223510"/>
              <a:gd name="connsiteY6" fmla="*/ 144986 h 243409"/>
              <a:gd name="connsiteX7" fmla="*/ 12010 w 223510"/>
              <a:gd name="connsiteY7" fmla="*/ 91317 h 243409"/>
              <a:gd name="connsiteX8" fmla="*/ 47563 w 223510"/>
              <a:gd name="connsiteY8" fmla="*/ 14078 h 243409"/>
              <a:gd name="connsiteX9" fmla="*/ 75248 w 223510"/>
              <a:gd name="connsiteY9" fmla="*/ 0 h 243409"/>
              <a:gd name="connsiteX10" fmla="*/ 60391 w 223510"/>
              <a:gd name="connsiteY10" fmla="*/ 15393 h 243409"/>
              <a:gd name="connsiteX11" fmla="*/ 51243 w 223510"/>
              <a:gd name="connsiteY11" fmla="*/ 19665 h 243409"/>
              <a:gd name="connsiteX12" fmla="*/ 29260 w 223510"/>
              <a:gd name="connsiteY12" fmla="*/ 71767 h 243409"/>
              <a:gd name="connsiteX13" fmla="*/ 16 w 223510"/>
              <a:gd name="connsiteY13" fmla="*/ 146044 h 243409"/>
              <a:gd name="connsiteX14" fmla="*/ 33285 w 223510"/>
              <a:gd name="connsiteY14" fmla="*/ 193093 h 243409"/>
              <a:gd name="connsiteX15" fmla="*/ 112550 w 223510"/>
              <a:gd name="connsiteY15" fmla="*/ 243300 h 243409"/>
              <a:gd name="connsiteX16" fmla="*/ 182786 w 223510"/>
              <a:gd name="connsiteY16" fmla="*/ 204593 h 243409"/>
              <a:gd name="connsiteX17" fmla="*/ 220932 w 223510"/>
              <a:gd name="connsiteY17" fmla="*/ 141660 h 243409"/>
              <a:gd name="connsiteX18" fmla="*/ 187386 w 223510"/>
              <a:gd name="connsiteY18" fmla="*/ 55667 h 243409"/>
              <a:gd name="connsiteX19" fmla="*/ 112831 w 223510"/>
              <a:gd name="connsiteY19" fmla="*/ 38948 h 243409"/>
              <a:gd name="connsiteX20" fmla="*/ 81344 w 223510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6743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28018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7938 w 230104"/>
              <a:gd name="connsiteY0" fmla="*/ 44216 h 243409"/>
              <a:gd name="connsiteX1" fmla="*/ 184204 w 230104"/>
              <a:gd name="connsiteY1" fmla="*/ 60842 h 243409"/>
              <a:gd name="connsiteX2" fmla="*/ 212408 w 230104"/>
              <a:gd name="connsiteY2" fmla="*/ 140736 h 243409"/>
              <a:gd name="connsiteX3" fmla="*/ 168105 w 230104"/>
              <a:gd name="connsiteY3" fmla="*/ 205167 h 243409"/>
              <a:gd name="connsiteX4" fmla="*/ 122488 w 230104"/>
              <a:gd name="connsiteY4" fmla="*/ 230556 h 243409"/>
              <a:gd name="connsiteX5" fmla="*/ 39879 w 230104"/>
              <a:gd name="connsiteY5" fmla="*/ 209193 h 243409"/>
              <a:gd name="connsiteX6" fmla="*/ 17685 w 230104"/>
              <a:gd name="connsiteY6" fmla="*/ 144986 h 243409"/>
              <a:gd name="connsiteX7" fmla="*/ 1354 w 230104"/>
              <a:gd name="connsiteY7" fmla="*/ 91317 h 243409"/>
              <a:gd name="connsiteX8" fmla="*/ 54157 w 230104"/>
              <a:gd name="connsiteY8" fmla="*/ 14078 h 243409"/>
              <a:gd name="connsiteX9" fmla="*/ 81842 w 230104"/>
              <a:gd name="connsiteY9" fmla="*/ 0 h 243409"/>
              <a:gd name="connsiteX10" fmla="*/ 66985 w 230104"/>
              <a:gd name="connsiteY10" fmla="*/ 15393 h 243409"/>
              <a:gd name="connsiteX11" fmla="*/ 57837 w 230104"/>
              <a:gd name="connsiteY11" fmla="*/ 19665 h 243409"/>
              <a:gd name="connsiteX12" fmla="*/ 35854 w 230104"/>
              <a:gd name="connsiteY12" fmla="*/ 71767 h 243409"/>
              <a:gd name="connsiteX13" fmla="*/ 27885 w 230104"/>
              <a:gd name="connsiteY13" fmla="*/ 146044 h 243409"/>
              <a:gd name="connsiteX14" fmla="*/ 39879 w 230104"/>
              <a:gd name="connsiteY14" fmla="*/ 193093 h 243409"/>
              <a:gd name="connsiteX15" fmla="*/ 119144 w 230104"/>
              <a:gd name="connsiteY15" fmla="*/ 243300 h 243409"/>
              <a:gd name="connsiteX16" fmla="*/ 189380 w 230104"/>
              <a:gd name="connsiteY16" fmla="*/ 204593 h 243409"/>
              <a:gd name="connsiteX17" fmla="*/ 227526 w 230104"/>
              <a:gd name="connsiteY17" fmla="*/ 141660 h 243409"/>
              <a:gd name="connsiteX18" fmla="*/ 193980 w 230104"/>
              <a:gd name="connsiteY18" fmla="*/ 55667 h 243409"/>
              <a:gd name="connsiteX19" fmla="*/ 119425 w 230104"/>
              <a:gd name="connsiteY19" fmla="*/ 38948 h 243409"/>
              <a:gd name="connsiteX20" fmla="*/ 87938 w 230104"/>
              <a:gd name="connsiteY20" fmla="*/ 44216 h 243409"/>
              <a:gd name="connsiteX0" fmla="*/ 88852 w 231018"/>
              <a:gd name="connsiteY0" fmla="*/ 44216 h 243409"/>
              <a:gd name="connsiteX1" fmla="*/ 185118 w 231018"/>
              <a:gd name="connsiteY1" fmla="*/ 60842 h 243409"/>
              <a:gd name="connsiteX2" fmla="*/ 213322 w 231018"/>
              <a:gd name="connsiteY2" fmla="*/ 140736 h 243409"/>
              <a:gd name="connsiteX3" fmla="*/ 169019 w 231018"/>
              <a:gd name="connsiteY3" fmla="*/ 205167 h 243409"/>
              <a:gd name="connsiteX4" fmla="*/ 123402 w 231018"/>
              <a:gd name="connsiteY4" fmla="*/ 230556 h 243409"/>
              <a:gd name="connsiteX5" fmla="*/ 40793 w 231018"/>
              <a:gd name="connsiteY5" fmla="*/ 209193 h 243409"/>
              <a:gd name="connsiteX6" fmla="*/ 9974 w 231018"/>
              <a:gd name="connsiteY6" fmla="*/ 144986 h 243409"/>
              <a:gd name="connsiteX7" fmla="*/ 2268 w 231018"/>
              <a:gd name="connsiteY7" fmla="*/ 91317 h 243409"/>
              <a:gd name="connsiteX8" fmla="*/ 55071 w 231018"/>
              <a:gd name="connsiteY8" fmla="*/ 14078 h 243409"/>
              <a:gd name="connsiteX9" fmla="*/ 82756 w 231018"/>
              <a:gd name="connsiteY9" fmla="*/ 0 h 243409"/>
              <a:gd name="connsiteX10" fmla="*/ 67899 w 231018"/>
              <a:gd name="connsiteY10" fmla="*/ 15393 h 243409"/>
              <a:gd name="connsiteX11" fmla="*/ 58751 w 231018"/>
              <a:gd name="connsiteY11" fmla="*/ 19665 h 243409"/>
              <a:gd name="connsiteX12" fmla="*/ 36768 w 231018"/>
              <a:gd name="connsiteY12" fmla="*/ 71767 h 243409"/>
              <a:gd name="connsiteX13" fmla="*/ 28799 w 231018"/>
              <a:gd name="connsiteY13" fmla="*/ 146044 h 243409"/>
              <a:gd name="connsiteX14" fmla="*/ 40793 w 231018"/>
              <a:gd name="connsiteY14" fmla="*/ 193093 h 243409"/>
              <a:gd name="connsiteX15" fmla="*/ 120058 w 231018"/>
              <a:gd name="connsiteY15" fmla="*/ 243300 h 243409"/>
              <a:gd name="connsiteX16" fmla="*/ 190294 w 231018"/>
              <a:gd name="connsiteY16" fmla="*/ 204593 h 243409"/>
              <a:gd name="connsiteX17" fmla="*/ 228440 w 231018"/>
              <a:gd name="connsiteY17" fmla="*/ 141660 h 243409"/>
              <a:gd name="connsiteX18" fmla="*/ 194894 w 231018"/>
              <a:gd name="connsiteY18" fmla="*/ 55667 h 243409"/>
              <a:gd name="connsiteX19" fmla="*/ 120339 w 231018"/>
              <a:gd name="connsiteY19" fmla="*/ 38948 h 243409"/>
              <a:gd name="connsiteX20" fmla="*/ 88852 w 231018"/>
              <a:gd name="connsiteY20" fmla="*/ 44216 h 243409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0058 w 231018"/>
              <a:gd name="connsiteY15" fmla="*/ 24330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1783 w 231018"/>
              <a:gd name="connsiteY15" fmla="*/ 23295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90294 w 231018"/>
              <a:gd name="connsiteY16" fmla="*/ 204593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81669 w 231018"/>
              <a:gd name="connsiteY16" fmla="*/ 199418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28440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88852 w 231727"/>
              <a:gd name="connsiteY19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36768 w 231727"/>
              <a:gd name="connsiteY11" fmla="*/ 71767 h 253604"/>
              <a:gd name="connsiteX12" fmla="*/ 28799 w 231727"/>
              <a:gd name="connsiteY12" fmla="*/ 146044 h 253604"/>
              <a:gd name="connsiteX13" fmla="*/ 40793 w 231727"/>
              <a:gd name="connsiteY13" fmla="*/ 193093 h 253604"/>
              <a:gd name="connsiteX14" fmla="*/ 121783 w 231727"/>
              <a:gd name="connsiteY14" fmla="*/ 232950 h 253604"/>
              <a:gd name="connsiteX15" fmla="*/ 181669 w 231727"/>
              <a:gd name="connsiteY15" fmla="*/ 199418 h 253604"/>
              <a:gd name="connsiteX16" fmla="*/ 211765 w 231727"/>
              <a:gd name="connsiteY16" fmla="*/ 141660 h 253604"/>
              <a:gd name="connsiteX17" fmla="*/ 174769 w 231727"/>
              <a:gd name="connsiteY17" fmla="*/ 67167 h 253604"/>
              <a:gd name="connsiteX18" fmla="*/ 88852 w 231727"/>
              <a:gd name="connsiteY18" fmla="*/ 44216 h 253604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67899 w 231727"/>
              <a:gd name="connsiteY10" fmla="*/ 11368 h 249579"/>
              <a:gd name="connsiteX11" fmla="*/ 36768 w 231727"/>
              <a:gd name="connsiteY11" fmla="*/ 67742 h 249579"/>
              <a:gd name="connsiteX12" fmla="*/ 28799 w 231727"/>
              <a:gd name="connsiteY12" fmla="*/ 142019 h 249579"/>
              <a:gd name="connsiteX13" fmla="*/ 40793 w 231727"/>
              <a:gd name="connsiteY13" fmla="*/ 189068 h 249579"/>
              <a:gd name="connsiteX14" fmla="*/ 121783 w 231727"/>
              <a:gd name="connsiteY14" fmla="*/ 228925 h 249579"/>
              <a:gd name="connsiteX15" fmla="*/ 181669 w 231727"/>
              <a:gd name="connsiteY15" fmla="*/ 195393 h 249579"/>
              <a:gd name="connsiteX16" fmla="*/ 211765 w 231727"/>
              <a:gd name="connsiteY16" fmla="*/ 137635 h 249579"/>
              <a:gd name="connsiteX17" fmla="*/ 174769 w 231727"/>
              <a:gd name="connsiteY17" fmla="*/ 63142 h 249579"/>
              <a:gd name="connsiteX18" fmla="*/ 88852 w 231727"/>
              <a:gd name="connsiteY18" fmla="*/ 40191 h 249579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36768 w 231727"/>
              <a:gd name="connsiteY10" fmla="*/ 67742 h 249579"/>
              <a:gd name="connsiteX11" fmla="*/ 28799 w 231727"/>
              <a:gd name="connsiteY11" fmla="*/ 142019 h 249579"/>
              <a:gd name="connsiteX12" fmla="*/ 40793 w 231727"/>
              <a:gd name="connsiteY12" fmla="*/ 189068 h 249579"/>
              <a:gd name="connsiteX13" fmla="*/ 121783 w 231727"/>
              <a:gd name="connsiteY13" fmla="*/ 228925 h 249579"/>
              <a:gd name="connsiteX14" fmla="*/ 181669 w 231727"/>
              <a:gd name="connsiteY14" fmla="*/ 195393 h 249579"/>
              <a:gd name="connsiteX15" fmla="*/ 211765 w 231727"/>
              <a:gd name="connsiteY15" fmla="*/ 137635 h 249579"/>
              <a:gd name="connsiteX16" fmla="*/ 174769 w 231727"/>
              <a:gd name="connsiteY16" fmla="*/ 63142 h 249579"/>
              <a:gd name="connsiteX17" fmla="*/ 88852 w 231727"/>
              <a:gd name="connsiteY17" fmla="*/ 40191 h 249579"/>
              <a:gd name="connsiteX0" fmla="*/ 93046 w 235921"/>
              <a:gd name="connsiteY0" fmla="*/ 40191 h 249579"/>
              <a:gd name="connsiteX1" fmla="*/ 189312 w 235921"/>
              <a:gd name="connsiteY1" fmla="*/ 56817 h 249579"/>
              <a:gd name="connsiteX2" fmla="*/ 235916 w 235921"/>
              <a:gd name="connsiteY2" fmla="*/ 135561 h 249579"/>
              <a:gd name="connsiteX3" fmla="*/ 192188 w 235921"/>
              <a:gd name="connsiteY3" fmla="*/ 212642 h 249579"/>
              <a:gd name="connsiteX4" fmla="*/ 126446 w 235921"/>
              <a:gd name="connsiteY4" fmla="*/ 249531 h 249579"/>
              <a:gd name="connsiteX5" fmla="*/ 44987 w 235921"/>
              <a:gd name="connsiteY5" fmla="*/ 205168 h 249579"/>
              <a:gd name="connsiteX6" fmla="*/ 14168 w 235921"/>
              <a:gd name="connsiteY6" fmla="*/ 140961 h 249579"/>
              <a:gd name="connsiteX7" fmla="*/ 6462 w 235921"/>
              <a:gd name="connsiteY7" fmla="*/ 87292 h 249579"/>
              <a:gd name="connsiteX8" fmla="*/ 108225 w 235921"/>
              <a:gd name="connsiteY8" fmla="*/ 0 h 249579"/>
              <a:gd name="connsiteX9" fmla="*/ 40962 w 235921"/>
              <a:gd name="connsiteY9" fmla="*/ 67742 h 249579"/>
              <a:gd name="connsiteX10" fmla="*/ 32993 w 235921"/>
              <a:gd name="connsiteY10" fmla="*/ 142019 h 249579"/>
              <a:gd name="connsiteX11" fmla="*/ 44987 w 235921"/>
              <a:gd name="connsiteY11" fmla="*/ 189068 h 249579"/>
              <a:gd name="connsiteX12" fmla="*/ 125977 w 235921"/>
              <a:gd name="connsiteY12" fmla="*/ 228925 h 249579"/>
              <a:gd name="connsiteX13" fmla="*/ 185863 w 235921"/>
              <a:gd name="connsiteY13" fmla="*/ 195393 h 249579"/>
              <a:gd name="connsiteX14" fmla="*/ 215959 w 235921"/>
              <a:gd name="connsiteY14" fmla="*/ 137635 h 249579"/>
              <a:gd name="connsiteX15" fmla="*/ 178963 w 235921"/>
              <a:gd name="connsiteY15" fmla="*/ 63142 h 249579"/>
              <a:gd name="connsiteX16" fmla="*/ 93046 w 235921"/>
              <a:gd name="connsiteY16" fmla="*/ 40191 h 249579"/>
              <a:gd name="connsiteX0" fmla="*/ 86639 w 229514"/>
              <a:gd name="connsiteY0" fmla="*/ 40191 h 249579"/>
              <a:gd name="connsiteX1" fmla="*/ 182905 w 229514"/>
              <a:gd name="connsiteY1" fmla="*/ 56817 h 249579"/>
              <a:gd name="connsiteX2" fmla="*/ 229509 w 229514"/>
              <a:gd name="connsiteY2" fmla="*/ 135561 h 249579"/>
              <a:gd name="connsiteX3" fmla="*/ 185781 w 229514"/>
              <a:gd name="connsiteY3" fmla="*/ 212642 h 249579"/>
              <a:gd name="connsiteX4" fmla="*/ 120039 w 229514"/>
              <a:gd name="connsiteY4" fmla="*/ 249531 h 249579"/>
              <a:gd name="connsiteX5" fmla="*/ 38580 w 229514"/>
              <a:gd name="connsiteY5" fmla="*/ 205168 h 249579"/>
              <a:gd name="connsiteX6" fmla="*/ 7761 w 229514"/>
              <a:gd name="connsiteY6" fmla="*/ 140961 h 249579"/>
              <a:gd name="connsiteX7" fmla="*/ 55 w 229514"/>
              <a:gd name="connsiteY7" fmla="*/ 87292 h 249579"/>
              <a:gd name="connsiteX8" fmla="*/ 28805 w 229514"/>
              <a:gd name="connsiteY8" fmla="*/ 58542 h 249579"/>
              <a:gd name="connsiteX9" fmla="*/ 101818 w 229514"/>
              <a:gd name="connsiteY9" fmla="*/ 0 h 249579"/>
              <a:gd name="connsiteX10" fmla="*/ 34555 w 229514"/>
              <a:gd name="connsiteY10" fmla="*/ 67742 h 249579"/>
              <a:gd name="connsiteX11" fmla="*/ 26586 w 229514"/>
              <a:gd name="connsiteY11" fmla="*/ 142019 h 249579"/>
              <a:gd name="connsiteX12" fmla="*/ 38580 w 229514"/>
              <a:gd name="connsiteY12" fmla="*/ 189068 h 249579"/>
              <a:gd name="connsiteX13" fmla="*/ 119570 w 229514"/>
              <a:gd name="connsiteY13" fmla="*/ 228925 h 249579"/>
              <a:gd name="connsiteX14" fmla="*/ 179456 w 229514"/>
              <a:gd name="connsiteY14" fmla="*/ 195393 h 249579"/>
              <a:gd name="connsiteX15" fmla="*/ 209552 w 229514"/>
              <a:gd name="connsiteY15" fmla="*/ 137635 h 249579"/>
              <a:gd name="connsiteX16" fmla="*/ 172556 w 229514"/>
              <a:gd name="connsiteY16" fmla="*/ 63142 h 249579"/>
              <a:gd name="connsiteX17" fmla="*/ 86639 w 229514"/>
              <a:gd name="connsiteY17" fmla="*/ 40191 h 249579"/>
              <a:gd name="connsiteX0" fmla="*/ 87345 w 230220"/>
              <a:gd name="connsiteY0" fmla="*/ 40191 h 249579"/>
              <a:gd name="connsiteX1" fmla="*/ 183611 w 230220"/>
              <a:gd name="connsiteY1" fmla="*/ 56817 h 249579"/>
              <a:gd name="connsiteX2" fmla="*/ 230215 w 230220"/>
              <a:gd name="connsiteY2" fmla="*/ 135561 h 249579"/>
              <a:gd name="connsiteX3" fmla="*/ 186487 w 230220"/>
              <a:gd name="connsiteY3" fmla="*/ 212642 h 249579"/>
              <a:gd name="connsiteX4" fmla="*/ 120745 w 230220"/>
              <a:gd name="connsiteY4" fmla="*/ 249531 h 249579"/>
              <a:gd name="connsiteX5" fmla="*/ 39286 w 230220"/>
              <a:gd name="connsiteY5" fmla="*/ 205168 h 249579"/>
              <a:gd name="connsiteX6" fmla="*/ 8467 w 230220"/>
              <a:gd name="connsiteY6" fmla="*/ 140961 h 249579"/>
              <a:gd name="connsiteX7" fmla="*/ 15136 w 230220"/>
              <a:gd name="connsiteY7" fmla="*/ 91317 h 249579"/>
              <a:gd name="connsiteX8" fmla="*/ 761 w 230220"/>
              <a:gd name="connsiteY8" fmla="*/ 87292 h 249579"/>
              <a:gd name="connsiteX9" fmla="*/ 29511 w 230220"/>
              <a:gd name="connsiteY9" fmla="*/ 58542 h 249579"/>
              <a:gd name="connsiteX10" fmla="*/ 102524 w 230220"/>
              <a:gd name="connsiteY10" fmla="*/ 0 h 249579"/>
              <a:gd name="connsiteX11" fmla="*/ 35261 w 230220"/>
              <a:gd name="connsiteY11" fmla="*/ 67742 h 249579"/>
              <a:gd name="connsiteX12" fmla="*/ 27292 w 230220"/>
              <a:gd name="connsiteY12" fmla="*/ 142019 h 249579"/>
              <a:gd name="connsiteX13" fmla="*/ 39286 w 230220"/>
              <a:gd name="connsiteY13" fmla="*/ 189068 h 249579"/>
              <a:gd name="connsiteX14" fmla="*/ 120276 w 230220"/>
              <a:gd name="connsiteY14" fmla="*/ 228925 h 249579"/>
              <a:gd name="connsiteX15" fmla="*/ 180162 w 230220"/>
              <a:gd name="connsiteY15" fmla="*/ 195393 h 249579"/>
              <a:gd name="connsiteX16" fmla="*/ 210258 w 230220"/>
              <a:gd name="connsiteY16" fmla="*/ 137635 h 249579"/>
              <a:gd name="connsiteX17" fmla="*/ 173262 w 230220"/>
              <a:gd name="connsiteY17" fmla="*/ 63142 h 249579"/>
              <a:gd name="connsiteX18" fmla="*/ 87345 w 230220"/>
              <a:gd name="connsiteY18" fmla="*/ 40191 h 249579"/>
              <a:gd name="connsiteX0" fmla="*/ 79709 w 222584"/>
              <a:gd name="connsiteY0" fmla="*/ 40191 h 249579"/>
              <a:gd name="connsiteX1" fmla="*/ 175975 w 222584"/>
              <a:gd name="connsiteY1" fmla="*/ 56817 h 249579"/>
              <a:gd name="connsiteX2" fmla="*/ 222579 w 222584"/>
              <a:gd name="connsiteY2" fmla="*/ 135561 h 249579"/>
              <a:gd name="connsiteX3" fmla="*/ 178851 w 222584"/>
              <a:gd name="connsiteY3" fmla="*/ 212642 h 249579"/>
              <a:gd name="connsiteX4" fmla="*/ 113109 w 222584"/>
              <a:gd name="connsiteY4" fmla="*/ 249531 h 249579"/>
              <a:gd name="connsiteX5" fmla="*/ 31650 w 222584"/>
              <a:gd name="connsiteY5" fmla="*/ 205168 h 249579"/>
              <a:gd name="connsiteX6" fmla="*/ 831 w 222584"/>
              <a:gd name="connsiteY6" fmla="*/ 140961 h 249579"/>
              <a:gd name="connsiteX7" fmla="*/ 7500 w 222584"/>
              <a:gd name="connsiteY7" fmla="*/ 91317 h 249579"/>
              <a:gd name="connsiteX8" fmla="*/ 9800 w 222584"/>
              <a:gd name="connsiteY8" fmla="*/ 77517 h 249579"/>
              <a:gd name="connsiteX9" fmla="*/ 21875 w 222584"/>
              <a:gd name="connsiteY9" fmla="*/ 58542 h 249579"/>
              <a:gd name="connsiteX10" fmla="*/ 94888 w 222584"/>
              <a:gd name="connsiteY10" fmla="*/ 0 h 249579"/>
              <a:gd name="connsiteX11" fmla="*/ 27625 w 222584"/>
              <a:gd name="connsiteY11" fmla="*/ 67742 h 249579"/>
              <a:gd name="connsiteX12" fmla="*/ 19656 w 222584"/>
              <a:gd name="connsiteY12" fmla="*/ 142019 h 249579"/>
              <a:gd name="connsiteX13" fmla="*/ 31650 w 222584"/>
              <a:gd name="connsiteY13" fmla="*/ 189068 h 249579"/>
              <a:gd name="connsiteX14" fmla="*/ 112640 w 222584"/>
              <a:gd name="connsiteY14" fmla="*/ 228925 h 249579"/>
              <a:gd name="connsiteX15" fmla="*/ 172526 w 222584"/>
              <a:gd name="connsiteY15" fmla="*/ 195393 h 249579"/>
              <a:gd name="connsiteX16" fmla="*/ 202622 w 222584"/>
              <a:gd name="connsiteY16" fmla="*/ 137635 h 249579"/>
              <a:gd name="connsiteX17" fmla="*/ 165626 w 222584"/>
              <a:gd name="connsiteY17" fmla="*/ 63142 h 249579"/>
              <a:gd name="connsiteX18" fmla="*/ 79709 w 222584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22234 w 222943"/>
              <a:gd name="connsiteY8" fmla="*/ 5854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14759 w 222943"/>
              <a:gd name="connsiteY13" fmla="*/ 150542 h 249579"/>
              <a:gd name="connsiteX14" fmla="*/ 32009 w 222943"/>
              <a:gd name="connsiteY14" fmla="*/ 189068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211985 w 222943"/>
              <a:gd name="connsiteY17" fmla="*/ 135017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11985 w 222943"/>
              <a:gd name="connsiteY16" fmla="*/ 135017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27984 w 222943"/>
              <a:gd name="connsiteY10" fmla="*/ 27756 h 209593"/>
              <a:gd name="connsiteX11" fmla="*/ 12459 w 222943"/>
              <a:gd name="connsiteY11" fmla="*/ 78356 h 209593"/>
              <a:gd name="connsiteX12" fmla="*/ 12459 w 222943"/>
              <a:gd name="connsiteY12" fmla="*/ 111131 h 209593"/>
              <a:gd name="connsiteX13" fmla="*/ 32009 w 222943"/>
              <a:gd name="connsiteY13" fmla="*/ 149082 h 209593"/>
              <a:gd name="connsiteX14" fmla="*/ 110784 w 222943"/>
              <a:gd name="connsiteY14" fmla="*/ 193356 h 209593"/>
              <a:gd name="connsiteX15" fmla="*/ 178060 w 222943"/>
              <a:gd name="connsiteY15" fmla="*/ 158857 h 209593"/>
              <a:gd name="connsiteX16" fmla="*/ 211985 w 222943"/>
              <a:gd name="connsiteY16" fmla="*/ 95031 h 209593"/>
              <a:gd name="connsiteX17" fmla="*/ 165985 w 222943"/>
              <a:gd name="connsiteY17" fmla="*/ 23156 h 209593"/>
              <a:gd name="connsiteX18" fmla="*/ 80068 w 222943"/>
              <a:gd name="connsiteY18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12459 w 222943"/>
              <a:gd name="connsiteY12" fmla="*/ 78356 h 209593"/>
              <a:gd name="connsiteX13" fmla="*/ 12459 w 222943"/>
              <a:gd name="connsiteY13" fmla="*/ 111131 h 209593"/>
              <a:gd name="connsiteX14" fmla="*/ 32009 w 222943"/>
              <a:gd name="connsiteY14" fmla="*/ 149082 h 209593"/>
              <a:gd name="connsiteX15" fmla="*/ 110784 w 222943"/>
              <a:gd name="connsiteY15" fmla="*/ 193356 h 209593"/>
              <a:gd name="connsiteX16" fmla="*/ 178060 w 222943"/>
              <a:gd name="connsiteY16" fmla="*/ 158857 h 209593"/>
              <a:gd name="connsiteX17" fmla="*/ 211985 w 222943"/>
              <a:gd name="connsiteY17" fmla="*/ 95031 h 209593"/>
              <a:gd name="connsiteX18" fmla="*/ 165985 w 222943"/>
              <a:gd name="connsiteY18" fmla="*/ 23156 h 209593"/>
              <a:gd name="connsiteX19" fmla="*/ 80068 w 222943"/>
              <a:gd name="connsiteY19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56734 w 222943"/>
              <a:gd name="connsiteY8" fmla="*/ 312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79061 w 221936"/>
              <a:gd name="connsiteY0" fmla="*/ 205 h 209593"/>
              <a:gd name="connsiteX1" fmla="*/ 175327 w 221936"/>
              <a:gd name="connsiteY1" fmla="*/ 16831 h 209593"/>
              <a:gd name="connsiteX2" fmla="*/ 221931 w 221936"/>
              <a:gd name="connsiteY2" fmla="*/ 95575 h 209593"/>
              <a:gd name="connsiteX3" fmla="*/ 178203 w 221936"/>
              <a:gd name="connsiteY3" fmla="*/ 172656 h 209593"/>
              <a:gd name="connsiteX4" fmla="*/ 112461 w 221936"/>
              <a:gd name="connsiteY4" fmla="*/ 209545 h 209593"/>
              <a:gd name="connsiteX5" fmla="*/ 31002 w 221936"/>
              <a:gd name="connsiteY5" fmla="*/ 165182 h 209593"/>
              <a:gd name="connsiteX6" fmla="*/ 183 w 221936"/>
              <a:gd name="connsiteY6" fmla="*/ 100975 h 209593"/>
              <a:gd name="connsiteX7" fmla="*/ 18352 w 221936"/>
              <a:gd name="connsiteY7" fmla="*/ 62256 h 209593"/>
              <a:gd name="connsiteX8" fmla="*/ 55727 w 221936"/>
              <a:gd name="connsiteY8" fmla="*/ 31206 h 209593"/>
              <a:gd name="connsiteX9" fmla="*/ 143115 w 221936"/>
              <a:gd name="connsiteY9" fmla="*/ 25564 h 209593"/>
              <a:gd name="connsiteX10" fmla="*/ 52277 w 221936"/>
              <a:gd name="connsiteY10" fmla="*/ 57081 h 209593"/>
              <a:gd name="connsiteX11" fmla="*/ 48827 w 221936"/>
              <a:gd name="connsiteY11" fmla="*/ 71456 h 209593"/>
              <a:gd name="connsiteX12" fmla="*/ 36177 w 221936"/>
              <a:gd name="connsiteY12" fmla="*/ 96181 h 209593"/>
              <a:gd name="connsiteX13" fmla="*/ 11452 w 221936"/>
              <a:gd name="connsiteY13" fmla="*/ 78356 h 209593"/>
              <a:gd name="connsiteX14" fmla="*/ 11452 w 221936"/>
              <a:gd name="connsiteY14" fmla="*/ 111131 h 209593"/>
              <a:gd name="connsiteX15" fmla="*/ 31002 w 221936"/>
              <a:gd name="connsiteY15" fmla="*/ 149082 h 209593"/>
              <a:gd name="connsiteX16" fmla="*/ 109777 w 221936"/>
              <a:gd name="connsiteY16" fmla="*/ 193356 h 209593"/>
              <a:gd name="connsiteX17" fmla="*/ 177053 w 221936"/>
              <a:gd name="connsiteY17" fmla="*/ 158857 h 209593"/>
              <a:gd name="connsiteX18" fmla="*/ 210978 w 221936"/>
              <a:gd name="connsiteY18" fmla="*/ 95031 h 209593"/>
              <a:gd name="connsiteX19" fmla="*/ 164978 w 221936"/>
              <a:gd name="connsiteY19" fmla="*/ 23156 h 209593"/>
              <a:gd name="connsiteX20" fmla="*/ 79061 w 221936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48764 w 221873"/>
              <a:gd name="connsiteY11" fmla="*/ 71456 h 209593"/>
              <a:gd name="connsiteX12" fmla="*/ 36114 w 221873"/>
              <a:gd name="connsiteY12" fmla="*/ 96181 h 209593"/>
              <a:gd name="connsiteX13" fmla="*/ 11389 w 221873"/>
              <a:gd name="connsiteY13" fmla="*/ 78356 h 209593"/>
              <a:gd name="connsiteX14" fmla="*/ 11389 w 221873"/>
              <a:gd name="connsiteY14" fmla="*/ 111131 h 209593"/>
              <a:gd name="connsiteX15" fmla="*/ 30939 w 221873"/>
              <a:gd name="connsiteY15" fmla="*/ 149082 h 209593"/>
              <a:gd name="connsiteX16" fmla="*/ 109714 w 221873"/>
              <a:gd name="connsiteY16" fmla="*/ 193356 h 209593"/>
              <a:gd name="connsiteX17" fmla="*/ 176990 w 221873"/>
              <a:gd name="connsiteY17" fmla="*/ 158857 h 209593"/>
              <a:gd name="connsiteX18" fmla="*/ 210915 w 221873"/>
              <a:gd name="connsiteY18" fmla="*/ 95031 h 209593"/>
              <a:gd name="connsiteX19" fmla="*/ 164915 w 221873"/>
              <a:gd name="connsiteY19" fmla="*/ 23156 h 209593"/>
              <a:gd name="connsiteX20" fmla="*/ 78998 w 221873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78356 h 209593"/>
              <a:gd name="connsiteX13" fmla="*/ 11389 w 221873"/>
              <a:gd name="connsiteY13" fmla="*/ 111131 h 209593"/>
              <a:gd name="connsiteX14" fmla="*/ 30939 w 221873"/>
              <a:gd name="connsiteY14" fmla="*/ 149082 h 209593"/>
              <a:gd name="connsiteX15" fmla="*/ 109714 w 221873"/>
              <a:gd name="connsiteY15" fmla="*/ 193356 h 209593"/>
              <a:gd name="connsiteX16" fmla="*/ 176990 w 221873"/>
              <a:gd name="connsiteY16" fmla="*/ 158857 h 209593"/>
              <a:gd name="connsiteX17" fmla="*/ 210915 w 221873"/>
              <a:gd name="connsiteY17" fmla="*/ 95031 h 209593"/>
              <a:gd name="connsiteX18" fmla="*/ 164915 w 221873"/>
              <a:gd name="connsiteY18" fmla="*/ 23156 h 209593"/>
              <a:gd name="connsiteX19" fmla="*/ 78998 w 221873"/>
              <a:gd name="connsiteY19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111131 h 209593"/>
              <a:gd name="connsiteX13" fmla="*/ 30939 w 221873"/>
              <a:gd name="connsiteY13" fmla="*/ 149082 h 209593"/>
              <a:gd name="connsiteX14" fmla="*/ 109714 w 221873"/>
              <a:gd name="connsiteY14" fmla="*/ 193356 h 209593"/>
              <a:gd name="connsiteX15" fmla="*/ 176990 w 221873"/>
              <a:gd name="connsiteY15" fmla="*/ 158857 h 209593"/>
              <a:gd name="connsiteX16" fmla="*/ 210915 w 221873"/>
              <a:gd name="connsiteY16" fmla="*/ 95031 h 209593"/>
              <a:gd name="connsiteX17" fmla="*/ 164915 w 221873"/>
              <a:gd name="connsiteY17" fmla="*/ 23156 h 209593"/>
              <a:gd name="connsiteX18" fmla="*/ 78998 w 221873"/>
              <a:gd name="connsiteY18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30939 w 221873"/>
              <a:gd name="connsiteY12" fmla="*/ 149082 h 209593"/>
              <a:gd name="connsiteX13" fmla="*/ 109714 w 221873"/>
              <a:gd name="connsiteY13" fmla="*/ 193356 h 209593"/>
              <a:gd name="connsiteX14" fmla="*/ 176990 w 221873"/>
              <a:gd name="connsiteY14" fmla="*/ 158857 h 209593"/>
              <a:gd name="connsiteX15" fmla="*/ 210915 w 221873"/>
              <a:gd name="connsiteY15" fmla="*/ 95031 h 209593"/>
              <a:gd name="connsiteX16" fmla="*/ 164915 w 221873"/>
              <a:gd name="connsiteY16" fmla="*/ 23156 h 209593"/>
              <a:gd name="connsiteX17" fmla="*/ 78998 w 221873"/>
              <a:gd name="connsiteY17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52704 w 222363"/>
              <a:gd name="connsiteY9" fmla="*/ 57081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52139 w 206273"/>
              <a:gd name="connsiteY9" fmla="*/ 4270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50452 w 206273"/>
              <a:gd name="connsiteY8" fmla="*/ 39939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53688 w 209509"/>
              <a:gd name="connsiteY9" fmla="*/ 3993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01950 w 209509"/>
              <a:gd name="connsiteY8" fmla="*/ 24881 h 209593"/>
              <a:gd name="connsiteX9" fmla="*/ 123800 w 209509"/>
              <a:gd name="connsiteY9" fmla="*/ 34081 h 209593"/>
              <a:gd name="connsiteX10" fmla="*/ 131263 w 209509"/>
              <a:gd name="connsiteY10" fmla="*/ 34189 h 209593"/>
              <a:gd name="connsiteX11" fmla="*/ 85850 w 209509"/>
              <a:gd name="connsiteY11" fmla="*/ 46731 h 209593"/>
              <a:gd name="connsiteX12" fmla="*/ 22025 w 209509"/>
              <a:gd name="connsiteY12" fmla="*/ 81806 h 209593"/>
              <a:gd name="connsiteX13" fmla="*/ 18575 w 209509"/>
              <a:gd name="connsiteY13" fmla="*/ 149082 h 209593"/>
              <a:gd name="connsiteX14" fmla="*/ 97350 w 209509"/>
              <a:gd name="connsiteY14" fmla="*/ 193356 h 209593"/>
              <a:gd name="connsiteX15" fmla="*/ 164626 w 209509"/>
              <a:gd name="connsiteY15" fmla="*/ 158857 h 209593"/>
              <a:gd name="connsiteX16" fmla="*/ 198551 w 209509"/>
              <a:gd name="connsiteY16" fmla="*/ 95031 h 209593"/>
              <a:gd name="connsiteX17" fmla="*/ 152551 w 209509"/>
              <a:gd name="connsiteY17" fmla="*/ 23156 h 209593"/>
              <a:gd name="connsiteX18" fmla="*/ 66634 w 209509"/>
              <a:gd name="connsiteY18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1263 w 209509"/>
              <a:gd name="connsiteY8" fmla="*/ 341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9313 w 209509"/>
              <a:gd name="connsiteY8" fmla="*/ 295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8180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6958 w 208317"/>
              <a:gd name="connsiteY9" fmla="*/ 3925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86958 w 208317"/>
              <a:gd name="connsiteY9" fmla="*/ 39256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7733 w 208317"/>
              <a:gd name="connsiteY10" fmla="*/ 73181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7531 w 211052"/>
              <a:gd name="connsiteY9" fmla="*/ 422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1206 w 211052"/>
              <a:gd name="connsiteY9" fmla="*/ 353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156 w 211052"/>
              <a:gd name="connsiteY9" fmla="*/ 301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1318 w 211052"/>
              <a:gd name="connsiteY8" fmla="*/ 24306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5101 w 207976"/>
              <a:gd name="connsiteY0" fmla="*/ 205 h 202712"/>
              <a:gd name="connsiteX1" fmla="*/ 161367 w 207976"/>
              <a:gd name="connsiteY1" fmla="*/ 16831 h 202712"/>
              <a:gd name="connsiteX2" fmla="*/ 207971 w 207976"/>
              <a:gd name="connsiteY2" fmla="*/ 95575 h 202712"/>
              <a:gd name="connsiteX3" fmla="*/ 164243 w 207976"/>
              <a:gd name="connsiteY3" fmla="*/ 172656 h 202712"/>
              <a:gd name="connsiteX4" fmla="*/ 70326 w 207976"/>
              <a:gd name="connsiteY4" fmla="*/ 202645 h 202712"/>
              <a:gd name="connsiteX5" fmla="*/ 17042 w 207976"/>
              <a:gd name="connsiteY5" fmla="*/ 165182 h 202712"/>
              <a:gd name="connsiteX6" fmla="*/ 4048 w 207976"/>
              <a:gd name="connsiteY6" fmla="*/ 76825 h 202712"/>
              <a:gd name="connsiteX7" fmla="*/ 64767 w 207976"/>
              <a:gd name="connsiteY7" fmla="*/ 28331 h 202712"/>
              <a:gd name="connsiteX8" fmla="*/ 118242 w 207976"/>
              <a:gd name="connsiteY8" fmla="*/ 24306 h 202712"/>
              <a:gd name="connsiteX9" fmla="*/ 140655 w 207976"/>
              <a:gd name="connsiteY9" fmla="*/ 32464 h 202712"/>
              <a:gd name="connsiteX10" fmla="*/ 73392 w 207976"/>
              <a:gd name="connsiteY10" fmla="*/ 47881 h 202712"/>
              <a:gd name="connsiteX11" fmla="*/ 27392 w 207976"/>
              <a:gd name="connsiteY11" fmla="*/ 73181 h 202712"/>
              <a:gd name="connsiteX12" fmla="*/ 17042 w 207976"/>
              <a:gd name="connsiteY12" fmla="*/ 149082 h 202712"/>
              <a:gd name="connsiteX13" fmla="*/ 95817 w 207976"/>
              <a:gd name="connsiteY13" fmla="*/ 193356 h 202712"/>
              <a:gd name="connsiteX14" fmla="*/ 163093 w 207976"/>
              <a:gd name="connsiteY14" fmla="*/ 158857 h 202712"/>
              <a:gd name="connsiteX15" fmla="*/ 197018 w 207976"/>
              <a:gd name="connsiteY15" fmla="*/ 95031 h 202712"/>
              <a:gd name="connsiteX16" fmla="*/ 151018 w 207976"/>
              <a:gd name="connsiteY16" fmla="*/ 23156 h 202712"/>
              <a:gd name="connsiteX17" fmla="*/ 65101 w 207976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0304 w 210888"/>
              <a:gd name="connsiteY11" fmla="*/ 7318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99418 w 211577"/>
              <a:gd name="connsiteY13" fmla="*/ 193356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55143 w 211577"/>
              <a:gd name="connsiteY10" fmla="*/ 4443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200619 w 211718"/>
              <a:gd name="connsiteY15" fmla="*/ 950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74744 w 211718"/>
              <a:gd name="connsiteY14" fmla="*/ 153682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06138"/>
              <a:gd name="connsiteY0" fmla="*/ 240 h 202706"/>
              <a:gd name="connsiteX1" fmla="*/ 164968 w 206138"/>
              <a:gd name="connsiteY1" fmla="*/ 16866 h 202706"/>
              <a:gd name="connsiteX2" fmla="*/ 205822 w 206138"/>
              <a:gd name="connsiteY2" fmla="*/ 95035 h 202706"/>
              <a:gd name="connsiteX3" fmla="*/ 177619 w 206138"/>
              <a:gd name="connsiteY3" fmla="*/ 169816 h 202706"/>
              <a:gd name="connsiteX4" fmla="*/ 73927 w 206138"/>
              <a:gd name="connsiteY4" fmla="*/ 202680 h 202706"/>
              <a:gd name="connsiteX5" fmla="*/ 17193 w 206138"/>
              <a:gd name="connsiteY5" fmla="*/ 165217 h 202706"/>
              <a:gd name="connsiteX6" fmla="*/ 3049 w 206138"/>
              <a:gd name="connsiteY6" fmla="*/ 76860 h 202706"/>
              <a:gd name="connsiteX7" fmla="*/ 68368 w 206138"/>
              <a:gd name="connsiteY7" fmla="*/ 28366 h 202706"/>
              <a:gd name="connsiteX8" fmla="*/ 121843 w 206138"/>
              <a:gd name="connsiteY8" fmla="*/ 24341 h 202706"/>
              <a:gd name="connsiteX9" fmla="*/ 144256 w 206138"/>
              <a:gd name="connsiteY9" fmla="*/ 32499 h 202706"/>
              <a:gd name="connsiteX10" fmla="*/ 55143 w 206138"/>
              <a:gd name="connsiteY10" fmla="*/ 44466 h 202706"/>
              <a:gd name="connsiteX11" fmla="*/ 17193 w 206138"/>
              <a:gd name="connsiteY11" fmla="*/ 89316 h 202706"/>
              <a:gd name="connsiteX12" fmla="*/ 24093 w 206138"/>
              <a:gd name="connsiteY12" fmla="*/ 146817 h 202706"/>
              <a:gd name="connsiteX13" fmla="*/ 78718 w 206138"/>
              <a:gd name="connsiteY13" fmla="*/ 187066 h 202706"/>
              <a:gd name="connsiteX14" fmla="*/ 174744 w 206138"/>
              <a:gd name="connsiteY14" fmla="*/ 153717 h 202706"/>
              <a:gd name="connsiteX15" fmla="*/ 196594 w 206138"/>
              <a:gd name="connsiteY15" fmla="*/ 101966 h 202706"/>
              <a:gd name="connsiteX16" fmla="*/ 154619 w 206138"/>
              <a:gd name="connsiteY16" fmla="*/ 23191 h 202706"/>
              <a:gd name="connsiteX17" fmla="*/ 68702 w 206138"/>
              <a:gd name="connsiteY17" fmla="*/ 240 h 20270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6594 w 206138"/>
              <a:gd name="connsiteY15" fmla="*/ 101836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143 w 206138"/>
              <a:gd name="connsiteY13" fmla="*/ 189811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7420 w 206328"/>
              <a:gd name="connsiteY11" fmla="*/ 891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3970 w 206328"/>
              <a:gd name="connsiteY11" fmla="*/ 868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0690 w 205673"/>
              <a:gd name="connsiteY10" fmla="*/ 39161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81165 w 205673"/>
              <a:gd name="connsiteY10" fmla="*/ 362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7465 w 205673"/>
              <a:gd name="connsiteY11" fmla="*/ 512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1715 w 205673"/>
              <a:gd name="connsiteY11" fmla="*/ 63311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7138 w 204537"/>
              <a:gd name="connsiteY0" fmla="*/ 110 h 197985"/>
              <a:gd name="connsiteX1" fmla="*/ 163404 w 204537"/>
              <a:gd name="connsiteY1" fmla="*/ 21336 h 197985"/>
              <a:gd name="connsiteX2" fmla="*/ 204258 w 204537"/>
              <a:gd name="connsiteY2" fmla="*/ 94905 h 197985"/>
              <a:gd name="connsiteX3" fmla="*/ 176055 w 204537"/>
              <a:gd name="connsiteY3" fmla="*/ 169686 h 197985"/>
              <a:gd name="connsiteX4" fmla="*/ 81563 w 204537"/>
              <a:gd name="connsiteY4" fmla="*/ 197950 h 197985"/>
              <a:gd name="connsiteX5" fmla="*/ 15629 w 204537"/>
              <a:gd name="connsiteY5" fmla="*/ 165087 h 197985"/>
              <a:gd name="connsiteX6" fmla="*/ 16204 w 204537"/>
              <a:gd name="connsiteY6" fmla="*/ 165086 h 197985"/>
              <a:gd name="connsiteX7" fmla="*/ 1485 w 204537"/>
              <a:gd name="connsiteY7" fmla="*/ 76730 h 197985"/>
              <a:gd name="connsiteX8" fmla="*/ 57604 w 204537"/>
              <a:gd name="connsiteY8" fmla="*/ 27661 h 197985"/>
              <a:gd name="connsiteX9" fmla="*/ 120279 w 204537"/>
              <a:gd name="connsiteY9" fmla="*/ 24211 h 197985"/>
              <a:gd name="connsiteX10" fmla="*/ 142692 w 204537"/>
              <a:gd name="connsiteY10" fmla="*/ 32369 h 197985"/>
              <a:gd name="connsiteX11" fmla="*/ 94404 w 204537"/>
              <a:gd name="connsiteY11" fmla="*/ 40886 h 197985"/>
              <a:gd name="connsiteX12" fmla="*/ 30579 w 204537"/>
              <a:gd name="connsiteY12" fmla="*/ 63311 h 197985"/>
              <a:gd name="connsiteX13" fmla="*/ 9304 w 204537"/>
              <a:gd name="connsiteY13" fmla="*/ 100686 h 197985"/>
              <a:gd name="connsiteX14" fmla="*/ 22529 w 204537"/>
              <a:gd name="connsiteY14" fmla="*/ 146687 h 197985"/>
              <a:gd name="connsiteX15" fmla="*/ 76579 w 204537"/>
              <a:gd name="connsiteY15" fmla="*/ 189811 h 197985"/>
              <a:gd name="connsiteX16" fmla="*/ 173755 w 204537"/>
              <a:gd name="connsiteY16" fmla="*/ 159337 h 197985"/>
              <a:gd name="connsiteX17" fmla="*/ 197330 w 204537"/>
              <a:gd name="connsiteY17" fmla="*/ 92061 h 197985"/>
              <a:gd name="connsiteX18" fmla="*/ 153055 w 204537"/>
              <a:gd name="connsiteY18" fmla="*/ 23061 h 197985"/>
              <a:gd name="connsiteX19" fmla="*/ 67138 w 204537"/>
              <a:gd name="connsiteY19" fmla="*/ 110 h 197985"/>
              <a:gd name="connsiteX0" fmla="*/ 68898 w 206297"/>
              <a:gd name="connsiteY0" fmla="*/ 110 h 197985"/>
              <a:gd name="connsiteX1" fmla="*/ 165164 w 206297"/>
              <a:gd name="connsiteY1" fmla="*/ 21336 h 197985"/>
              <a:gd name="connsiteX2" fmla="*/ 206018 w 206297"/>
              <a:gd name="connsiteY2" fmla="*/ 94905 h 197985"/>
              <a:gd name="connsiteX3" fmla="*/ 177815 w 206297"/>
              <a:gd name="connsiteY3" fmla="*/ 169686 h 197985"/>
              <a:gd name="connsiteX4" fmla="*/ 83323 w 206297"/>
              <a:gd name="connsiteY4" fmla="*/ 197950 h 197985"/>
              <a:gd name="connsiteX5" fmla="*/ 17389 w 206297"/>
              <a:gd name="connsiteY5" fmla="*/ 165087 h 197985"/>
              <a:gd name="connsiteX6" fmla="*/ 17964 w 206297"/>
              <a:gd name="connsiteY6" fmla="*/ 165086 h 197985"/>
              <a:gd name="connsiteX7" fmla="*/ 3245 w 206297"/>
              <a:gd name="connsiteY7" fmla="*/ 76730 h 197985"/>
              <a:gd name="connsiteX8" fmla="*/ 59364 w 206297"/>
              <a:gd name="connsiteY8" fmla="*/ 27661 h 197985"/>
              <a:gd name="connsiteX9" fmla="*/ 122039 w 206297"/>
              <a:gd name="connsiteY9" fmla="*/ 24211 h 197985"/>
              <a:gd name="connsiteX10" fmla="*/ 144452 w 206297"/>
              <a:gd name="connsiteY10" fmla="*/ 32369 h 197985"/>
              <a:gd name="connsiteX11" fmla="*/ 96164 w 206297"/>
              <a:gd name="connsiteY11" fmla="*/ 40886 h 197985"/>
              <a:gd name="connsiteX12" fmla="*/ 32339 w 206297"/>
              <a:gd name="connsiteY12" fmla="*/ 63311 h 197985"/>
              <a:gd name="connsiteX13" fmla="*/ 11064 w 206297"/>
              <a:gd name="connsiteY13" fmla="*/ 100686 h 197985"/>
              <a:gd name="connsiteX14" fmla="*/ 24289 w 206297"/>
              <a:gd name="connsiteY14" fmla="*/ 146687 h 197985"/>
              <a:gd name="connsiteX15" fmla="*/ 78339 w 206297"/>
              <a:gd name="connsiteY15" fmla="*/ 189811 h 197985"/>
              <a:gd name="connsiteX16" fmla="*/ 175515 w 206297"/>
              <a:gd name="connsiteY16" fmla="*/ 159337 h 197985"/>
              <a:gd name="connsiteX17" fmla="*/ 199090 w 206297"/>
              <a:gd name="connsiteY17" fmla="*/ 92061 h 197985"/>
              <a:gd name="connsiteX18" fmla="*/ 154815 w 206297"/>
              <a:gd name="connsiteY18" fmla="*/ 23061 h 197985"/>
              <a:gd name="connsiteX19" fmla="*/ 68898 w 206297"/>
              <a:gd name="connsiteY19" fmla="*/ 110 h 197985"/>
              <a:gd name="connsiteX0" fmla="*/ 70503 w 207902"/>
              <a:gd name="connsiteY0" fmla="*/ 110 h 197985"/>
              <a:gd name="connsiteX1" fmla="*/ 166769 w 207902"/>
              <a:gd name="connsiteY1" fmla="*/ 21336 h 197985"/>
              <a:gd name="connsiteX2" fmla="*/ 207623 w 207902"/>
              <a:gd name="connsiteY2" fmla="*/ 94905 h 197985"/>
              <a:gd name="connsiteX3" fmla="*/ 179420 w 207902"/>
              <a:gd name="connsiteY3" fmla="*/ 169686 h 197985"/>
              <a:gd name="connsiteX4" fmla="*/ 84928 w 207902"/>
              <a:gd name="connsiteY4" fmla="*/ 197950 h 197985"/>
              <a:gd name="connsiteX5" fmla="*/ 18994 w 207902"/>
              <a:gd name="connsiteY5" fmla="*/ 165087 h 197985"/>
              <a:gd name="connsiteX6" fmla="*/ 19569 w 207902"/>
              <a:gd name="connsiteY6" fmla="*/ 165086 h 197985"/>
              <a:gd name="connsiteX7" fmla="*/ 4619 w 207902"/>
              <a:gd name="connsiteY7" fmla="*/ 143236 h 197985"/>
              <a:gd name="connsiteX8" fmla="*/ 4850 w 207902"/>
              <a:gd name="connsiteY8" fmla="*/ 76730 h 197985"/>
              <a:gd name="connsiteX9" fmla="*/ 60969 w 207902"/>
              <a:gd name="connsiteY9" fmla="*/ 27661 h 197985"/>
              <a:gd name="connsiteX10" fmla="*/ 123644 w 207902"/>
              <a:gd name="connsiteY10" fmla="*/ 24211 h 197985"/>
              <a:gd name="connsiteX11" fmla="*/ 146057 w 207902"/>
              <a:gd name="connsiteY11" fmla="*/ 32369 h 197985"/>
              <a:gd name="connsiteX12" fmla="*/ 97769 w 207902"/>
              <a:gd name="connsiteY12" fmla="*/ 40886 h 197985"/>
              <a:gd name="connsiteX13" fmla="*/ 33944 w 207902"/>
              <a:gd name="connsiteY13" fmla="*/ 63311 h 197985"/>
              <a:gd name="connsiteX14" fmla="*/ 12669 w 207902"/>
              <a:gd name="connsiteY14" fmla="*/ 100686 h 197985"/>
              <a:gd name="connsiteX15" fmla="*/ 25894 w 207902"/>
              <a:gd name="connsiteY15" fmla="*/ 146687 h 197985"/>
              <a:gd name="connsiteX16" fmla="*/ 79944 w 207902"/>
              <a:gd name="connsiteY16" fmla="*/ 189811 h 197985"/>
              <a:gd name="connsiteX17" fmla="*/ 177120 w 207902"/>
              <a:gd name="connsiteY17" fmla="*/ 159337 h 197985"/>
              <a:gd name="connsiteX18" fmla="*/ 200695 w 207902"/>
              <a:gd name="connsiteY18" fmla="*/ 92061 h 197985"/>
              <a:gd name="connsiteX19" fmla="*/ 156420 w 207902"/>
              <a:gd name="connsiteY19" fmla="*/ 23061 h 197985"/>
              <a:gd name="connsiteX20" fmla="*/ 70503 w 207902"/>
              <a:gd name="connsiteY20" fmla="*/ 110 h 197985"/>
              <a:gd name="connsiteX0" fmla="*/ 73711 w 211110"/>
              <a:gd name="connsiteY0" fmla="*/ 110 h 197985"/>
              <a:gd name="connsiteX1" fmla="*/ 169977 w 211110"/>
              <a:gd name="connsiteY1" fmla="*/ 21336 h 197985"/>
              <a:gd name="connsiteX2" fmla="*/ 210831 w 211110"/>
              <a:gd name="connsiteY2" fmla="*/ 94905 h 197985"/>
              <a:gd name="connsiteX3" fmla="*/ 182628 w 211110"/>
              <a:gd name="connsiteY3" fmla="*/ 169686 h 197985"/>
              <a:gd name="connsiteX4" fmla="*/ 88136 w 211110"/>
              <a:gd name="connsiteY4" fmla="*/ 197950 h 197985"/>
              <a:gd name="connsiteX5" fmla="*/ 22202 w 211110"/>
              <a:gd name="connsiteY5" fmla="*/ 165087 h 197985"/>
              <a:gd name="connsiteX6" fmla="*/ 22777 w 211110"/>
              <a:gd name="connsiteY6" fmla="*/ 165086 h 197985"/>
              <a:gd name="connsiteX7" fmla="*/ 7827 w 211110"/>
              <a:gd name="connsiteY7" fmla="*/ 143236 h 197985"/>
              <a:gd name="connsiteX8" fmla="*/ 352 w 211110"/>
              <a:gd name="connsiteY8" fmla="*/ 119086 h 197985"/>
              <a:gd name="connsiteX9" fmla="*/ 8058 w 211110"/>
              <a:gd name="connsiteY9" fmla="*/ 76730 h 197985"/>
              <a:gd name="connsiteX10" fmla="*/ 64177 w 211110"/>
              <a:gd name="connsiteY10" fmla="*/ 27661 h 197985"/>
              <a:gd name="connsiteX11" fmla="*/ 126852 w 211110"/>
              <a:gd name="connsiteY11" fmla="*/ 24211 h 197985"/>
              <a:gd name="connsiteX12" fmla="*/ 149265 w 211110"/>
              <a:gd name="connsiteY12" fmla="*/ 32369 h 197985"/>
              <a:gd name="connsiteX13" fmla="*/ 100977 w 211110"/>
              <a:gd name="connsiteY13" fmla="*/ 40886 h 197985"/>
              <a:gd name="connsiteX14" fmla="*/ 37152 w 211110"/>
              <a:gd name="connsiteY14" fmla="*/ 63311 h 197985"/>
              <a:gd name="connsiteX15" fmla="*/ 15877 w 211110"/>
              <a:gd name="connsiteY15" fmla="*/ 100686 h 197985"/>
              <a:gd name="connsiteX16" fmla="*/ 29102 w 211110"/>
              <a:gd name="connsiteY16" fmla="*/ 146687 h 197985"/>
              <a:gd name="connsiteX17" fmla="*/ 83152 w 211110"/>
              <a:gd name="connsiteY17" fmla="*/ 189811 h 197985"/>
              <a:gd name="connsiteX18" fmla="*/ 180328 w 211110"/>
              <a:gd name="connsiteY18" fmla="*/ 159337 h 197985"/>
              <a:gd name="connsiteX19" fmla="*/ 203903 w 211110"/>
              <a:gd name="connsiteY19" fmla="*/ 92061 h 197985"/>
              <a:gd name="connsiteX20" fmla="*/ 159628 w 211110"/>
              <a:gd name="connsiteY20" fmla="*/ 23061 h 197985"/>
              <a:gd name="connsiteX21" fmla="*/ 73711 w 211110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28751 w 210759"/>
              <a:gd name="connsiteY16" fmla="*/ 146687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9776 w 210759"/>
              <a:gd name="connsiteY6" fmla="*/ 1466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7476 w 210759"/>
              <a:gd name="connsiteY6" fmla="*/ 143236 h 197985"/>
              <a:gd name="connsiteX7" fmla="*/ 1 w 210759"/>
              <a:gd name="connsiteY7" fmla="*/ 119086 h 197985"/>
              <a:gd name="connsiteX8" fmla="*/ 10582 w 210759"/>
              <a:gd name="connsiteY8" fmla="*/ 63505 h 197985"/>
              <a:gd name="connsiteX9" fmla="*/ 63826 w 210759"/>
              <a:gd name="connsiteY9" fmla="*/ 27661 h 197985"/>
              <a:gd name="connsiteX10" fmla="*/ 126501 w 210759"/>
              <a:gd name="connsiteY10" fmla="*/ 24211 h 197985"/>
              <a:gd name="connsiteX11" fmla="*/ 148914 w 210759"/>
              <a:gd name="connsiteY11" fmla="*/ 32369 h 197985"/>
              <a:gd name="connsiteX12" fmla="*/ 100626 w 210759"/>
              <a:gd name="connsiteY12" fmla="*/ 40886 h 197985"/>
              <a:gd name="connsiteX13" fmla="*/ 36801 w 210759"/>
              <a:gd name="connsiteY13" fmla="*/ 63311 h 197985"/>
              <a:gd name="connsiteX14" fmla="*/ 15526 w 210759"/>
              <a:gd name="connsiteY14" fmla="*/ 100686 h 197985"/>
              <a:gd name="connsiteX15" fmla="*/ 36226 w 210759"/>
              <a:gd name="connsiteY15" fmla="*/ 156462 h 197985"/>
              <a:gd name="connsiteX16" fmla="*/ 82801 w 210759"/>
              <a:gd name="connsiteY16" fmla="*/ 189811 h 197985"/>
              <a:gd name="connsiteX17" fmla="*/ 179977 w 210759"/>
              <a:gd name="connsiteY17" fmla="*/ 159337 h 197985"/>
              <a:gd name="connsiteX18" fmla="*/ 203552 w 210759"/>
              <a:gd name="connsiteY18" fmla="*/ 92061 h 197985"/>
              <a:gd name="connsiteX19" fmla="*/ 159277 w 210759"/>
              <a:gd name="connsiteY19" fmla="*/ 23061 h 197985"/>
              <a:gd name="connsiteX20" fmla="*/ 73360 w 210759"/>
              <a:gd name="connsiteY20" fmla="*/ 110 h 197985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7476 w 210759"/>
              <a:gd name="connsiteY6" fmla="*/ 143236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12076 w 210759"/>
              <a:gd name="connsiteY6" fmla="*/ 142661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4560 w 211959"/>
              <a:gd name="connsiteY0" fmla="*/ 110 h 197969"/>
              <a:gd name="connsiteX1" fmla="*/ 170826 w 211959"/>
              <a:gd name="connsiteY1" fmla="*/ 21336 h 197969"/>
              <a:gd name="connsiteX2" fmla="*/ 211680 w 211959"/>
              <a:gd name="connsiteY2" fmla="*/ 94905 h 197969"/>
              <a:gd name="connsiteX3" fmla="*/ 183477 w 211959"/>
              <a:gd name="connsiteY3" fmla="*/ 169686 h 197969"/>
              <a:gd name="connsiteX4" fmla="*/ 88985 w 211959"/>
              <a:gd name="connsiteY4" fmla="*/ 197950 h 197969"/>
              <a:gd name="connsiteX5" fmla="*/ 31101 w 211959"/>
              <a:gd name="connsiteY5" fmla="*/ 173137 h 197969"/>
              <a:gd name="connsiteX6" fmla="*/ 1201 w 211959"/>
              <a:gd name="connsiteY6" fmla="*/ 119086 h 197969"/>
              <a:gd name="connsiteX7" fmla="*/ 11782 w 211959"/>
              <a:gd name="connsiteY7" fmla="*/ 63505 h 197969"/>
              <a:gd name="connsiteX8" fmla="*/ 65026 w 211959"/>
              <a:gd name="connsiteY8" fmla="*/ 27661 h 197969"/>
              <a:gd name="connsiteX9" fmla="*/ 127701 w 211959"/>
              <a:gd name="connsiteY9" fmla="*/ 24211 h 197969"/>
              <a:gd name="connsiteX10" fmla="*/ 150114 w 211959"/>
              <a:gd name="connsiteY10" fmla="*/ 32369 h 197969"/>
              <a:gd name="connsiteX11" fmla="*/ 101826 w 211959"/>
              <a:gd name="connsiteY11" fmla="*/ 40886 h 197969"/>
              <a:gd name="connsiteX12" fmla="*/ 38001 w 211959"/>
              <a:gd name="connsiteY12" fmla="*/ 63311 h 197969"/>
              <a:gd name="connsiteX13" fmla="*/ 16726 w 211959"/>
              <a:gd name="connsiteY13" fmla="*/ 100686 h 197969"/>
              <a:gd name="connsiteX14" fmla="*/ 37426 w 211959"/>
              <a:gd name="connsiteY14" fmla="*/ 156462 h 197969"/>
              <a:gd name="connsiteX15" fmla="*/ 84001 w 211959"/>
              <a:gd name="connsiteY15" fmla="*/ 189811 h 197969"/>
              <a:gd name="connsiteX16" fmla="*/ 181177 w 211959"/>
              <a:gd name="connsiteY16" fmla="*/ 159337 h 197969"/>
              <a:gd name="connsiteX17" fmla="*/ 204752 w 211959"/>
              <a:gd name="connsiteY17" fmla="*/ 92061 h 197969"/>
              <a:gd name="connsiteX18" fmla="*/ 160477 w 211959"/>
              <a:gd name="connsiteY18" fmla="*/ 23061 h 197969"/>
              <a:gd name="connsiteX19" fmla="*/ 74560 w 211959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45662 w 207507"/>
              <a:gd name="connsiteY10" fmla="*/ 3236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5256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6799 w 207507"/>
              <a:gd name="connsiteY11" fmla="*/ 36861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3505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6380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614 w 207013"/>
              <a:gd name="connsiteY0" fmla="*/ 110 h 197968"/>
              <a:gd name="connsiteX1" fmla="*/ 165880 w 207013"/>
              <a:gd name="connsiteY1" fmla="*/ 21336 h 197968"/>
              <a:gd name="connsiteX2" fmla="*/ 206734 w 207013"/>
              <a:gd name="connsiteY2" fmla="*/ 94905 h 197968"/>
              <a:gd name="connsiteX3" fmla="*/ 178531 w 207013"/>
              <a:gd name="connsiteY3" fmla="*/ 169686 h 197968"/>
              <a:gd name="connsiteX4" fmla="*/ 84039 w 207013"/>
              <a:gd name="connsiteY4" fmla="*/ 197950 h 197968"/>
              <a:gd name="connsiteX5" fmla="*/ 26155 w 207013"/>
              <a:gd name="connsiteY5" fmla="*/ 173137 h 197968"/>
              <a:gd name="connsiteX6" fmla="*/ 2580 w 207013"/>
              <a:gd name="connsiteY6" fmla="*/ 125411 h 197968"/>
              <a:gd name="connsiteX7" fmla="*/ 6836 w 207013"/>
              <a:gd name="connsiteY7" fmla="*/ 66380 h 197968"/>
              <a:gd name="connsiteX8" fmla="*/ 57780 w 207013"/>
              <a:gd name="connsiteY8" fmla="*/ 30536 h 197968"/>
              <a:gd name="connsiteX9" fmla="*/ 110680 w 207013"/>
              <a:gd name="connsiteY9" fmla="*/ 24786 h 197968"/>
              <a:gd name="connsiteX10" fmla="*/ 139418 w 207013"/>
              <a:gd name="connsiteY10" fmla="*/ 28919 h 197968"/>
              <a:gd name="connsiteX11" fmla="*/ 96305 w 207013"/>
              <a:gd name="connsiteY11" fmla="*/ 36861 h 197968"/>
              <a:gd name="connsiteX12" fmla="*/ 33055 w 207013"/>
              <a:gd name="connsiteY12" fmla="*/ 63311 h 197968"/>
              <a:gd name="connsiteX13" fmla="*/ 11780 w 207013"/>
              <a:gd name="connsiteY13" fmla="*/ 100686 h 197968"/>
              <a:gd name="connsiteX14" fmla="*/ 32480 w 207013"/>
              <a:gd name="connsiteY14" fmla="*/ 156462 h 197968"/>
              <a:gd name="connsiteX15" fmla="*/ 79055 w 207013"/>
              <a:gd name="connsiteY15" fmla="*/ 189811 h 197968"/>
              <a:gd name="connsiteX16" fmla="*/ 176231 w 207013"/>
              <a:gd name="connsiteY16" fmla="*/ 159337 h 197968"/>
              <a:gd name="connsiteX17" fmla="*/ 199806 w 207013"/>
              <a:gd name="connsiteY17" fmla="*/ 92061 h 197968"/>
              <a:gd name="connsiteX18" fmla="*/ 155531 w 207013"/>
              <a:gd name="connsiteY18" fmla="*/ 23061 h 197968"/>
              <a:gd name="connsiteX19" fmla="*/ 69614 w 207013"/>
              <a:gd name="connsiteY19" fmla="*/ 110 h 197968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055 w 207013"/>
              <a:gd name="connsiteY12" fmla="*/ 6331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1905 w 207013"/>
              <a:gd name="connsiteY12" fmla="*/ 575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25580 w 207013"/>
              <a:gd name="connsiteY12" fmla="*/ 7021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8872 w 206271"/>
              <a:gd name="connsiteY0" fmla="*/ 110 h 197969"/>
              <a:gd name="connsiteX1" fmla="*/ 165138 w 206271"/>
              <a:gd name="connsiteY1" fmla="*/ 21336 h 197969"/>
              <a:gd name="connsiteX2" fmla="*/ 205992 w 206271"/>
              <a:gd name="connsiteY2" fmla="*/ 94905 h 197969"/>
              <a:gd name="connsiteX3" fmla="*/ 177789 w 206271"/>
              <a:gd name="connsiteY3" fmla="*/ 169686 h 197969"/>
              <a:gd name="connsiteX4" fmla="*/ 83297 w 206271"/>
              <a:gd name="connsiteY4" fmla="*/ 197950 h 197969"/>
              <a:gd name="connsiteX5" fmla="*/ 25413 w 206271"/>
              <a:gd name="connsiteY5" fmla="*/ 173137 h 197969"/>
              <a:gd name="connsiteX6" fmla="*/ 1838 w 206271"/>
              <a:gd name="connsiteY6" fmla="*/ 117361 h 197969"/>
              <a:gd name="connsiteX7" fmla="*/ 6094 w 206271"/>
              <a:gd name="connsiteY7" fmla="*/ 66380 h 197969"/>
              <a:gd name="connsiteX8" fmla="*/ 42088 w 206271"/>
              <a:gd name="connsiteY8" fmla="*/ 39736 h 197969"/>
              <a:gd name="connsiteX9" fmla="*/ 109938 w 206271"/>
              <a:gd name="connsiteY9" fmla="*/ 24786 h 197969"/>
              <a:gd name="connsiteX10" fmla="*/ 138676 w 206271"/>
              <a:gd name="connsiteY10" fmla="*/ 28919 h 197969"/>
              <a:gd name="connsiteX11" fmla="*/ 95563 w 206271"/>
              <a:gd name="connsiteY11" fmla="*/ 36861 h 197969"/>
              <a:gd name="connsiteX12" fmla="*/ 24838 w 206271"/>
              <a:gd name="connsiteY12" fmla="*/ 70211 h 197969"/>
              <a:gd name="connsiteX13" fmla="*/ 12763 w 206271"/>
              <a:gd name="connsiteY13" fmla="*/ 119661 h 197969"/>
              <a:gd name="connsiteX14" fmla="*/ 35188 w 206271"/>
              <a:gd name="connsiteY14" fmla="*/ 166237 h 197969"/>
              <a:gd name="connsiteX15" fmla="*/ 78313 w 206271"/>
              <a:gd name="connsiteY15" fmla="*/ 189811 h 197969"/>
              <a:gd name="connsiteX16" fmla="*/ 175489 w 206271"/>
              <a:gd name="connsiteY16" fmla="*/ 159337 h 197969"/>
              <a:gd name="connsiteX17" fmla="*/ 199064 w 206271"/>
              <a:gd name="connsiteY17" fmla="*/ 92061 h 197969"/>
              <a:gd name="connsiteX18" fmla="*/ 154789 w 206271"/>
              <a:gd name="connsiteY18" fmla="*/ 23061 h 197969"/>
              <a:gd name="connsiteX19" fmla="*/ 68872 w 206271"/>
              <a:gd name="connsiteY19" fmla="*/ 110 h 197969"/>
              <a:gd name="connsiteX0" fmla="*/ 70071 w 207470"/>
              <a:gd name="connsiteY0" fmla="*/ 110 h 197969"/>
              <a:gd name="connsiteX1" fmla="*/ 166337 w 207470"/>
              <a:gd name="connsiteY1" fmla="*/ 21336 h 197969"/>
              <a:gd name="connsiteX2" fmla="*/ 207191 w 207470"/>
              <a:gd name="connsiteY2" fmla="*/ 94905 h 197969"/>
              <a:gd name="connsiteX3" fmla="*/ 178988 w 207470"/>
              <a:gd name="connsiteY3" fmla="*/ 169686 h 197969"/>
              <a:gd name="connsiteX4" fmla="*/ 84496 w 207470"/>
              <a:gd name="connsiteY4" fmla="*/ 197950 h 197969"/>
              <a:gd name="connsiteX5" fmla="*/ 26612 w 207470"/>
              <a:gd name="connsiteY5" fmla="*/ 173137 h 197969"/>
              <a:gd name="connsiteX6" fmla="*/ 3037 w 207470"/>
              <a:gd name="connsiteY6" fmla="*/ 117361 h 197969"/>
              <a:gd name="connsiteX7" fmla="*/ 4418 w 207470"/>
              <a:gd name="connsiteY7" fmla="*/ 77305 h 197969"/>
              <a:gd name="connsiteX8" fmla="*/ 43287 w 207470"/>
              <a:gd name="connsiteY8" fmla="*/ 39736 h 197969"/>
              <a:gd name="connsiteX9" fmla="*/ 111137 w 207470"/>
              <a:gd name="connsiteY9" fmla="*/ 24786 h 197969"/>
              <a:gd name="connsiteX10" fmla="*/ 139875 w 207470"/>
              <a:gd name="connsiteY10" fmla="*/ 28919 h 197969"/>
              <a:gd name="connsiteX11" fmla="*/ 96762 w 207470"/>
              <a:gd name="connsiteY11" fmla="*/ 36861 h 197969"/>
              <a:gd name="connsiteX12" fmla="*/ 26037 w 207470"/>
              <a:gd name="connsiteY12" fmla="*/ 70211 h 197969"/>
              <a:gd name="connsiteX13" fmla="*/ 13962 w 207470"/>
              <a:gd name="connsiteY13" fmla="*/ 119661 h 197969"/>
              <a:gd name="connsiteX14" fmla="*/ 36387 w 207470"/>
              <a:gd name="connsiteY14" fmla="*/ 166237 h 197969"/>
              <a:gd name="connsiteX15" fmla="*/ 79512 w 207470"/>
              <a:gd name="connsiteY15" fmla="*/ 189811 h 197969"/>
              <a:gd name="connsiteX16" fmla="*/ 176688 w 207470"/>
              <a:gd name="connsiteY16" fmla="*/ 159337 h 197969"/>
              <a:gd name="connsiteX17" fmla="*/ 200263 w 207470"/>
              <a:gd name="connsiteY17" fmla="*/ 92061 h 197969"/>
              <a:gd name="connsiteX18" fmla="*/ 155988 w 207470"/>
              <a:gd name="connsiteY18" fmla="*/ 23061 h 197969"/>
              <a:gd name="connsiteX19" fmla="*/ 70071 w 207470"/>
              <a:gd name="connsiteY19" fmla="*/ 110 h 197969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110301 w 206634"/>
              <a:gd name="connsiteY9" fmla="*/ 24786 h 197966"/>
              <a:gd name="connsiteX10" fmla="*/ 139039 w 206634"/>
              <a:gd name="connsiteY10" fmla="*/ 28919 h 197966"/>
              <a:gd name="connsiteX11" fmla="*/ 95926 w 206634"/>
              <a:gd name="connsiteY11" fmla="*/ 36861 h 197966"/>
              <a:gd name="connsiteX12" fmla="*/ 25201 w 206634"/>
              <a:gd name="connsiteY12" fmla="*/ 70211 h 197966"/>
              <a:gd name="connsiteX13" fmla="*/ 13126 w 206634"/>
              <a:gd name="connsiteY13" fmla="*/ 119661 h 197966"/>
              <a:gd name="connsiteX14" fmla="*/ 35551 w 206634"/>
              <a:gd name="connsiteY14" fmla="*/ 166237 h 197966"/>
              <a:gd name="connsiteX15" fmla="*/ 78676 w 206634"/>
              <a:gd name="connsiteY15" fmla="*/ 189811 h 197966"/>
              <a:gd name="connsiteX16" fmla="*/ 175852 w 206634"/>
              <a:gd name="connsiteY16" fmla="*/ 159337 h 197966"/>
              <a:gd name="connsiteX17" fmla="*/ 199427 w 206634"/>
              <a:gd name="connsiteY17" fmla="*/ 92061 h 197966"/>
              <a:gd name="connsiteX18" fmla="*/ 155152 w 206634"/>
              <a:gd name="connsiteY18" fmla="*/ 23061 h 197966"/>
              <a:gd name="connsiteX19" fmla="*/ 69235 w 206634"/>
              <a:gd name="connsiteY19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65451 w 206634"/>
              <a:gd name="connsiteY9" fmla="*/ 28811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64249 w 205432"/>
              <a:gd name="connsiteY9" fmla="*/ 28811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40099 w 205432"/>
              <a:gd name="connsiteY9" fmla="*/ 3513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39654 w 204987"/>
              <a:gd name="connsiteY9" fmla="*/ 35136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59204 w 204987"/>
              <a:gd name="connsiteY9" fmla="*/ 29961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880 w 205279"/>
              <a:gd name="connsiteY0" fmla="*/ 110 h 197966"/>
              <a:gd name="connsiteX1" fmla="*/ 164146 w 205279"/>
              <a:gd name="connsiteY1" fmla="*/ 21336 h 197966"/>
              <a:gd name="connsiteX2" fmla="*/ 205000 w 205279"/>
              <a:gd name="connsiteY2" fmla="*/ 94905 h 197966"/>
              <a:gd name="connsiteX3" fmla="*/ 176797 w 205279"/>
              <a:gd name="connsiteY3" fmla="*/ 169686 h 197966"/>
              <a:gd name="connsiteX4" fmla="*/ 82305 w 205279"/>
              <a:gd name="connsiteY4" fmla="*/ 197950 h 197966"/>
              <a:gd name="connsiteX5" fmla="*/ 24421 w 205279"/>
              <a:gd name="connsiteY5" fmla="*/ 173137 h 197966"/>
              <a:gd name="connsiteX6" fmla="*/ 2571 w 205279"/>
              <a:gd name="connsiteY6" fmla="*/ 131736 h 197966"/>
              <a:gd name="connsiteX7" fmla="*/ 2227 w 205279"/>
              <a:gd name="connsiteY7" fmla="*/ 77305 h 197966"/>
              <a:gd name="connsiteX8" fmla="*/ 21546 w 205279"/>
              <a:gd name="connsiteY8" fmla="*/ 54111 h 197966"/>
              <a:gd name="connsiteX9" fmla="*/ 59496 w 205279"/>
              <a:gd name="connsiteY9" fmla="*/ 29961 h 197966"/>
              <a:gd name="connsiteX10" fmla="*/ 108946 w 205279"/>
              <a:gd name="connsiteY10" fmla="*/ 24786 h 197966"/>
              <a:gd name="connsiteX11" fmla="*/ 137684 w 205279"/>
              <a:gd name="connsiteY11" fmla="*/ 28919 h 197966"/>
              <a:gd name="connsiteX12" fmla="*/ 94571 w 205279"/>
              <a:gd name="connsiteY12" fmla="*/ 36861 h 197966"/>
              <a:gd name="connsiteX13" fmla="*/ 23846 w 205279"/>
              <a:gd name="connsiteY13" fmla="*/ 70211 h 197966"/>
              <a:gd name="connsiteX14" fmla="*/ 11771 w 205279"/>
              <a:gd name="connsiteY14" fmla="*/ 119661 h 197966"/>
              <a:gd name="connsiteX15" fmla="*/ 34196 w 205279"/>
              <a:gd name="connsiteY15" fmla="*/ 166237 h 197966"/>
              <a:gd name="connsiteX16" fmla="*/ 77321 w 205279"/>
              <a:gd name="connsiteY16" fmla="*/ 189811 h 197966"/>
              <a:gd name="connsiteX17" fmla="*/ 174497 w 205279"/>
              <a:gd name="connsiteY17" fmla="*/ 159337 h 197966"/>
              <a:gd name="connsiteX18" fmla="*/ 198072 w 205279"/>
              <a:gd name="connsiteY18" fmla="*/ 92061 h 197966"/>
              <a:gd name="connsiteX19" fmla="*/ 153797 w 205279"/>
              <a:gd name="connsiteY19" fmla="*/ 23061 h 197966"/>
              <a:gd name="connsiteX20" fmla="*/ 67880 w 205279"/>
              <a:gd name="connsiteY20" fmla="*/ 110 h 197966"/>
              <a:gd name="connsiteX0" fmla="*/ 68207 w 205606"/>
              <a:gd name="connsiteY0" fmla="*/ 110 h 197966"/>
              <a:gd name="connsiteX1" fmla="*/ 164473 w 205606"/>
              <a:gd name="connsiteY1" fmla="*/ 21336 h 197966"/>
              <a:gd name="connsiteX2" fmla="*/ 205327 w 205606"/>
              <a:gd name="connsiteY2" fmla="*/ 94905 h 197966"/>
              <a:gd name="connsiteX3" fmla="*/ 177124 w 205606"/>
              <a:gd name="connsiteY3" fmla="*/ 169686 h 197966"/>
              <a:gd name="connsiteX4" fmla="*/ 82632 w 205606"/>
              <a:gd name="connsiteY4" fmla="*/ 197950 h 197966"/>
              <a:gd name="connsiteX5" fmla="*/ 24748 w 205606"/>
              <a:gd name="connsiteY5" fmla="*/ 173137 h 197966"/>
              <a:gd name="connsiteX6" fmla="*/ 2898 w 205606"/>
              <a:gd name="connsiteY6" fmla="*/ 131736 h 197966"/>
              <a:gd name="connsiteX7" fmla="*/ 1979 w 205606"/>
              <a:gd name="connsiteY7" fmla="*/ 89380 h 197966"/>
              <a:gd name="connsiteX8" fmla="*/ 21873 w 205606"/>
              <a:gd name="connsiteY8" fmla="*/ 54111 h 197966"/>
              <a:gd name="connsiteX9" fmla="*/ 59823 w 205606"/>
              <a:gd name="connsiteY9" fmla="*/ 29961 h 197966"/>
              <a:gd name="connsiteX10" fmla="*/ 109273 w 205606"/>
              <a:gd name="connsiteY10" fmla="*/ 24786 h 197966"/>
              <a:gd name="connsiteX11" fmla="*/ 138011 w 205606"/>
              <a:gd name="connsiteY11" fmla="*/ 28919 h 197966"/>
              <a:gd name="connsiteX12" fmla="*/ 94898 w 205606"/>
              <a:gd name="connsiteY12" fmla="*/ 36861 h 197966"/>
              <a:gd name="connsiteX13" fmla="*/ 24173 w 205606"/>
              <a:gd name="connsiteY13" fmla="*/ 70211 h 197966"/>
              <a:gd name="connsiteX14" fmla="*/ 12098 w 205606"/>
              <a:gd name="connsiteY14" fmla="*/ 119661 h 197966"/>
              <a:gd name="connsiteX15" fmla="*/ 34523 w 205606"/>
              <a:gd name="connsiteY15" fmla="*/ 166237 h 197966"/>
              <a:gd name="connsiteX16" fmla="*/ 77648 w 205606"/>
              <a:gd name="connsiteY16" fmla="*/ 189811 h 197966"/>
              <a:gd name="connsiteX17" fmla="*/ 174824 w 205606"/>
              <a:gd name="connsiteY17" fmla="*/ 159337 h 197966"/>
              <a:gd name="connsiteX18" fmla="*/ 198399 w 205606"/>
              <a:gd name="connsiteY18" fmla="*/ 92061 h 197966"/>
              <a:gd name="connsiteX19" fmla="*/ 154124 w 205606"/>
              <a:gd name="connsiteY19" fmla="*/ 23061 h 197966"/>
              <a:gd name="connsiteX20" fmla="*/ 68207 w 205606"/>
              <a:gd name="connsiteY20" fmla="*/ 110 h 197966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5852 w 206935"/>
              <a:gd name="connsiteY15" fmla="*/ 166237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402 w 206935"/>
              <a:gd name="connsiteY16" fmla="*/ 185786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367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5052 w 206935"/>
              <a:gd name="connsiteY13" fmla="*/ 483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7802 w 206935"/>
              <a:gd name="connsiteY14" fmla="*/ 71936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17 w 209866"/>
              <a:gd name="connsiteY0" fmla="*/ 39 h 214571"/>
              <a:gd name="connsiteX1" fmla="*/ 168733 w 209866"/>
              <a:gd name="connsiteY1" fmla="*/ 37940 h 214571"/>
              <a:gd name="connsiteX2" fmla="*/ 209587 w 209866"/>
              <a:gd name="connsiteY2" fmla="*/ 111509 h 214571"/>
              <a:gd name="connsiteX3" fmla="*/ 181384 w 209866"/>
              <a:gd name="connsiteY3" fmla="*/ 186290 h 214571"/>
              <a:gd name="connsiteX4" fmla="*/ 86892 w 209866"/>
              <a:gd name="connsiteY4" fmla="*/ 214554 h 214571"/>
              <a:gd name="connsiteX5" fmla="*/ 29008 w 209866"/>
              <a:gd name="connsiteY5" fmla="*/ 189741 h 214571"/>
              <a:gd name="connsiteX6" fmla="*/ 4858 w 209866"/>
              <a:gd name="connsiteY6" fmla="*/ 146615 h 214571"/>
              <a:gd name="connsiteX7" fmla="*/ 6239 w 209866"/>
              <a:gd name="connsiteY7" fmla="*/ 105984 h 214571"/>
              <a:gd name="connsiteX8" fmla="*/ 26133 w 209866"/>
              <a:gd name="connsiteY8" fmla="*/ 70715 h 214571"/>
              <a:gd name="connsiteX9" fmla="*/ 64083 w 209866"/>
              <a:gd name="connsiteY9" fmla="*/ 46565 h 214571"/>
              <a:gd name="connsiteX10" fmla="*/ 96283 w 209866"/>
              <a:gd name="connsiteY10" fmla="*/ 38515 h 214571"/>
              <a:gd name="connsiteX11" fmla="*/ 142271 w 209866"/>
              <a:gd name="connsiteY11" fmla="*/ 45523 h 214571"/>
              <a:gd name="connsiteX12" fmla="*/ 99158 w 209866"/>
              <a:gd name="connsiteY12" fmla="*/ 53465 h 214571"/>
              <a:gd name="connsiteX13" fmla="*/ 57758 w 209866"/>
              <a:gd name="connsiteY13" fmla="*/ 67265 h 214571"/>
              <a:gd name="connsiteX14" fmla="*/ 30733 w 209866"/>
              <a:gd name="connsiteY14" fmla="*/ 88540 h 214571"/>
              <a:gd name="connsiteX15" fmla="*/ 16358 w 209866"/>
              <a:gd name="connsiteY15" fmla="*/ 136265 h 214571"/>
              <a:gd name="connsiteX16" fmla="*/ 37633 w 209866"/>
              <a:gd name="connsiteY16" fmla="*/ 178816 h 214571"/>
              <a:gd name="connsiteX17" fmla="*/ 81333 w 209866"/>
              <a:gd name="connsiteY17" fmla="*/ 202390 h 214571"/>
              <a:gd name="connsiteX18" fmla="*/ 179084 w 209866"/>
              <a:gd name="connsiteY18" fmla="*/ 175941 h 214571"/>
              <a:gd name="connsiteX19" fmla="*/ 202659 w 209866"/>
              <a:gd name="connsiteY19" fmla="*/ 108665 h 214571"/>
              <a:gd name="connsiteX20" fmla="*/ 158384 w 209866"/>
              <a:gd name="connsiteY20" fmla="*/ 39665 h 214571"/>
              <a:gd name="connsiteX21" fmla="*/ 17 w 209866"/>
              <a:gd name="connsiteY21" fmla="*/ 39 h 214571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1417 w 211266"/>
              <a:gd name="connsiteY22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3308 w 211266"/>
              <a:gd name="connsiteY22" fmla="*/ 17951 h 215282"/>
              <a:gd name="connsiteX23" fmla="*/ 1417 w 211266"/>
              <a:gd name="connsiteY23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9058 w 211266"/>
              <a:gd name="connsiteY22" fmla="*/ 24276 h 215282"/>
              <a:gd name="connsiteX23" fmla="*/ 1417 w 211266"/>
              <a:gd name="connsiteY23" fmla="*/ 750 h 215282"/>
              <a:gd name="connsiteX0" fmla="*/ 37337 w 206936"/>
              <a:gd name="connsiteY0" fmla="*/ 4300 h 202732"/>
              <a:gd name="connsiteX1" fmla="*/ 82428 w 206936"/>
              <a:gd name="connsiteY1" fmla="*/ 3676 h 202732"/>
              <a:gd name="connsiteX2" fmla="*/ 165803 w 206936"/>
              <a:gd name="connsiteY2" fmla="*/ 26101 h 202732"/>
              <a:gd name="connsiteX3" fmla="*/ 206657 w 206936"/>
              <a:gd name="connsiteY3" fmla="*/ 99670 h 202732"/>
              <a:gd name="connsiteX4" fmla="*/ 178454 w 206936"/>
              <a:gd name="connsiteY4" fmla="*/ 174451 h 202732"/>
              <a:gd name="connsiteX5" fmla="*/ 83962 w 206936"/>
              <a:gd name="connsiteY5" fmla="*/ 202715 h 202732"/>
              <a:gd name="connsiteX6" fmla="*/ 26078 w 206936"/>
              <a:gd name="connsiteY6" fmla="*/ 177902 h 202732"/>
              <a:gd name="connsiteX7" fmla="*/ 1928 w 206936"/>
              <a:gd name="connsiteY7" fmla="*/ 134776 h 202732"/>
              <a:gd name="connsiteX8" fmla="*/ 3309 w 206936"/>
              <a:gd name="connsiteY8" fmla="*/ 94145 h 202732"/>
              <a:gd name="connsiteX9" fmla="*/ 23203 w 206936"/>
              <a:gd name="connsiteY9" fmla="*/ 58876 h 202732"/>
              <a:gd name="connsiteX10" fmla="*/ 61153 w 206936"/>
              <a:gd name="connsiteY10" fmla="*/ 34726 h 202732"/>
              <a:gd name="connsiteX11" fmla="*/ 93353 w 206936"/>
              <a:gd name="connsiteY11" fmla="*/ 26676 h 202732"/>
              <a:gd name="connsiteX12" fmla="*/ 139341 w 206936"/>
              <a:gd name="connsiteY12" fmla="*/ 33684 h 202732"/>
              <a:gd name="connsiteX13" fmla="*/ 96228 w 206936"/>
              <a:gd name="connsiteY13" fmla="*/ 41626 h 202732"/>
              <a:gd name="connsiteX14" fmla="*/ 54828 w 206936"/>
              <a:gd name="connsiteY14" fmla="*/ 55426 h 202732"/>
              <a:gd name="connsiteX15" fmla="*/ 27803 w 206936"/>
              <a:gd name="connsiteY15" fmla="*/ 76701 h 202732"/>
              <a:gd name="connsiteX16" fmla="*/ 13428 w 206936"/>
              <a:gd name="connsiteY16" fmla="*/ 124426 h 202732"/>
              <a:gd name="connsiteX17" fmla="*/ 34703 w 206936"/>
              <a:gd name="connsiteY17" fmla="*/ 166977 h 202732"/>
              <a:gd name="connsiteX18" fmla="*/ 78403 w 206936"/>
              <a:gd name="connsiteY18" fmla="*/ 190551 h 202732"/>
              <a:gd name="connsiteX19" fmla="*/ 176154 w 206936"/>
              <a:gd name="connsiteY19" fmla="*/ 164102 h 202732"/>
              <a:gd name="connsiteX20" fmla="*/ 199729 w 206936"/>
              <a:gd name="connsiteY20" fmla="*/ 96826 h 202732"/>
              <a:gd name="connsiteX21" fmla="*/ 155454 w 206936"/>
              <a:gd name="connsiteY21" fmla="*/ 27826 h 202732"/>
              <a:gd name="connsiteX22" fmla="*/ 84728 w 206936"/>
              <a:gd name="connsiteY22" fmla="*/ 11726 h 202732"/>
              <a:gd name="connsiteX23" fmla="*/ 37337 w 206936"/>
              <a:gd name="connsiteY23" fmla="*/ 4300 h 202732"/>
              <a:gd name="connsiteX0" fmla="*/ 37337 w 206936"/>
              <a:gd name="connsiteY0" fmla="*/ 3051 h 201483"/>
              <a:gd name="connsiteX1" fmla="*/ 111178 w 206936"/>
              <a:gd name="connsiteY1" fmla="*/ 4727 h 201483"/>
              <a:gd name="connsiteX2" fmla="*/ 165803 w 206936"/>
              <a:gd name="connsiteY2" fmla="*/ 24852 h 201483"/>
              <a:gd name="connsiteX3" fmla="*/ 206657 w 206936"/>
              <a:gd name="connsiteY3" fmla="*/ 98421 h 201483"/>
              <a:gd name="connsiteX4" fmla="*/ 178454 w 206936"/>
              <a:gd name="connsiteY4" fmla="*/ 173202 h 201483"/>
              <a:gd name="connsiteX5" fmla="*/ 83962 w 206936"/>
              <a:gd name="connsiteY5" fmla="*/ 201466 h 201483"/>
              <a:gd name="connsiteX6" fmla="*/ 26078 w 206936"/>
              <a:gd name="connsiteY6" fmla="*/ 176653 h 201483"/>
              <a:gd name="connsiteX7" fmla="*/ 1928 w 206936"/>
              <a:gd name="connsiteY7" fmla="*/ 133527 h 201483"/>
              <a:gd name="connsiteX8" fmla="*/ 3309 w 206936"/>
              <a:gd name="connsiteY8" fmla="*/ 92896 h 201483"/>
              <a:gd name="connsiteX9" fmla="*/ 23203 w 206936"/>
              <a:gd name="connsiteY9" fmla="*/ 57627 h 201483"/>
              <a:gd name="connsiteX10" fmla="*/ 61153 w 206936"/>
              <a:gd name="connsiteY10" fmla="*/ 33477 h 201483"/>
              <a:gd name="connsiteX11" fmla="*/ 93353 w 206936"/>
              <a:gd name="connsiteY11" fmla="*/ 25427 h 201483"/>
              <a:gd name="connsiteX12" fmla="*/ 139341 w 206936"/>
              <a:gd name="connsiteY12" fmla="*/ 32435 h 201483"/>
              <a:gd name="connsiteX13" fmla="*/ 96228 w 206936"/>
              <a:gd name="connsiteY13" fmla="*/ 40377 h 201483"/>
              <a:gd name="connsiteX14" fmla="*/ 54828 w 206936"/>
              <a:gd name="connsiteY14" fmla="*/ 54177 h 201483"/>
              <a:gd name="connsiteX15" fmla="*/ 27803 w 206936"/>
              <a:gd name="connsiteY15" fmla="*/ 75452 h 201483"/>
              <a:gd name="connsiteX16" fmla="*/ 13428 w 206936"/>
              <a:gd name="connsiteY16" fmla="*/ 123177 h 201483"/>
              <a:gd name="connsiteX17" fmla="*/ 34703 w 206936"/>
              <a:gd name="connsiteY17" fmla="*/ 165728 h 201483"/>
              <a:gd name="connsiteX18" fmla="*/ 78403 w 206936"/>
              <a:gd name="connsiteY18" fmla="*/ 189302 h 201483"/>
              <a:gd name="connsiteX19" fmla="*/ 176154 w 206936"/>
              <a:gd name="connsiteY19" fmla="*/ 162853 h 201483"/>
              <a:gd name="connsiteX20" fmla="*/ 199729 w 206936"/>
              <a:gd name="connsiteY20" fmla="*/ 95577 h 201483"/>
              <a:gd name="connsiteX21" fmla="*/ 155454 w 206936"/>
              <a:gd name="connsiteY21" fmla="*/ 26577 h 201483"/>
              <a:gd name="connsiteX22" fmla="*/ 84728 w 206936"/>
              <a:gd name="connsiteY22" fmla="*/ 10477 h 201483"/>
              <a:gd name="connsiteX23" fmla="*/ 37337 w 206936"/>
              <a:gd name="connsiteY23" fmla="*/ 3051 h 201483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728 w 206936"/>
              <a:gd name="connsiteY22" fmla="*/ 74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29862 w 206936"/>
              <a:gd name="connsiteY0" fmla="*/ 1412 h 203869"/>
              <a:gd name="connsiteX1" fmla="*/ 111178 w 206936"/>
              <a:gd name="connsiteY1" fmla="*/ 7113 h 203869"/>
              <a:gd name="connsiteX2" fmla="*/ 165803 w 206936"/>
              <a:gd name="connsiteY2" fmla="*/ 27238 h 203869"/>
              <a:gd name="connsiteX3" fmla="*/ 206657 w 206936"/>
              <a:gd name="connsiteY3" fmla="*/ 100807 h 203869"/>
              <a:gd name="connsiteX4" fmla="*/ 178454 w 206936"/>
              <a:gd name="connsiteY4" fmla="*/ 175588 h 203869"/>
              <a:gd name="connsiteX5" fmla="*/ 83962 w 206936"/>
              <a:gd name="connsiteY5" fmla="*/ 203852 h 203869"/>
              <a:gd name="connsiteX6" fmla="*/ 26078 w 206936"/>
              <a:gd name="connsiteY6" fmla="*/ 179039 h 203869"/>
              <a:gd name="connsiteX7" fmla="*/ 1928 w 206936"/>
              <a:gd name="connsiteY7" fmla="*/ 135913 h 203869"/>
              <a:gd name="connsiteX8" fmla="*/ 3309 w 206936"/>
              <a:gd name="connsiteY8" fmla="*/ 95282 h 203869"/>
              <a:gd name="connsiteX9" fmla="*/ 23203 w 206936"/>
              <a:gd name="connsiteY9" fmla="*/ 60013 h 203869"/>
              <a:gd name="connsiteX10" fmla="*/ 61153 w 206936"/>
              <a:gd name="connsiteY10" fmla="*/ 35863 h 203869"/>
              <a:gd name="connsiteX11" fmla="*/ 93353 w 206936"/>
              <a:gd name="connsiteY11" fmla="*/ 27813 h 203869"/>
              <a:gd name="connsiteX12" fmla="*/ 139341 w 206936"/>
              <a:gd name="connsiteY12" fmla="*/ 34821 h 203869"/>
              <a:gd name="connsiteX13" fmla="*/ 96228 w 206936"/>
              <a:gd name="connsiteY13" fmla="*/ 42763 h 203869"/>
              <a:gd name="connsiteX14" fmla="*/ 54828 w 206936"/>
              <a:gd name="connsiteY14" fmla="*/ 56563 h 203869"/>
              <a:gd name="connsiteX15" fmla="*/ 27803 w 206936"/>
              <a:gd name="connsiteY15" fmla="*/ 77838 h 203869"/>
              <a:gd name="connsiteX16" fmla="*/ 13428 w 206936"/>
              <a:gd name="connsiteY16" fmla="*/ 125563 h 203869"/>
              <a:gd name="connsiteX17" fmla="*/ 34703 w 206936"/>
              <a:gd name="connsiteY17" fmla="*/ 168114 h 203869"/>
              <a:gd name="connsiteX18" fmla="*/ 78403 w 206936"/>
              <a:gd name="connsiteY18" fmla="*/ 191688 h 203869"/>
              <a:gd name="connsiteX19" fmla="*/ 176154 w 206936"/>
              <a:gd name="connsiteY19" fmla="*/ 165239 h 203869"/>
              <a:gd name="connsiteX20" fmla="*/ 199729 w 206936"/>
              <a:gd name="connsiteY20" fmla="*/ 97963 h 203869"/>
              <a:gd name="connsiteX21" fmla="*/ 155454 w 206936"/>
              <a:gd name="connsiteY21" fmla="*/ 28963 h 203869"/>
              <a:gd name="connsiteX22" fmla="*/ 84153 w 206936"/>
              <a:gd name="connsiteY22" fmla="*/ 17463 h 203869"/>
              <a:gd name="connsiteX23" fmla="*/ 29862 w 206936"/>
              <a:gd name="connsiteY23" fmla="*/ 1412 h 203869"/>
              <a:gd name="connsiteX0" fmla="*/ 29862 w 206936"/>
              <a:gd name="connsiteY0" fmla="*/ 98 h 202555"/>
              <a:gd name="connsiteX1" fmla="*/ 111178 w 206936"/>
              <a:gd name="connsiteY1" fmla="*/ 5799 h 202555"/>
              <a:gd name="connsiteX2" fmla="*/ 165803 w 206936"/>
              <a:gd name="connsiteY2" fmla="*/ 25924 h 202555"/>
              <a:gd name="connsiteX3" fmla="*/ 206657 w 206936"/>
              <a:gd name="connsiteY3" fmla="*/ 99493 h 202555"/>
              <a:gd name="connsiteX4" fmla="*/ 178454 w 206936"/>
              <a:gd name="connsiteY4" fmla="*/ 174274 h 202555"/>
              <a:gd name="connsiteX5" fmla="*/ 83962 w 206936"/>
              <a:gd name="connsiteY5" fmla="*/ 202538 h 202555"/>
              <a:gd name="connsiteX6" fmla="*/ 26078 w 206936"/>
              <a:gd name="connsiteY6" fmla="*/ 177725 h 202555"/>
              <a:gd name="connsiteX7" fmla="*/ 1928 w 206936"/>
              <a:gd name="connsiteY7" fmla="*/ 134599 h 202555"/>
              <a:gd name="connsiteX8" fmla="*/ 3309 w 206936"/>
              <a:gd name="connsiteY8" fmla="*/ 93968 h 202555"/>
              <a:gd name="connsiteX9" fmla="*/ 23203 w 206936"/>
              <a:gd name="connsiteY9" fmla="*/ 58699 h 202555"/>
              <a:gd name="connsiteX10" fmla="*/ 61153 w 206936"/>
              <a:gd name="connsiteY10" fmla="*/ 34549 h 202555"/>
              <a:gd name="connsiteX11" fmla="*/ 93353 w 206936"/>
              <a:gd name="connsiteY11" fmla="*/ 26499 h 202555"/>
              <a:gd name="connsiteX12" fmla="*/ 139341 w 206936"/>
              <a:gd name="connsiteY12" fmla="*/ 33507 h 202555"/>
              <a:gd name="connsiteX13" fmla="*/ 96228 w 206936"/>
              <a:gd name="connsiteY13" fmla="*/ 41449 h 202555"/>
              <a:gd name="connsiteX14" fmla="*/ 54828 w 206936"/>
              <a:gd name="connsiteY14" fmla="*/ 55249 h 202555"/>
              <a:gd name="connsiteX15" fmla="*/ 27803 w 206936"/>
              <a:gd name="connsiteY15" fmla="*/ 76524 h 202555"/>
              <a:gd name="connsiteX16" fmla="*/ 13428 w 206936"/>
              <a:gd name="connsiteY16" fmla="*/ 124249 h 202555"/>
              <a:gd name="connsiteX17" fmla="*/ 34703 w 206936"/>
              <a:gd name="connsiteY17" fmla="*/ 166800 h 202555"/>
              <a:gd name="connsiteX18" fmla="*/ 78403 w 206936"/>
              <a:gd name="connsiteY18" fmla="*/ 190374 h 202555"/>
              <a:gd name="connsiteX19" fmla="*/ 176154 w 206936"/>
              <a:gd name="connsiteY19" fmla="*/ 163925 h 202555"/>
              <a:gd name="connsiteX20" fmla="*/ 199729 w 206936"/>
              <a:gd name="connsiteY20" fmla="*/ 96649 h 202555"/>
              <a:gd name="connsiteX21" fmla="*/ 155454 w 206936"/>
              <a:gd name="connsiteY21" fmla="*/ 27649 h 202555"/>
              <a:gd name="connsiteX22" fmla="*/ 86453 w 206936"/>
              <a:gd name="connsiteY22" fmla="*/ 9249 h 202555"/>
              <a:gd name="connsiteX23" fmla="*/ 29862 w 206936"/>
              <a:gd name="connsiteY23" fmla="*/ 98 h 202555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216 h 202673"/>
              <a:gd name="connsiteX1" fmla="*/ 95653 w 206936"/>
              <a:gd name="connsiteY1" fmla="*/ 7642 h 202673"/>
              <a:gd name="connsiteX2" fmla="*/ 165803 w 206936"/>
              <a:gd name="connsiteY2" fmla="*/ 26042 h 202673"/>
              <a:gd name="connsiteX3" fmla="*/ 206657 w 206936"/>
              <a:gd name="connsiteY3" fmla="*/ 99611 h 202673"/>
              <a:gd name="connsiteX4" fmla="*/ 178454 w 206936"/>
              <a:gd name="connsiteY4" fmla="*/ 174392 h 202673"/>
              <a:gd name="connsiteX5" fmla="*/ 83962 w 206936"/>
              <a:gd name="connsiteY5" fmla="*/ 202656 h 202673"/>
              <a:gd name="connsiteX6" fmla="*/ 26078 w 206936"/>
              <a:gd name="connsiteY6" fmla="*/ 177843 h 202673"/>
              <a:gd name="connsiteX7" fmla="*/ 1928 w 206936"/>
              <a:gd name="connsiteY7" fmla="*/ 134717 h 202673"/>
              <a:gd name="connsiteX8" fmla="*/ 3309 w 206936"/>
              <a:gd name="connsiteY8" fmla="*/ 94086 h 202673"/>
              <a:gd name="connsiteX9" fmla="*/ 23203 w 206936"/>
              <a:gd name="connsiteY9" fmla="*/ 58817 h 202673"/>
              <a:gd name="connsiteX10" fmla="*/ 61153 w 206936"/>
              <a:gd name="connsiteY10" fmla="*/ 34667 h 202673"/>
              <a:gd name="connsiteX11" fmla="*/ 93353 w 206936"/>
              <a:gd name="connsiteY11" fmla="*/ 26617 h 202673"/>
              <a:gd name="connsiteX12" fmla="*/ 139341 w 206936"/>
              <a:gd name="connsiteY12" fmla="*/ 33625 h 202673"/>
              <a:gd name="connsiteX13" fmla="*/ 96228 w 206936"/>
              <a:gd name="connsiteY13" fmla="*/ 41567 h 202673"/>
              <a:gd name="connsiteX14" fmla="*/ 54828 w 206936"/>
              <a:gd name="connsiteY14" fmla="*/ 55367 h 202673"/>
              <a:gd name="connsiteX15" fmla="*/ 27803 w 206936"/>
              <a:gd name="connsiteY15" fmla="*/ 76642 h 202673"/>
              <a:gd name="connsiteX16" fmla="*/ 13428 w 206936"/>
              <a:gd name="connsiteY16" fmla="*/ 124367 h 202673"/>
              <a:gd name="connsiteX17" fmla="*/ 34703 w 206936"/>
              <a:gd name="connsiteY17" fmla="*/ 166918 h 202673"/>
              <a:gd name="connsiteX18" fmla="*/ 78403 w 206936"/>
              <a:gd name="connsiteY18" fmla="*/ 190492 h 202673"/>
              <a:gd name="connsiteX19" fmla="*/ 176154 w 206936"/>
              <a:gd name="connsiteY19" fmla="*/ 164043 h 202673"/>
              <a:gd name="connsiteX20" fmla="*/ 199729 w 206936"/>
              <a:gd name="connsiteY20" fmla="*/ 96767 h 202673"/>
              <a:gd name="connsiteX21" fmla="*/ 155454 w 206936"/>
              <a:gd name="connsiteY21" fmla="*/ 27767 h 202673"/>
              <a:gd name="connsiteX22" fmla="*/ 96228 w 206936"/>
              <a:gd name="connsiteY22" fmla="*/ 15117 h 202673"/>
              <a:gd name="connsiteX23" fmla="*/ 29862 w 206936"/>
              <a:gd name="connsiteY23" fmla="*/ 216 h 202673"/>
              <a:gd name="connsiteX0" fmla="*/ 29862 w 206936"/>
              <a:gd name="connsiteY0" fmla="*/ 135 h 202592"/>
              <a:gd name="connsiteX1" fmla="*/ 95653 w 206936"/>
              <a:gd name="connsiteY1" fmla="*/ 7561 h 202592"/>
              <a:gd name="connsiteX2" fmla="*/ 165803 w 206936"/>
              <a:gd name="connsiteY2" fmla="*/ 25961 h 202592"/>
              <a:gd name="connsiteX3" fmla="*/ 206657 w 206936"/>
              <a:gd name="connsiteY3" fmla="*/ 99530 h 202592"/>
              <a:gd name="connsiteX4" fmla="*/ 178454 w 206936"/>
              <a:gd name="connsiteY4" fmla="*/ 174311 h 202592"/>
              <a:gd name="connsiteX5" fmla="*/ 83962 w 206936"/>
              <a:gd name="connsiteY5" fmla="*/ 202575 h 202592"/>
              <a:gd name="connsiteX6" fmla="*/ 26078 w 206936"/>
              <a:gd name="connsiteY6" fmla="*/ 177762 h 202592"/>
              <a:gd name="connsiteX7" fmla="*/ 1928 w 206936"/>
              <a:gd name="connsiteY7" fmla="*/ 134636 h 202592"/>
              <a:gd name="connsiteX8" fmla="*/ 3309 w 206936"/>
              <a:gd name="connsiteY8" fmla="*/ 94005 h 202592"/>
              <a:gd name="connsiteX9" fmla="*/ 23203 w 206936"/>
              <a:gd name="connsiteY9" fmla="*/ 58736 h 202592"/>
              <a:gd name="connsiteX10" fmla="*/ 61153 w 206936"/>
              <a:gd name="connsiteY10" fmla="*/ 34586 h 202592"/>
              <a:gd name="connsiteX11" fmla="*/ 93353 w 206936"/>
              <a:gd name="connsiteY11" fmla="*/ 26536 h 202592"/>
              <a:gd name="connsiteX12" fmla="*/ 139341 w 206936"/>
              <a:gd name="connsiteY12" fmla="*/ 33544 h 202592"/>
              <a:gd name="connsiteX13" fmla="*/ 96228 w 206936"/>
              <a:gd name="connsiteY13" fmla="*/ 41486 h 202592"/>
              <a:gd name="connsiteX14" fmla="*/ 54828 w 206936"/>
              <a:gd name="connsiteY14" fmla="*/ 55286 h 202592"/>
              <a:gd name="connsiteX15" fmla="*/ 27803 w 206936"/>
              <a:gd name="connsiteY15" fmla="*/ 76561 h 202592"/>
              <a:gd name="connsiteX16" fmla="*/ 13428 w 206936"/>
              <a:gd name="connsiteY16" fmla="*/ 124286 h 202592"/>
              <a:gd name="connsiteX17" fmla="*/ 34703 w 206936"/>
              <a:gd name="connsiteY17" fmla="*/ 166837 h 202592"/>
              <a:gd name="connsiteX18" fmla="*/ 78403 w 206936"/>
              <a:gd name="connsiteY18" fmla="*/ 190411 h 202592"/>
              <a:gd name="connsiteX19" fmla="*/ 176154 w 206936"/>
              <a:gd name="connsiteY19" fmla="*/ 163962 h 202592"/>
              <a:gd name="connsiteX20" fmla="*/ 199729 w 206936"/>
              <a:gd name="connsiteY20" fmla="*/ 96686 h 202592"/>
              <a:gd name="connsiteX21" fmla="*/ 155454 w 206936"/>
              <a:gd name="connsiteY21" fmla="*/ 27686 h 202592"/>
              <a:gd name="connsiteX22" fmla="*/ 96228 w 206936"/>
              <a:gd name="connsiteY22" fmla="*/ 15036 h 202592"/>
              <a:gd name="connsiteX23" fmla="*/ 29862 w 206936"/>
              <a:gd name="connsiteY23" fmla="*/ 135 h 202592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4828 w 206936"/>
              <a:gd name="connsiteY14" fmla="*/ 47842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5653 w 206936"/>
              <a:gd name="connsiteY13" fmla="*/ 31167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936" h="195148">
                <a:moveTo>
                  <a:pt x="36762" y="10516"/>
                </a:moveTo>
                <a:cubicBezTo>
                  <a:pt x="36666" y="9270"/>
                  <a:pt x="74146" y="-1216"/>
                  <a:pt x="95653" y="117"/>
                </a:cubicBezTo>
                <a:cubicBezTo>
                  <a:pt x="117160" y="1450"/>
                  <a:pt x="147302" y="3189"/>
                  <a:pt x="165803" y="18517"/>
                </a:cubicBezTo>
                <a:cubicBezTo>
                  <a:pt x="184304" y="33845"/>
                  <a:pt x="204549" y="67361"/>
                  <a:pt x="206657" y="92086"/>
                </a:cubicBezTo>
                <a:cubicBezTo>
                  <a:pt x="208765" y="116811"/>
                  <a:pt x="198903" y="149693"/>
                  <a:pt x="178454" y="166867"/>
                </a:cubicBezTo>
                <a:cubicBezTo>
                  <a:pt x="158005" y="184041"/>
                  <a:pt x="109358" y="194556"/>
                  <a:pt x="83962" y="195131"/>
                </a:cubicBezTo>
                <a:cubicBezTo>
                  <a:pt x="58566" y="195706"/>
                  <a:pt x="39750" y="181641"/>
                  <a:pt x="26078" y="170318"/>
                </a:cubicBezTo>
                <a:cubicBezTo>
                  <a:pt x="12406" y="158995"/>
                  <a:pt x="5148" y="145464"/>
                  <a:pt x="1928" y="127192"/>
                </a:cubicBezTo>
                <a:cubicBezTo>
                  <a:pt x="-1292" y="108920"/>
                  <a:pt x="-237" y="99211"/>
                  <a:pt x="3309" y="86561"/>
                </a:cubicBezTo>
                <a:cubicBezTo>
                  <a:pt x="6855" y="73911"/>
                  <a:pt x="13563" y="61195"/>
                  <a:pt x="23203" y="51292"/>
                </a:cubicBezTo>
                <a:cubicBezTo>
                  <a:pt x="32843" y="41389"/>
                  <a:pt x="49461" y="32509"/>
                  <a:pt x="61153" y="27142"/>
                </a:cubicBezTo>
                <a:cubicBezTo>
                  <a:pt x="72845" y="21775"/>
                  <a:pt x="80322" y="19266"/>
                  <a:pt x="93353" y="19092"/>
                </a:cubicBezTo>
                <a:cubicBezTo>
                  <a:pt x="106384" y="18918"/>
                  <a:pt x="146049" y="24088"/>
                  <a:pt x="139341" y="26100"/>
                </a:cubicBezTo>
                <a:cubicBezTo>
                  <a:pt x="132633" y="28112"/>
                  <a:pt x="109930" y="27543"/>
                  <a:pt x="95653" y="31167"/>
                </a:cubicBezTo>
                <a:cubicBezTo>
                  <a:pt x="81376" y="34791"/>
                  <a:pt x="64316" y="38259"/>
                  <a:pt x="52528" y="43817"/>
                </a:cubicBezTo>
                <a:cubicBezTo>
                  <a:pt x="40741" y="49375"/>
                  <a:pt x="34320" y="56946"/>
                  <a:pt x="27803" y="69117"/>
                </a:cubicBezTo>
                <a:cubicBezTo>
                  <a:pt x="21286" y="81288"/>
                  <a:pt x="12278" y="101796"/>
                  <a:pt x="13428" y="116842"/>
                </a:cubicBezTo>
                <a:cubicBezTo>
                  <a:pt x="14578" y="131888"/>
                  <a:pt x="23874" y="148372"/>
                  <a:pt x="34703" y="159393"/>
                </a:cubicBezTo>
                <a:cubicBezTo>
                  <a:pt x="45532" y="170414"/>
                  <a:pt x="54828" y="183446"/>
                  <a:pt x="78403" y="182967"/>
                </a:cubicBezTo>
                <a:cubicBezTo>
                  <a:pt x="101978" y="182488"/>
                  <a:pt x="155933" y="172139"/>
                  <a:pt x="176154" y="156518"/>
                </a:cubicBezTo>
                <a:cubicBezTo>
                  <a:pt x="196375" y="140897"/>
                  <a:pt x="203179" y="111955"/>
                  <a:pt x="199729" y="89242"/>
                </a:cubicBezTo>
                <a:cubicBezTo>
                  <a:pt x="196279" y="66529"/>
                  <a:pt x="172704" y="33850"/>
                  <a:pt x="155454" y="20242"/>
                </a:cubicBezTo>
                <a:cubicBezTo>
                  <a:pt x="138204" y="6634"/>
                  <a:pt x="116010" y="9213"/>
                  <a:pt x="96228" y="7592"/>
                </a:cubicBezTo>
                <a:cubicBezTo>
                  <a:pt x="76446" y="5971"/>
                  <a:pt x="36858" y="11762"/>
                  <a:pt x="36762" y="10516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8" name="Круговая стрелка 75">
            <a:extLst>
              <a:ext uri="{FF2B5EF4-FFF2-40B4-BE49-F238E27FC236}">
                <a16:creationId xmlns:a16="http://schemas.microsoft.com/office/drawing/2014/main" xmlns="" id="{C6440768-49EE-46B2-92A0-840102A4273F}"/>
              </a:ext>
            </a:extLst>
          </p:cNvPr>
          <p:cNvSpPr/>
          <p:nvPr/>
        </p:nvSpPr>
        <p:spPr>
          <a:xfrm flipH="1">
            <a:off x="6455246" y="2386223"/>
            <a:ext cx="798069" cy="575394"/>
          </a:xfrm>
          <a:custGeom>
            <a:avLst/>
            <a:gdLst>
              <a:gd name="connsiteX0" fmla="*/ 159885 w 243496"/>
              <a:gd name="connsiteY0" fmla="*/ 13605 h 270037"/>
              <a:gd name="connsiteX1" fmla="*/ 236392 w 243496"/>
              <a:gd name="connsiteY1" fmla="*/ 149463 h 270037"/>
              <a:gd name="connsiteX2" fmla="*/ 128647 w 243496"/>
              <a:gd name="connsiteY2" fmla="*/ 263433 h 270037"/>
              <a:gd name="connsiteX3" fmla="*/ 8894 w 243496"/>
              <a:gd name="connsiteY3" fmla="*/ 161763 h 270037"/>
              <a:gd name="connsiteX4" fmla="*/ 71241 w 243496"/>
              <a:gd name="connsiteY4" fmla="*/ 19355 h 270037"/>
              <a:gd name="connsiteX5" fmla="*/ 69569 w 243496"/>
              <a:gd name="connsiteY5" fmla="*/ 13274 h 270037"/>
              <a:gd name="connsiteX6" fmla="*/ 88576 w 243496"/>
              <a:gd name="connsiteY6" fmla="*/ 14477 h 270037"/>
              <a:gd name="connsiteX7" fmla="*/ 74294 w 243496"/>
              <a:gd name="connsiteY7" fmla="*/ 30445 h 270037"/>
              <a:gd name="connsiteX8" fmla="*/ 72621 w 243496"/>
              <a:gd name="connsiteY8" fmla="*/ 24367 h 270037"/>
              <a:gd name="connsiteX9" fmla="*/ 13919 w 243496"/>
              <a:gd name="connsiteY9" fmla="*/ 161096 h 270037"/>
              <a:gd name="connsiteX10" fmla="*/ 128753 w 243496"/>
              <a:gd name="connsiteY10" fmla="*/ 258352 h 270037"/>
              <a:gd name="connsiteX11" fmla="*/ 231385 w 243496"/>
              <a:gd name="connsiteY11" fmla="*/ 148662 h 270037"/>
              <a:gd name="connsiteX12" fmla="*/ 158365 w 243496"/>
              <a:gd name="connsiteY12" fmla="*/ 18443 h 270037"/>
              <a:gd name="connsiteX13" fmla="*/ 159885 w 243496"/>
              <a:gd name="connsiteY13" fmla="*/ 13605 h 270037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52002 w 230051"/>
              <a:gd name="connsiteY12" fmla="*/ 5169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73588 w 230051"/>
              <a:gd name="connsiteY6" fmla="*/ 35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66258 w 230511"/>
              <a:gd name="connsiteY8" fmla="*/ 1109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82788 w 230511"/>
              <a:gd name="connsiteY6" fmla="*/ 1778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2152 w 231104"/>
              <a:gd name="connsiteY0" fmla="*/ 31044 h 250318"/>
              <a:gd name="connsiteX1" fmla="*/ 230622 w 231104"/>
              <a:gd name="connsiteY1" fmla="*/ 136189 h 250318"/>
              <a:gd name="connsiteX2" fmla="*/ 122877 w 231104"/>
              <a:gd name="connsiteY2" fmla="*/ 250159 h 250318"/>
              <a:gd name="connsiteX3" fmla="*/ 3124 w 231104"/>
              <a:gd name="connsiteY3" fmla="*/ 148489 h 250318"/>
              <a:gd name="connsiteX4" fmla="*/ 57421 w 231104"/>
              <a:gd name="connsiteY4" fmla="*/ 8956 h 250318"/>
              <a:gd name="connsiteX5" fmla="*/ 63799 w 231104"/>
              <a:gd name="connsiteY5" fmla="*/ 0 h 250318"/>
              <a:gd name="connsiteX6" fmla="*/ 83381 w 231104"/>
              <a:gd name="connsiteY6" fmla="*/ 1778 h 250318"/>
              <a:gd name="connsiteX7" fmla="*/ 68524 w 231104"/>
              <a:gd name="connsiteY7" fmla="*/ 17171 h 250318"/>
              <a:gd name="connsiteX8" fmla="*/ 59376 w 231104"/>
              <a:gd name="connsiteY8" fmla="*/ 21443 h 250318"/>
              <a:gd name="connsiteX9" fmla="*/ 8149 w 231104"/>
              <a:gd name="connsiteY9" fmla="*/ 147822 h 250318"/>
              <a:gd name="connsiteX10" fmla="*/ 120683 w 231104"/>
              <a:gd name="connsiteY10" fmla="*/ 237603 h 250318"/>
              <a:gd name="connsiteX11" fmla="*/ 225615 w 231104"/>
              <a:gd name="connsiteY11" fmla="*/ 135388 h 250318"/>
              <a:gd name="connsiteX12" fmla="*/ 169264 w 231104"/>
              <a:gd name="connsiteY12" fmla="*/ 36126 h 250318"/>
              <a:gd name="connsiteX13" fmla="*/ 152152 w 231104"/>
              <a:gd name="connsiteY13" fmla="*/ 31044 h 250318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67824 w 231104"/>
              <a:gd name="connsiteY5" fmla="*/ 3397 h 248540"/>
              <a:gd name="connsiteX6" fmla="*/ 83381 w 231104"/>
              <a:gd name="connsiteY6" fmla="*/ 0 h 248540"/>
              <a:gd name="connsiteX7" fmla="*/ 68524 w 231104"/>
              <a:gd name="connsiteY7" fmla="*/ 15393 h 248540"/>
              <a:gd name="connsiteX8" fmla="*/ 59376 w 231104"/>
              <a:gd name="connsiteY8" fmla="*/ 19665 h 248540"/>
              <a:gd name="connsiteX9" fmla="*/ 8149 w 231104"/>
              <a:gd name="connsiteY9" fmla="*/ 146044 h 248540"/>
              <a:gd name="connsiteX10" fmla="*/ 120683 w 231104"/>
              <a:gd name="connsiteY10" fmla="*/ 235825 h 248540"/>
              <a:gd name="connsiteX11" fmla="*/ 225615 w 231104"/>
              <a:gd name="connsiteY11" fmla="*/ 133610 h 248540"/>
              <a:gd name="connsiteX12" fmla="*/ 169264 w 231104"/>
              <a:gd name="connsiteY12" fmla="*/ 34348 h 248540"/>
              <a:gd name="connsiteX13" fmla="*/ 152152 w 231104"/>
              <a:gd name="connsiteY13" fmla="*/ 29266 h 248540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83381 w 231104"/>
              <a:gd name="connsiteY5" fmla="*/ 0 h 248540"/>
              <a:gd name="connsiteX6" fmla="*/ 68524 w 231104"/>
              <a:gd name="connsiteY6" fmla="*/ 15393 h 248540"/>
              <a:gd name="connsiteX7" fmla="*/ 59376 w 231104"/>
              <a:gd name="connsiteY7" fmla="*/ 19665 h 248540"/>
              <a:gd name="connsiteX8" fmla="*/ 8149 w 231104"/>
              <a:gd name="connsiteY8" fmla="*/ 146044 h 248540"/>
              <a:gd name="connsiteX9" fmla="*/ 120683 w 231104"/>
              <a:gd name="connsiteY9" fmla="*/ 235825 h 248540"/>
              <a:gd name="connsiteX10" fmla="*/ 225615 w 231104"/>
              <a:gd name="connsiteY10" fmla="*/ 133610 h 248540"/>
              <a:gd name="connsiteX11" fmla="*/ 169264 w 231104"/>
              <a:gd name="connsiteY11" fmla="*/ 34348 h 248540"/>
              <a:gd name="connsiteX12" fmla="*/ 152152 w 231104"/>
              <a:gd name="connsiteY12" fmla="*/ 29266 h 248540"/>
              <a:gd name="connsiteX0" fmla="*/ 152434 w 231386"/>
              <a:gd name="connsiteY0" fmla="*/ 29266 h 248537"/>
              <a:gd name="connsiteX1" fmla="*/ 230904 w 231386"/>
              <a:gd name="connsiteY1" fmla="*/ 134411 h 248537"/>
              <a:gd name="connsiteX2" fmla="*/ 123159 w 231386"/>
              <a:gd name="connsiteY2" fmla="*/ 248381 h 248537"/>
              <a:gd name="connsiteX3" fmla="*/ 3406 w 231386"/>
              <a:gd name="connsiteY3" fmla="*/ 146711 h 248537"/>
              <a:gd name="connsiteX4" fmla="*/ 55978 w 231386"/>
              <a:gd name="connsiteY4" fmla="*/ 14078 h 248537"/>
              <a:gd name="connsiteX5" fmla="*/ 83663 w 231386"/>
              <a:gd name="connsiteY5" fmla="*/ 0 h 248537"/>
              <a:gd name="connsiteX6" fmla="*/ 68806 w 231386"/>
              <a:gd name="connsiteY6" fmla="*/ 15393 h 248537"/>
              <a:gd name="connsiteX7" fmla="*/ 59658 w 231386"/>
              <a:gd name="connsiteY7" fmla="*/ 19665 h 248537"/>
              <a:gd name="connsiteX8" fmla="*/ 8431 w 231386"/>
              <a:gd name="connsiteY8" fmla="*/ 146044 h 248537"/>
              <a:gd name="connsiteX9" fmla="*/ 120965 w 231386"/>
              <a:gd name="connsiteY9" fmla="*/ 235825 h 248537"/>
              <a:gd name="connsiteX10" fmla="*/ 225897 w 231386"/>
              <a:gd name="connsiteY10" fmla="*/ 133610 h 248537"/>
              <a:gd name="connsiteX11" fmla="*/ 169546 w 231386"/>
              <a:gd name="connsiteY11" fmla="*/ 34348 h 248537"/>
              <a:gd name="connsiteX12" fmla="*/ 152434 w 231386"/>
              <a:gd name="connsiteY12" fmla="*/ 2926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69546 w 231279"/>
              <a:gd name="connsiteY11" fmla="*/ 34348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16646 w 231279"/>
              <a:gd name="connsiteY11" fmla="*/ 46423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86601 w 231279"/>
              <a:gd name="connsiteY11" fmla="*/ 72917 h 248537"/>
              <a:gd name="connsiteX12" fmla="*/ 116646 w 231279"/>
              <a:gd name="connsiteY12" fmla="*/ 46423 h 248537"/>
              <a:gd name="connsiteX13" fmla="*/ 89759 w 231279"/>
              <a:gd name="connsiteY13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25897 w 232319"/>
              <a:gd name="connsiteY11" fmla="*/ 133610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95801 w 232319"/>
              <a:gd name="connsiteY12" fmla="*/ 5566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12672 w 232958"/>
              <a:gd name="connsiteY11" fmla="*/ 151435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29347 w 232958"/>
              <a:gd name="connsiteY11" fmla="*/ 141660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1925"/>
              <a:gd name="connsiteY0" fmla="*/ 44216 h 248392"/>
              <a:gd name="connsiteX1" fmla="*/ 186025 w 231925"/>
              <a:gd name="connsiteY1" fmla="*/ 60842 h 248392"/>
              <a:gd name="connsiteX2" fmla="*/ 214229 w 231925"/>
              <a:gd name="connsiteY2" fmla="*/ 140736 h 248392"/>
              <a:gd name="connsiteX3" fmla="*/ 123159 w 231925"/>
              <a:gd name="connsiteY3" fmla="*/ 248381 h 248392"/>
              <a:gd name="connsiteX4" fmla="*/ 3406 w 231925"/>
              <a:gd name="connsiteY4" fmla="*/ 146711 h 248392"/>
              <a:gd name="connsiteX5" fmla="*/ 55978 w 231925"/>
              <a:gd name="connsiteY5" fmla="*/ 14078 h 248392"/>
              <a:gd name="connsiteX6" fmla="*/ 83663 w 231925"/>
              <a:gd name="connsiteY6" fmla="*/ 0 h 248392"/>
              <a:gd name="connsiteX7" fmla="*/ 68806 w 231925"/>
              <a:gd name="connsiteY7" fmla="*/ 15393 h 248392"/>
              <a:gd name="connsiteX8" fmla="*/ 59658 w 231925"/>
              <a:gd name="connsiteY8" fmla="*/ 19665 h 248392"/>
              <a:gd name="connsiteX9" fmla="*/ 8431 w 231925"/>
              <a:gd name="connsiteY9" fmla="*/ 146044 h 248392"/>
              <a:gd name="connsiteX10" fmla="*/ 120965 w 231925"/>
              <a:gd name="connsiteY10" fmla="*/ 235825 h 248392"/>
              <a:gd name="connsiteX11" fmla="*/ 229347 w 231925"/>
              <a:gd name="connsiteY11" fmla="*/ 141660 h 248392"/>
              <a:gd name="connsiteX12" fmla="*/ 195801 w 231925"/>
              <a:gd name="connsiteY12" fmla="*/ 55667 h 248392"/>
              <a:gd name="connsiteX13" fmla="*/ 116646 w 231925"/>
              <a:gd name="connsiteY13" fmla="*/ 46423 h 248392"/>
              <a:gd name="connsiteX14" fmla="*/ 89759 w 231925"/>
              <a:gd name="connsiteY14" fmla="*/ 44216 h 248392"/>
              <a:gd name="connsiteX0" fmla="*/ 89833 w 231999"/>
              <a:gd name="connsiteY0" fmla="*/ 44216 h 235832"/>
              <a:gd name="connsiteX1" fmla="*/ 186099 w 231999"/>
              <a:gd name="connsiteY1" fmla="*/ 60842 h 235832"/>
              <a:gd name="connsiteX2" fmla="*/ 214303 w 231999"/>
              <a:gd name="connsiteY2" fmla="*/ 140736 h 235832"/>
              <a:gd name="connsiteX3" fmla="*/ 124383 w 231999"/>
              <a:gd name="connsiteY3" fmla="*/ 230556 h 235832"/>
              <a:gd name="connsiteX4" fmla="*/ 3480 w 231999"/>
              <a:gd name="connsiteY4" fmla="*/ 146711 h 235832"/>
              <a:gd name="connsiteX5" fmla="*/ 56052 w 231999"/>
              <a:gd name="connsiteY5" fmla="*/ 14078 h 235832"/>
              <a:gd name="connsiteX6" fmla="*/ 83737 w 231999"/>
              <a:gd name="connsiteY6" fmla="*/ 0 h 235832"/>
              <a:gd name="connsiteX7" fmla="*/ 68880 w 231999"/>
              <a:gd name="connsiteY7" fmla="*/ 15393 h 235832"/>
              <a:gd name="connsiteX8" fmla="*/ 59732 w 231999"/>
              <a:gd name="connsiteY8" fmla="*/ 19665 h 235832"/>
              <a:gd name="connsiteX9" fmla="*/ 8505 w 231999"/>
              <a:gd name="connsiteY9" fmla="*/ 146044 h 235832"/>
              <a:gd name="connsiteX10" fmla="*/ 121039 w 231999"/>
              <a:gd name="connsiteY10" fmla="*/ 235825 h 235832"/>
              <a:gd name="connsiteX11" fmla="*/ 229421 w 231999"/>
              <a:gd name="connsiteY11" fmla="*/ 141660 h 235832"/>
              <a:gd name="connsiteX12" fmla="*/ 195875 w 231999"/>
              <a:gd name="connsiteY12" fmla="*/ 55667 h 235832"/>
              <a:gd name="connsiteX13" fmla="*/ 116720 w 231999"/>
              <a:gd name="connsiteY13" fmla="*/ 46423 h 235832"/>
              <a:gd name="connsiteX14" fmla="*/ 89833 w 231999"/>
              <a:gd name="connsiteY14" fmla="*/ 44216 h 235832"/>
              <a:gd name="connsiteX0" fmla="*/ 89833 w 231999"/>
              <a:gd name="connsiteY0" fmla="*/ 44216 h 243306"/>
              <a:gd name="connsiteX1" fmla="*/ 186099 w 231999"/>
              <a:gd name="connsiteY1" fmla="*/ 60842 h 243306"/>
              <a:gd name="connsiteX2" fmla="*/ 214303 w 231999"/>
              <a:gd name="connsiteY2" fmla="*/ 140736 h 243306"/>
              <a:gd name="connsiteX3" fmla="*/ 124383 w 231999"/>
              <a:gd name="connsiteY3" fmla="*/ 230556 h 243306"/>
              <a:gd name="connsiteX4" fmla="*/ 3480 w 231999"/>
              <a:gd name="connsiteY4" fmla="*/ 146711 h 243306"/>
              <a:gd name="connsiteX5" fmla="*/ 56052 w 231999"/>
              <a:gd name="connsiteY5" fmla="*/ 14078 h 243306"/>
              <a:gd name="connsiteX6" fmla="*/ 83737 w 231999"/>
              <a:gd name="connsiteY6" fmla="*/ 0 h 243306"/>
              <a:gd name="connsiteX7" fmla="*/ 68880 w 231999"/>
              <a:gd name="connsiteY7" fmla="*/ 15393 h 243306"/>
              <a:gd name="connsiteX8" fmla="*/ 59732 w 231999"/>
              <a:gd name="connsiteY8" fmla="*/ 19665 h 243306"/>
              <a:gd name="connsiteX9" fmla="*/ 8505 w 231999"/>
              <a:gd name="connsiteY9" fmla="*/ 146044 h 243306"/>
              <a:gd name="connsiteX10" fmla="*/ 121039 w 231999"/>
              <a:gd name="connsiteY10" fmla="*/ 243300 h 243306"/>
              <a:gd name="connsiteX11" fmla="*/ 229421 w 231999"/>
              <a:gd name="connsiteY11" fmla="*/ 141660 h 243306"/>
              <a:gd name="connsiteX12" fmla="*/ 195875 w 231999"/>
              <a:gd name="connsiteY12" fmla="*/ 55667 h 243306"/>
              <a:gd name="connsiteX13" fmla="*/ 116720 w 231999"/>
              <a:gd name="connsiteY13" fmla="*/ 46423 h 243306"/>
              <a:gd name="connsiteX14" fmla="*/ 89833 w 231999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1155 w 226434"/>
              <a:gd name="connsiteY13" fmla="*/ 46423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5755 w 226434"/>
              <a:gd name="connsiteY13" fmla="*/ 38948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79960 w 226434"/>
              <a:gd name="connsiteY3" fmla="*/ 18561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64435 w 226434"/>
              <a:gd name="connsiteY3" fmla="*/ 20516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7541"/>
              <a:gd name="connsiteX1" fmla="*/ 180534 w 226434"/>
              <a:gd name="connsiteY1" fmla="*/ 60842 h 247541"/>
              <a:gd name="connsiteX2" fmla="*/ 208738 w 226434"/>
              <a:gd name="connsiteY2" fmla="*/ 140736 h 247541"/>
              <a:gd name="connsiteX3" fmla="*/ 164435 w 226434"/>
              <a:gd name="connsiteY3" fmla="*/ 205167 h 247541"/>
              <a:gd name="connsiteX4" fmla="*/ 118818 w 226434"/>
              <a:gd name="connsiteY4" fmla="*/ 230556 h 247541"/>
              <a:gd name="connsiteX5" fmla="*/ 14015 w 226434"/>
              <a:gd name="connsiteY5" fmla="*/ 144986 h 247541"/>
              <a:gd name="connsiteX6" fmla="*/ 50487 w 226434"/>
              <a:gd name="connsiteY6" fmla="*/ 14078 h 247541"/>
              <a:gd name="connsiteX7" fmla="*/ 78172 w 226434"/>
              <a:gd name="connsiteY7" fmla="*/ 0 h 247541"/>
              <a:gd name="connsiteX8" fmla="*/ 63315 w 226434"/>
              <a:gd name="connsiteY8" fmla="*/ 15393 h 247541"/>
              <a:gd name="connsiteX9" fmla="*/ 54167 w 226434"/>
              <a:gd name="connsiteY9" fmla="*/ 19665 h 247541"/>
              <a:gd name="connsiteX10" fmla="*/ 2940 w 226434"/>
              <a:gd name="connsiteY10" fmla="*/ 146044 h 247541"/>
              <a:gd name="connsiteX11" fmla="*/ 115474 w 226434"/>
              <a:gd name="connsiteY11" fmla="*/ 243300 h 247541"/>
              <a:gd name="connsiteX12" fmla="*/ 173060 w 226434"/>
              <a:gd name="connsiteY12" fmla="*/ 221268 h 247541"/>
              <a:gd name="connsiteX13" fmla="*/ 223856 w 226434"/>
              <a:gd name="connsiteY13" fmla="*/ 141660 h 247541"/>
              <a:gd name="connsiteX14" fmla="*/ 190310 w 226434"/>
              <a:gd name="connsiteY14" fmla="*/ 55667 h 247541"/>
              <a:gd name="connsiteX15" fmla="*/ 115755 w 226434"/>
              <a:gd name="connsiteY15" fmla="*/ 38948 h 247541"/>
              <a:gd name="connsiteX16" fmla="*/ 84268 w 226434"/>
              <a:gd name="connsiteY16" fmla="*/ 44216 h 247541"/>
              <a:gd name="connsiteX0" fmla="*/ 84268 w 226434"/>
              <a:gd name="connsiteY0" fmla="*/ 44216 h 245135"/>
              <a:gd name="connsiteX1" fmla="*/ 180534 w 226434"/>
              <a:gd name="connsiteY1" fmla="*/ 60842 h 245135"/>
              <a:gd name="connsiteX2" fmla="*/ 208738 w 226434"/>
              <a:gd name="connsiteY2" fmla="*/ 140736 h 245135"/>
              <a:gd name="connsiteX3" fmla="*/ 164435 w 226434"/>
              <a:gd name="connsiteY3" fmla="*/ 205167 h 245135"/>
              <a:gd name="connsiteX4" fmla="*/ 118818 w 226434"/>
              <a:gd name="connsiteY4" fmla="*/ 230556 h 245135"/>
              <a:gd name="connsiteX5" fmla="*/ 14015 w 226434"/>
              <a:gd name="connsiteY5" fmla="*/ 144986 h 245135"/>
              <a:gd name="connsiteX6" fmla="*/ 50487 w 226434"/>
              <a:gd name="connsiteY6" fmla="*/ 14078 h 245135"/>
              <a:gd name="connsiteX7" fmla="*/ 78172 w 226434"/>
              <a:gd name="connsiteY7" fmla="*/ 0 h 245135"/>
              <a:gd name="connsiteX8" fmla="*/ 63315 w 226434"/>
              <a:gd name="connsiteY8" fmla="*/ 15393 h 245135"/>
              <a:gd name="connsiteX9" fmla="*/ 54167 w 226434"/>
              <a:gd name="connsiteY9" fmla="*/ 19665 h 245135"/>
              <a:gd name="connsiteX10" fmla="*/ 2940 w 226434"/>
              <a:gd name="connsiteY10" fmla="*/ 146044 h 245135"/>
              <a:gd name="connsiteX11" fmla="*/ 115474 w 226434"/>
              <a:gd name="connsiteY11" fmla="*/ 243300 h 245135"/>
              <a:gd name="connsiteX12" fmla="*/ 185710 w 226434"/>
              <a:gd name="connsiteY12" fmla="*/ 204593 h 245135"/>
              <a:gd name="connsiteX13" fmla="*/ 223856 w 226434"/>
              <a:gd name="connsiteY13" fmla="*/ 141660 h 245135"/>
              <a:gd name="connsiteX14" fmla="*/ 190310 w 226434"/>
              <a:gd name="connsiteY14" fmla="*/ 55667 h 245135"/>
              <a:gd name="connsiteX15" fmla="*/ 115755 w 226434"/>
              <a:gd name="connsiteY15" fmla="*/ 38948 h 245135"/>
              <a:gd name="connsiteX16" fmla="*/ 84268 w 226434"/>
              <a:gd name="connsiteY16" fmla="*/ 44216 h 245135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14015 w 226434"/>
              <a:gd name="connsiteY5" fmla="*/ 144986 h 243409"/>
              <a:gd name="connsiteX6" fmla="*/ 50487 w 226434"/>
              <a:gd name="connsiteY6" fmla="*/ 14078 h 243409"/>
              <a:gd name="connsiteX7" fmla="*/ 78172 w 226434"/>
              <a:gd name="connsiteY7" fmla="*/ 0 h 243409"/>
              <a:gd name="connsiteX8" fmla="*/ 63315 w 226434"/>
              <a:gd name="connsiteY8" fmla="*/ 15393 h 243409"/>
              <a:gd name="connsiteX9" fmla="*/ 54167 w 226434"/>
              <a:gd name="connsiteY9" fmla="*/ 19665 h 243409"/>
              <a:gd name="connsiteX10" fmla="*/ 2940 w 226434"/>
              <a:gd name="connsiteY10" fmla="*/ 146044 h 243409"/>
              <a:gd name="connsiteX11" fmla="*/ 36209 w 226434"/>
              <a:gd name="connsiteY11" fmla="*/ 193093 h 243409"/>
              <a:gd name="connsiteX12" fmla="*/ 115474 w 226434"/>
              <a:gd name="connsiteY12" fmla="*/ 243300 h 243409"/>
              <a:gd name="connsiteX13" fmla="*/ 185710 w 226434"/>
              <a:gd name="connsiteY13" fmla="*/ 204593 h 243409"/>
              <a:gd name="connsiteX14" fmla="*/ 223856 w 226434"/>
              <a:gd name="connsiteY14" fmla="*/ 141660 h 243409"/>
              <a:gd name="connsiteX15" fmla="*/ 190310 w 226434"/>
              <a:gd name="connsiteY15" fmla="*/ 55667 h 243409"/>
              <a:gd name="connsiteX16" fmla="*/ 115755 w 226434"/>
              <a:gd name="connsiteY16" fmla="*/ 38948 h 243409"/>
              <a:gd name="connsiteX17" fmla="*/ 84268 w 226434"/>
              <a:gd name="connsiteY17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50487 w 226434"/>
              <a:gd name="connsiteY7" fmla="*/ 14078 h 243409"/>
              <a:gd name="connsiteX8" fmla="*/ 78172 w 226434"/>
              <a:gd name="connsiteY8" fmla="*/ 0 h 243409"/>
              <a:gd name="connsiteX9" fmla="*/ 63315 w 226434"/>
              <a:gd name="connsiteY9" fmla="*/ 15393 h 243409"/>
              <a:gd name="connsiteX10" fmla="*/ 54167 w 226434"/>
              <a:gd name="connsiteY10" fmla="*/ 19665 h 243409"/>
              <a:gd name="connsiteX11" fmla="*/ 2940 w 226434"/>
              <a:gd name="connsiteY11" fmla="*/ 146044 h 243409"/>
              <a:gd name="connsiteX12" fmla="*/ 36209 w 226434"/>
              <a:gd name="connsiteY12" fmla="*/ 193093 h 243409"/>
              <a:gd name="connsiteX13" fmla="*/ 115474 w 226434"/>
              <a:gd name="connsiteY13" fmla="*/ 243300 h 243409"/>
              <a:gd name="connsiteX14" fmla="*/ 185710 w 226434"/>
              <a:gd name="connsiteY14" fmla="*/ 204593 h 243409"/>
              <a:gd name="connsiteX15" fmla="*/ 223856 w 226434"/>
              <a:gd name="connsiteY15" fmla="*/ 141660 h 243409"/>
              <a:gd name="connsiteX16" fmla="*/ 190310 w 226434"/>
              <a:gd name="connsiteY16" fmla="*/ 55667 h 243409"/>
              <a:gd name="connsiteX17" fmla="*/ 115755 w 226434"/>
              <a:gd name="connsiteY17" fmla="*/ 38948 h 243409"/>
              <a:gd name="connsiteX18" fmla="*/ 84268 w 226434"/>
              <a:gd name="connsiteY18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14934 w 226434"/>
              <a:gd name="connsiteY7" fmla="*/ 91317 h 243409"/>
              <a:gd name="connsiteX8" fmla="*/ 50487 w 226434"/>
              <a:gd name="connsiteY8" fmla="*/ 14078 h 243409"/>
              <a:gd name="connsiteX9" fmla="*/ 78172 w 226434"/>
              <a:gd name="connsiteY9" fmla="*/ 0 h 243409"/>
              <a:gd name="connsiteX10" fmla="*/ 63315 w 226434"/>
              <a:gd name="connsiteY10" fmla="*/ 15393 h 243409"/>
              <a:gd name="connsiteX11" fmla="*/ 54167 w 226434"/>
              <a:gd name="connsiteY11" fmla="*/ 19665 h 243409"/>
              <a:gd name="connsiteX12" fmla="*/ 2940 w 226434"/>
              <a:gd name="connsiteY12" fmla="*/ 146044 h 243409"/>
              <a:gd name="connsiteX13" fmla="*/ 36209 w 226434"/>
              <a:gd name="connsiteY13" fmla="*/ 193093 h 243409"/>
              <a:gd name="connsiteX14" fmla="*/ 115474 w 226434"/>
              <a:gd name="connsiteY14" fmla="*/ 243300 h 243409"/>
              <a:gd name="connsiteX15" fmla="*/ 185710 w 226434"/>
              <a:gd name="connsiteY15" fmla="*/ 204593 h 243409"/>
              <a:gd name="connsiteX16" fmla="*/ 223856 w 226434"/>
              <a:gd name="connsiteY16" fmla="*/ 141660 h 243409"/>
              <a:gd name="connsiteX17" fmla="*/ 190310 w 226434"/>
              <a:gd name="connsiteY17" fmla="*/ 55667 h 243409"/>
              <a:gd name="connsiteX18" fmla="*/ 115755 w 226434"/>
              <a:gd name="connsiteY18" fmla="*/ 38948 h 243409"/>
              <a:gd name="connsiteX19" fmla="*/ 84268 w 226434"/>
              <a:gd name="connsiteY19" fmla="*/ 44216 h 243409"/>
              <a:gd name="connsiteX0" fmla="*/ 82271 w 224437"/>
              <a:gd name="connsiteY0" fmla="*/ 44216 h 243409"/>
              <a:gd name="connsiteX1" fmla="*/ 178537 w 224437"/>
              <a:gd name="connsiteY1" fmla="*/ 60842 h 243409"/>
              <a:gd name="connsiteX2" fmla="*/ 206741 w 224437"/>
              <a:gd name="connsiteY2" fmla="*/ 140736 h 243409"/>
              <a:gd name="connsiteX3" fmla="*/ 162438 w 224437"/>
              <a:gd name="connsiteY3" fmla="*/ 205167 h 243409"/>
              <a:gd name="connsiteX4" fmla="*/ 116821 w 224437"/>
              <a:gd name="connsiteY4" fmla="*/ 230556 h 243409"/>
              <a:gd name="connsiteX5" fmla="*/ 46287 w 224437"/>
              <a:gd name="connsiteY5" fmla="*/ 188493 h 243409"/>
              <a:gd name="connsiteX6" fmla="*/ 12018 w 224437"/>
              <a:gd name="connsiteY6" fmla="*/ 144986 h 243409"/>
              <a:gd name="connsiteX7" fmla="*/ 12937 w 224437"/>
              <a:gd name="connsiteY7" fmla="*/ 91317 h 243409"/>
              <a:gd name="connsiteX8" fmla="*/ 48490 w 224437"/>
              <a:gd name="connsiteY8" fmla="*/ 14078 h 243409"/>
              <a:gd name="connsiteX9" fmla="*/ 76175 w 224437"/>
              <a:gd name="connsiteY9" fmla="*/ 0 h 243409"/>
              <a:gd name="connsiteX10" fmla="*/ 61318 w 224437"/>
              <a:gd name="connsiteY10" fmla="*/ 15393 h 243409"/>
              <a:gd name="connsiteX11" fmla="*/ 52170 w 224437"/>
              <a:gd name="connsiteY11" fmla="*/ 19665 h 243409"/>
              <a:gd name="connsiteX12" fmla="*/ 12937 w 224437"/>
              <a:gd name="connsiteY12" fmla="*/ 63142 h 243409"/>
              <a:gd name="connsiteX13" fmla="*/ 943 w 224437"/>
              <a:gd name="connsiteY13" fmla="*/ 146044 h 243409"/>
              <a:gd name="connsiteX14" fmla="*/ 34212 w 224437"/>
              <a:gd name="connsiteY14" fmla="*/ 193093 h 243409"/>
              <a:gd name="connsiteX15" fmla="*/ 113477 w 224437"/>
              <a:gd name="connsiteY15" fmla="*/ 243300 h 243409"/>
              <a:gd name="connsiteX16" fmla="*/ 183713 w 224437"/>
              <a:gd name="connsiteY16" fmla="*/ 204593 h 243409"/>
              <a:gd name="connsiteX17" fmla="*/ 221859 w 224437"/>
              <a:gd name="connsiteY17" fmla="*/ 141660 h 243409"/>
              <a:gd name="connsiteX18" fmla="*/ 188313 w 224437"/>
              <a:gd name="connsiteY18" fmla="*/ 55667 h 243409"/>
              <a:gd name="connsiteX19" fmla="*/ 113758 w 224437"/>
              <a:gd name="connsiteY19" fmla="*/ 38948 h 243409"/>
              <a:gd name="connsiteX20" fmla="*/ 82271 w 224437"/>
              <a:gd name="connsiteY20" fmla="*/ 44216 h 243409"/>
              <a:gd name="connsiteX0" fmla="*/ 81344 w 223510"/>
              <a:gd name="connsiteY0" fmla="*/ 44216 h 243409"/>
              <a:gd name="connsiteX1" fmla="*/ 177610 w 223510"/>
              <a:gd name="connsiteY1" fmla="*/ 60842 h 243409"/>
              <a:gd name="connsiteX2" fmla="*/ 205814 w 223510"/>
              <a:gd name="connsiteY2" fmla="*/ 140736 h 243409"/>
              <a:gd name="connsiteX3" fmla="*/ 161511 w 223510"/>
              <a:gd name="connsiteY3" fmla="*/ 205167 h 243409"/>
              <a:gd name="connsiteX4" fmla="*/ 115894 w 223510"/>
              <a:gd name="connsiteY4" fmla="*/ 230556 h 243409"/>
              <a:gd name="connsiteX5" fmla="*/ 45360 w 223510"/>
              <a:gd name="connsiteY5" fmla="*/ 188493 h 243409"/>
              <a:gd name="connsiteX6" fmla="*/ 11091 w 223510"/>
              <a:gd name="connsiteY6" fmla="*/ 144986 h 243409"/>
              <a:gd name="connsiteX7" fmla="*/ 12010 w 223510"/>
              <a:gd name="connsiteY7" fmla="*/ 91317 h 243409"/>
              <a:gd name="connsiteX8" fmla="*/ 47563 w 223510"/>
              <a:gd name="connsiteY8" fmla="*/ 14078 h 243409"/>
              <a:gd name="connsiteX9" fmla="*/ 75248 w 223510"/>
              <a:gd name="connsiteY9" fmla="*/ 0 h 243409"/>
              <a:gd name="connsiteX10" fmla="*/ 60391 w 223510"/>
              <a:gd name="connsiteY10" fmla="*/ 15393 h 243409"/>
              <a:gd name="connsiteX11" fmla="*/ 51243 w 223510"/>
              <a:gd name="connsiteY11" fmla="*/ 19665 h 243409"/>
              <a:gd name="connsiteX12" fmla="*/ 29260 w 223510"/>
              <a:gd name="connsiteY12" fmla="*/ 71767 h 243409"/>
              <a:gd name="connsiteX13" fmla="*/ 16 w 223510"/>
              <a:gd name="connsiteY13" fmla="*/ 146044 h 243409"/>
              <a:gd name="connsiteX14" fmla="*/ 33285 w 223510"/>
              <a:gd name="connsiteY14" fmla="*/ 193093 h 243409"/>
              <a:gd name="connsiteX15" fmla="*/ 112550 w 223510"/>
              <a:gd name="connsiteY15" fmla="*/ 243300 h 243409"/>
              <a:gd name="connsiteX16" fmla="*/ 182786 w 223510"/>
              <a:gd name="connsiteY16" fmla="*/ 204593 h 243409"/>
              <a:gd name="connsiteX17" fmla="*/ 220932 w 223510"/>
              <a:gd name="connsiteY17" fmla="*/ 141660 h 243409"/>
              <a:gd name="connsiteX18" fmla="*/ 187386 w 223510"/>
              <a:gd name="connsiteY18" fmla="*/ 55667 h 243409"/>
              <a:gd name="connsiteX19" fmla="*/ 112831 w 223510"/>
              <a:gd name="connsiteY19" fmla="*/ 38948 h 243409"/>
              <a:gd name="connsiteX20" fmla="*/ 81344 w 223510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6743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28018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7938 w 230104"/>
              <a:gd name="connsiteY0" fmla="*/ 44216 h 243409"/>
              <a:gd name="connsiteX1" fmla="*/ 184204 w 230104"/>
              <a:gd name="connsiteY1" fmla="*/ 60842 h 243409"/>
              <a:gd name="connsiteX2" fmla="*/ 212408 w 230104"/>
              <a:gd name="connsiteY2" fmla="*/ 140736 h 243409"/>
              <a:gd name="connsiteX3" fmla="*/ 168105 w 230104"/>
              <a:gd name="connsiteY3" fmla="*/ 205167 h 243409"/>
              <a:gd name="connsiteX4" fmla="*/ 122488 w 230104"/>
              <a:gd name="connsiteY4" fmla="*/ 230556 h 243409"/>
              <a:gd name="connsiteX5" fmla="*/ 39879 w 230104"/>
              <a:gd name="connsiteY5" fmla="*/ 209193 h 243409"/>
              <a:gd name="connsiteX6" fmla="*/ 17685 w 230104"/>
              <a:gd name="connsiteY6" fmla="*/ 144986 h 243409"/>
              <a:gd name="connsiteX7" fmla="*/ 1354 w 230104"/>
              <a:gd name="connsiteY7" fmla="*/ 91317 h 243409"/>
              <a:gd name="connsiteX8" fmla="*/ 54157 w 230104"/>
              <a:gd name="connsiteY8" fmla="*/ 14078 h 243409"/>
              <a:gd name="connsiteX9" fmla="*/ 81842 w 230104"/>
              <a:gd name="connsiteY9" fmla="*/ 0 h 243409"/>
              <a:gd name="connsiteX10" fmla="*/ 66985 w 230104"/>
              <a:gd name="connsiteY10" fmla="*/ 15393 h 243409"/>
              <a:gd name="connsiteX11" fmla="*/ 57837 w 230104"/>
              <a:gd name="connsiteY11" fmla="*/ 19665 h 243409"/>
              <a:gd name="connsiteX12" fmla="*/ 35854 w 230104"/>
              <a:gd name="connsiteY12" fmla="*/ 71767 h 243409"/>
              <a:gd name="connsiteX13" fmla="*/ 27885 w 230104"/>
              <a:gd name="connsiteY13" fmla="*/ 146044 h 243409"/>
              <a:gd name="connsiteX14" fmla="*/ 39879 w 230104"/>
              <a:gd name="connsiteY14" fmla="*/ 193093 h 243409"/>
              <a:gd name="connsiteX15" fmla="*/ 119144 w 230104"/>
              <a:gd name="connsiteY15" fmla="*/ 243300 h 243409"/>
              <a:gd name="connsiteX16" fmla="*/ 189380 w 230104"/>
              <a:gd name="connsiteY16" fmla="*/ 204593 h 243409"/>
              <a:gd name="connsiteX17" fmla="*/ 227526 w 230104"/>
              <a:gd name="connsiteY17" fmla="*/ 141660 h 243409"/>
              <a:gd name="connsiteX18" fmla="*/ 193980 w 230104"/>
              <a:gd name="connsiteY18" fmla="*/ 55667 h 243409"/>
              <a:gd name="connsiteX19" fmla="*/ 119425 w 230104"/>
              <a:gd name="connsiteY19" fmla="*/ 38948 h 243409"/>
              <a:gd name="connsiteX20" fmla="*/ 87938 w 230104"/>
              <a:gd name="connsiteY20" fmla="*/ 44216 h 243409"/>
              <a:gd name="connsiteX0" fmla="*/ 88852 w 231018"/>
              <a:gd name="connsiteY0" fmla="*/ 44216 h 243409"/>
              <a:gd name="connsiteX1" fmla="*/ 185118 w 231018"/>
              <a:gd name="connsiteY1" fmla="*/ 60842 h 243409"/>
              <a:gd name="connsiteX2" fmla="*/ 213322 w 231018"/>
              <a:gd name="connsiteY2" fmla="*/ 140736 h 243409"/>
              <a:gd name="connsiteX3" fmla="*/ 169019 w 231018"/>
              <a:gd name="connsiteY3" fmla="*/ 205167 h 243409"/>
              <a:gd name="connsiteX4" fmla="*/ 123402 w 231018"/>
              <a:gd name="connsiteY4" fmla="*/ 230556 h 243409"/>
              <a:gd name="connsiteX5" fmla="*/ 40793 w 231018"/>
              <a:gd name="connsiteY5" fmla="*/ 209193 h 243409"/>
              <a:gd name="connsiteX6" fmla="*/ 9974 w 231018"/>
              <a:gd name="connsiteY6" fmla="*/ 144986 h 243409"/>
              <a:gd name="connsiteX7" fmla="*/ 2268 w 231018"/>
              <a:gd name="connsiteY7" fmla="*/ 91317 h 243409"/>
              <a:gd name="connsiteX8" fmla="*/ 55071 w 231018"/>
              <a:gd name="connsiteY8" fmla="*/ 14078 h 243409"/>
              <a:gd name="connsiteX9" fmla="*/ 82756 w 231018"/>
              <a:gd name="connsiteY9" fmla="*/ 0 h 243409"/>
              <a:gd name="connsiteX10" fmla="*/ 67899 w 231018"/>
              <a:gd name="connsiteY10" fmla="*/ 15393 h 243409"/>
              <a:gd name="connsiteX11" fmla="*/ 58751 w 231018"/>
              <a:gd name="connsiteY11" fmla="*/ 19665 h 243409"/>
              <a:gd name="connsiteX12" fmla="*/ 36768 w 231018"/>
              <a:gd name="connsiteY12" fmla="*/ 71767 h 243409"/>
              <a:gd name="connsiteX13" fmla="*/ 28799 w 231018"/>
              <a:gd name="connsiteY13" fmla="*/ 146044 h 243409"/>
              <a:gd name="connsiteX14" fmla="*/ 40793 w 231018"/>
              <a:gd name="connsiteY14" fmla="*/ 193093 h 243409"/>
              <a:gd name="connsiteX15" fmla="*/ 120058 w 231018"/>
              <a:gd name="connsiteY15" fmla="*/ 243300 h 243409"/>
              <a:gd name="connsiteX16" fmla="*/ 190294 w 231018"/>
              <a:gd name="connsiteY16" fmla="*/ 204593 h 243409"/>
              <a:gd name="connsiteX17" fmla="*/ 228440 w 231018"/>
              <a:gd name="connsiteY17" fmla="*/ 141660 h 243409"/>
              <a:gd name="connsiteX18" fmla="*/ 194894 w 231018"/>
              <a:gd name="connsiteY18" fmla="*/ 55667 h 243409"/>
              <a:gd name="connsiteX19" fmla="*/ 120339 w 231018"/>
              <a:gd name="connsiteY19" fmla="*/ 38948 h 243409"/>
              <a:gd name="connsiteX20" fmla="*/ 88852 w 231018"/>
              <a:gd name="connsiteY20" fmla="*/ 44216 h 243409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0058 w 231018"/>
              <a:gd name="connsiteY15" fmla="*/ 24330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1783 w 231018"/>
              <a:gd name="connsiteY15" fmla="*/ 23295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90294 w 231018"/>
              <a:gd name="connsiteY16" fmla="*/ 204593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81669 w 231018"/>
              <a:gd name="connsiteY16" fmla="*/ 199418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28440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88852 w 231727"/>
              <a:gd name="connsiteY19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36768 w 231727"/>
              <a:gd name="connsiteY11" fmla="*/ 71767 h 253604"/>
              <a:gd name="connsiteX12" fmla="*/ 28799 w 231727"/>
              <a:gd name="connsiteY12" fmla="*/ 146044 h 253604"/>
              <a:gd name="connsiteX13" fmla="*/ 40793 w 231727"/>
              <a:gd name="connsiteY13" fmla="*/ 193093 h 253604"/>
              <a:gd name="connsiteX14" fmla="*/ 121783 w 231727"/>
              <a:gd name="connsiteY14" fmla="*/ 232950 h 253604"/>
              <a:gd name="connsiteX15" fmla="*/ 181669 w 231727"/>
              <a:gd name="connsiteY15" fmla="*/ 199418 h 253604"/>
              <a:gd name="connsiteX16" fmla="*/ 211765 w 231727"/>
              <a:gd name="connsiteY16" fmla="*/ 141660 h 253604"/>
              <a:gd name="connsiteX17" fmla="*/ 174769 w 231727"/>
              <a:gd name="connsiteY17" fmla="*/ 67167 h 253604"/>
              <a:gd name="connsiteX18" fmla="*/ 88852 w 231727"/>
              <a:gd name="connsiteY18" fmla="*/ 44216 h 253604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67899 w 231727"/>
              <a:gd name="connsiteY10" fmla="*/ 11368 h 249579"/>
              <a:gd name="connsiteX11" fmla="*/ 36768 w 231727"/>
              <a:gd name="connsiteY11" fmla="*/ 67742 h 249579"/>
              <a:gd name="connsiteX12" fmla="*/ 28799 w 231727"/>
              <a:gd name="connsiteY12" fmla="*/ 142019 h 249579"/>
              <a:gd name="connsiteX13" fmla="*/ 40793 w 231727"/>
              <a:gd name="connsiteY13" fmla="*/ 189068 h 249579"/>
              <a:gd name="connsiteX14" fmla="*/ 121783 w 231727"/>
              <a:gd name="connsiteY14" fmla="*/ 228925 h 249579"/>
              <a:gd name="connsiteX15" fmla="*/ 181669 w 231727"/>
              <a:gd name="connsiteY15" fmla="*/ 195393 h 249579"/>
              <a:gd name="connsiteX16" fmla="*/ 211765 w 231727"/>
              <a:gd name="connsiteY16" fmla="*/ 137635 h 249579"/>
              <a:gd name="connsiteX17" fmla="*/ 174769 w 231727"/>
              <a:gd name="connsiteY17" fmla="*/ 63142 h 249579"/>
              <a:gd name="connsiteX18" fmla="*/ 88852 w 231727"/>
              <a:gd name="connsiteY18" fmla="*/ 40191 h 249579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36768 w 231727"/>
              <a:gd name="connsiteY10" fmla="*/ 67742 h 249579"/>
              <a:gd name="connsiteX11" fmla="*/ 28799 w 231727"/>
              <a:gd name="connsiteY11" fmla="*/ 142019 h 249579"/>
              <a:gd name="connsiteX12" fmla="*/ 40793 w 231727"/>
              <a:gd name="connsiteY12" fmla="*/ 189068 h 249579"/>
              <a:gd name="connsiteX13" fmla="*/ 121783 w 231727"/>
              <a:gd name="connsiteY13" fmla="*/ 228925 h 249579"/>
              <a:gd name="connsiteX14" fmla="*/ 181669 w 231727"/>
              <a:gd name="connsiteY14" fmla="*/ 195393 h 249579"/>
              <a:gd name="connsiteX15" fmla="*/ 211765 w 231727"/>
              <a:gd name="connsiteY15" fmla="*/ 137635 h 249579"/>
              <a:gd name="connsiteX16" fmla="*/ 174769 w 231727"/>
              <a:gd name="connsiteY16" fmla="*/ 63142 h 249579"/>
              <a:gd name="connsiteX17" fmla="*/ 88852 w 231727"/>
              <a:gd name="connsiteY17" fmla="*/ 40191 h 249579"/>
              <a:gd name="connsiteX0" fmla="*/ 93046 w 235921"/>
              <a:gd name="connsiteY0" fmla="*/ 40191 h 249579"/>
              <a:gd name="connsiteX1" fmla="*/ 189312 w 235921"/>
              <a:gd name="connsiteY1" fmla="*/ 56817 h 249579"/>
              <a:gd name="connsiteX2" fmla="*/ 235916 w 235921"/>
              <a:gd name="connsiteY2" fmla="*/ 135561 h 249579"/>
              <a:gd name="connsiteX3" fmla="*/ 192188 w 235921"/>
              <a:gd name="connsiteY3" fmla="*/ 212642 h 249579"/>
              <a:gd name="connsiteX4" fmla="*/ 126446 w 235921"/>
              <a:gd name="connsiteY4" fmla="*/ 249531 h 249579"/>
              <a:gd name="connsiteX5" fmla="*/ 44987 w 235921"/>
              <a:gd name="connsiteY5" fmla="*/ 205168 h 249579"/>
              <a:gd name="connsiteX6" fmla="*/ 14168 w 235921"/>
              <a:gd name="connsiteY6" fmla="*/ 140961 h 249579"/>
              <a:gd name="connsiteX7" fmla="*/ 6462 w 235921"/>
              <a:gd name="connsiteY7" fmla="*/ 87292 h 249579"/>
              <a:gd name="connsiteX8" fmla="*/ 108225 w 235921"/>
              <a:gd name="connsiteY8" fmla="*/ 0 h 249579"/>
              <a:gd name="connsiteX9" fmla="*/ 40962 w 235921"/>
              <a:gd name="connsiteY9" fmla="*/ 67742 h 249579"/>
              <a:gd name="connsiteX10" fmla="*/ 32993 w 235921"/>
              <a:gd name="connsiteY10" fmla="*/ 142019 h 249579"/>
              <a:gd name="connsiteX11" fmla="*/ 44987 w 235921"/>
              <a:gd name="connsiteY11" fmla="*/ 189068 h 249579"/>
              <a:gd name="connsiteX12" fmla="*/ 125977 w 235921"/>
              <a:gd name="connsiteY12" fmla="*/ 228925 h 249579"/>
              <a:gd name="connsiteX13" fmla="*/ 185863 w 235921"/>
              <a:gd name="connsiteY13" fmla="*/ 195393 h 249579"/>
              <a:gd name="connsiteX14" fmla="*/ 215959 w 235921"/>
              <a:gd name="connsiteY14" fmla="*/ 137635 h 249579"/>
              <a:gd name="connsiteX15" fmla="*/ 178963 w 235921"/>
              <a:gd name="connsiteY15" fmla="*/ 63142 h 249579"/>
              <a:gd name="connsiteX16" fmla="*/ 93046 w 235921"/>
              <a:gd name="connsiteY16" fmla="*/ 40191 h 249579"/>
              <a:gd name="connsiteX0" fmla="*/ 86639 w 229514"/>
              <a:gd name="connsiteY0" fmla="*/ 40191 h 249579"/>
              <a:gd name="connsiteX1" fmla="*/ 182905 w 229514"/>
              <a:gd name="connsiteY1" fmla="*/ 56817 h 249579"/>
              <a:gd name="connsiteX2" fmla="*/ 229509 w 229514"/>
              <a:gd name="connsiteY2" fmla="*/ 135561 h 249579"/>
              <a:gd name="connsiteX3" fmla="*/ 185781 w 229514"/>
              <a:gd name="connsiteY3" fmla="*/ 212642 h 249579"/>
              <a:gd name="connsiteX4" fmla="*/ 120039 w 229514"/>
              <a:gd name="connsiteY4" fmla="*/ 249531 h 249579"/>
              <a:gd name="connsiteX5" fmla="*/ 38580 w 229514"/>
              <a:gd name="connsiteY5" fmla="*/ 205168 h 249579"/>
              <a:gd name="connsiteX6" fmla="*/ 7761 w 229514"/>
              <a:gd name="connsiteY6" fmla="*/ 140961 h 249579"/>
              <a:gd name="connsiteX7" fmla="*/ 55 w 229514"/>
              <a:gd name="connsiteY7" fmla="*/ 87292 h 249579"/>
              <a:gd name="connsiteX8" fmla="*/ 28805 w 229514"/>
              <a:gd name="connsiteY8" fmla="*/ 58542 h 249579"/>
              <a:gd name="connsiteX9" fmla="*/ 101818 w 229514"/>
              <a:gd name="connsiteY9" fmla="*/ 0 h 249579"/>
              <a:gd name="connsiteX10" fmla="*/ 34555 w 229514"/>
              <a:gd name="connsiteY10" fmla="*/ 67742 h 249579"/>
              <a:gd name="connsiteX11" fmla="*/ 26586 w 229514"/>
              <a:gd name="connsiteY11" fmla="*/ 142019 h 249579"/>
              <a:gd name="connsiteX12" fmla="*/ 38580 w 229514"/>
              <a:gd name="connsiteY12" fmla="*/ 189068 h 249579"/>
              <a:gd name="connsiteX13" fmla="*/ 119570 w 229514"/>
              <a:gd name="connsiteY13" fmla="*/ 228925 h 249579"/>
              <a:gd name="connsiteX14" fmla="*/ 179456 w 229514"/>
              <a:gd name="connsiteY14" fmla="*/ 195393 h 249579"/>
              <a:gd name="connsiteX15" fmla="*/ 209552 w 229514"/>
              <a:gd name="connsiteY15" fmla="*/ 137635 h 249579"/>
              <a:gd name="connsiteX16" fmla="*/ 172556 w 229514"/>
              <a:gd name="connsiteY16" fmla="*/ 63142 h 249579"/>
              <a:gd name="connsiteX17" fmla="*/ 86639 w 229514"/>
              <a:gd name="connsiteY17" fmla="*/ 40191 h 249579"/>
              <a:gd name="connsiteX0" fmla="*/ 87345 w 230220"/>
              <a:gd name="connsiteY0" fmla="*/ 40191 h 249579"/>
              <a:gd name="connsiteX1" fmla="*/ 183611 w 230220"/>
              <a:gd name="connsiteY1" fmla="*/ 56817 h 249579"/>
              <a:gd name="connsiteX2" fmla="*/ 230215 w 230220"/>
              <a:gd name="connsiteY2" fmla="*/ 135561 h 249579"/>
              <a:gd name="connsiteX3" fmla="*/ 186487 w 230220"/>
              <a:gd name="connsiteY3" fmla="*/ 212642 h 249579"/>
              <a:gd name="connsiteX4" fmla="*/ 120745 w 230220"/>
              <a:gd name="connsiteY4" fmla="*/ 249531 h 249579"/>
              <a:gd name="connsiteX5" fmla="*/ 39286 w 230220"/>
              <a:gd name="connsiteY5" fmla="*/ 205168 h 249579"/>
              <a:gd name="connsiteX6" fmla="*/ 8467 w 230220"/>
              <a:gd name="connsiteY6" fmla="*/ 140961 h 249579"/>
              <a:gd name="connsiteX7" fmla="*/ 15136 w 230220"/>
              <a:gd name="connsiteY7" fmla="*/ 91317 h 249579"/>
              <a:gd name="connsiteX8" fmla="*/ 761 w 230220"/>
              <a:gd name="connsiteY8" fmla="*/ 87292 h 249579"/>
              <a:gd name="connsiteX9" fmla="*/ 29511 w 230220"/>
              <a:gd name="connsiteY9" fmla="*/ 58542 h 249579"/>
              <a:gd name="connsiteX10" fmla="*/ 102524 w 230220"/>
              <a:gd name="connsiteY10" fmla="*/ 0 h 249579"/>
              <a:gd name="connsiteX11" fmla="*/ 35261 w 230220"/>
              <a:gd name="connsiteY11" fmla="*/ 67742 h 249579"/>
              <a:gd name="connsiteX12" fmla="*/ 27292 w 230220"/>
              <a:gd name="connsiteY12" fmla="*/ 142019 h 249579"/>
              <a:gd name="connsiteX13" fmla="*/ 39286 w 230220"/>
              <a:gd name="connsiteY13" fmla="*/ 189068 h 249579"/>
              <a:gd name="connsiteX14" fmla="*/ 120276 w 230220"/>
              <a:gd name="connsiteY14" fmla="*/ 228925 h 249579"/>
              <a:gd name="connsiteX15" fmla="*/ 180162 w 230220"/>
              <a:gd name="connsiteY15" fmla="*/ 195393 h 249579"/>
              <a:gd name="connsiteX16" fmla="*/ 210258 w 230220"/>
              <a:gd name="connsiteY16" fmla="*/ 137635 h 249579"/>
              <a:gd name="connsiteX17" fmla="*/ 173262 w 230220"/>
              <a:gd name="connsiteY17" fmla="*/ 63142 h 249579"/>
              <a:gd name="connsiteX18" fmla="*/ 87345 w 230220"/>
              <a:gd name="connsiteY18" fmla="*/ 40191 h 249579"/>
              <a:gd name="connsiteX0" fmla="*/ 79709 w 222584"/>
              <a:gd name="connsiteY0" fmla="*/ 40191 h 249579"/>
              <a:gd name="connsiteX1" fmla="*/ 175975 w 222584"/>
              <a:gd name="connsiteY1" fmla="*/ 56817 h 249579"/>
              <a:gd name="connsiteX2" fmla="*/ 222579 w 222584"/>
              <a:gd name="connsiteY2" fmla="*/ 135561 h 249579"/>
              <a:gd name="connsiteX3" fmla="*/ 178851 w 222584"/>
              <a:gd name="connsiteY3" fmla="*/ 212642 h 249579"/>
              <a:gd name="connsiteX4" fmla="*/ 113109 w 222584"/>
              <a:gd name="connsiteY4" fmla="*/ 249531 h 249579"/>
              <a:gd name="connsiteX5" fmla="*/ 31650 w 222584"/>
              <a:gd name="connsiteY5" fmla="*/ 205168 h 249579"/>
              <a:gd name="connsiteX6" fmla="*/ 831 w 222584"/>
              <a:gd name="connsiteY6" fmla="*/ 140961 h 249579"/>
              <a:gd name="connsiteX7" fmla="*/ 7500 w 222584"/>
              <a:gd name="connsiteY7" fmla="*/ 91317 h 249579"/>
              <a:gd name="connsiteX8" fmla="*/ 9800 w 222584"/>
              <a:gd name="connsiteY8" fmla="*/ 77517 h 249579"/>
              <a:gd name="connsiteX9" fmla="*/ 21875 w 222584"/>
              <a:gd name="connsiteY9" fmla="*/ 58542 h 249579"/>
              <a:gd name="connsiteX10" fmla="*/ 94888 w 222584"/>
              <a:gd name="connsiteY10" fmla="*/ 0 h 249579"/>
              <a:gd name="connsiteX11" fmla="*/ 27625 w 222584"/>
              <a:gd name="connsiteY11" fmla="*/ 67742 h 249579"/>
              <a:gd name="connsiteX12" fmla="*/ 19656 w 222584"/>
              <a:gd name="connsiteY12" fmla="*/ 142019 h 249579"/>
              <a:gd name="connsiteX13" fmla="*/ 31650 w 222584"/>
              <a:gd name="connsiteY13" fmla="*/ 189068 h 249579"/>
              <a:gd name="connsiteX14" fmla="*/ 112640 w 222584"/>
              <a:gd name="connsiteY14" fmla="*/ 228925 h 249579"/>
              <a:gd name="connsiteX15" fmla="*/ 172526 w 222584"/>
              <a:gd name="connsiteY15" fmla="*/ 195393 h 249579"/>
              <a:gd name="connsiteX16" fmla="*/ 202622 w 222584"/>
              <a:gd name="connsiteY16" fmla="*/ 137635 h 249579"/>
              <a:gd name="connsiteX17" fmla="*/ 165626 w 222584"/>
              <a:gd name="connsiteY17" fmla="*/ 63142 h 249579"/>
              <a:gd name="connsiteX18" fmla="*/ 79709 w 222584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22234 w 222943"/>
              <a:gd name="connsiteY8" fmla="*/ 5854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14759 w 222943"/>
              <a:gd name="connsiteY13" fmla="*/ 150542 h 249579"/>
              <a:gd name="connsiteX14" fmla="*/ 32009 w 222943"/>
              <a:gd name="connsiteY14" fmla="*/ 189068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211985 w 222943"/>
              <a:gd name="connsiteY17" fmla="*/ 135017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11985 w 222943"/>
              <a:gd name="connsiteY16" fmla="*/ 135017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27984 w 222943"/>
              <a:gd name="connsiteY10" fmla="*/ 27756 h 209593"/>
              <a:gd name="connsiteX11" fmla="*/ 12459 w 222943"/>
              <a:gd name="connsiteY11" fmla="*/ 78356 h 209593"/>
              <a:gd name="connsiteX12" fmla="*/ 12459 w 222943"/>
              <a:gd name="connsiteY12" fmla="*/ 111131 h 209593"/>
              <a:gd name="connsiteX13" fmla="*/ 32009 w 222943"/>
              <a:gd name="connsiteY13" fmla="*/ 149082 h 209593"/>
              <a:gd name="connsiteX14" fmla="*/ 110784 w 222943"/>
              <a:gd name="connsiteY14" fmla="*/ 193356 h 209593"/>
              <a:gd name="connsiteX15" fmla="*/ 178060 w 222943"/>
              <a:gd name="connsiteY15" fmla="*/ 158857 h 209593"/>
              <a:gd name="connsiteX16" fmla="*/ 211985 w 222943"/>
              <a:gd name="connsiteY16" fmla="*/ 95031 h 209593"/>
              <a:gd name="connsiteX17" fmla="*/ 165985 w 222943"/>
              <a:gd name="connsiteY17" fmla="*/ 23156 h 209593"/>
              <a:gd name="connsiteX18" fmla="*/ 80068 w 222943"/>
              <a:gd name="connsiteY18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12459 w 222943"/>
              <a:gd name="connsiteY12" fmla="*/ 78356 h 209593"/>
              <a:gd name="connsiteX13" fmla="*/ 12459 w 222943"/>
              <a:gd name="connsiteY13" fmla="*/ 111131 h 209593"/>
              <a:gd name="connsiteX14" fmla="*/ 32009 w 222943"/>
              <a:gd name="connsiteY14" fmla="*/ 149082 h 209593"/>
              <a:gd name="connsiteX15" fmla="*/ 110784 w 222943"/>
              <a:gd name="connsiteY15" fmla="*/ 193356 h 209593"/>
              <a:gd name="connsiteX16" fmla="*/ 178060 w 222943"/>
              <a:gd name="connsiteY16" fmla="*/ 158857 h 209593"/>
              <a:gd name="connsiteX17" fmla="*/ 211985 w 222943"/>
              <a:gd name="connsiteY17" fmla="*/ 95031 h 209593"/>
              <a:gd name="connsiteX18" fmla="*/ 165985 w 222943"/>
              <a:gd name="connsiteY18" fmla="*/ 23156 h 209593"/>
              <a:gd name="connsiteX19" fmla="*/ 80068 w 222943"/>
              <a:gd name="connsiteY19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56734 w 222943"/>
              <a:gd name="connsiteY8" fmla="*/ 312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79061 w 221936"/>
              <a:gd name="connsiteY0" fmla="*/ 205 h 209593"/>
              <a:gd name="connsiteX1" fmla="*/ 175327 w 221936"/>
              <a:gd name="connsiteY1" fmla="*/ 16831 h 209593"/>
              <a:gd name="connsiteX2" fmla="*/ 221931 w 221936"/>
              <a:gd name="connsiteY2" fmla="*/ 95575 h 209593"/>
              <a:gd name="connsiteX3" fmla="*/ 178203 w 221936"/>
              <a:gd name="connsiteY3" fmla="*/ 172656 h 209593"/>
              <a:gd name="connsiteX4" fmla="*/ 112461 w 221936"/>
              <a:gd name="connsiteY4" fmla="*/ 209545 h 209593"/>
              <a:gd name="connsiteX5" fmla="*/ 31002 w 221936"/>
              <a:gd name="connsiteY5" fmla="*/ 165182 h 209593"/>
              <a:gd name="connsiteX6" fmla="*/ 183 w 221936"/>
              <a:gd name="connsiteY6" fmla="*/ 100975 h 209593"/>
              <a:gd name="connsiteX7" fmla="*/ 18352 w 221936"/>
              <a:gd name="connsiteY7" fmla="*/ 62256 h 209593"/>
              <a:gd name="connsiteX8" fmla="*/ 55727 w 221936"/>
              <a:gd name="connsiteY8" fmla="*/ 31206 h 209593"/>
              <a:gd name="connsiteX9" fmla="*/ 143115 w 221936"/>
              <a:gd name="connsiteY9" fmla="*/ 25564 h 209593"/>
              <a:gd name="connsiteX10" fmla="*/ 52277 w 221936"/>
              <a:gd name="connsiteY10" fmla="*/ 57081 h 209593"/>
              <a:gd name="connsiteX11" fmla="*/ 48827 w 221936"/>
              <a:gd name="connsiteY11" fmla="*/ 71456 h 209593"/>
              <a:gd name="connsiteX12" fmla="*/ 36177 w 221936"/>
              <a:gd name="connsiteY12" fmla="*/ 96181 h 209593"/>
              <a:gd name="connsiteX13" fmla="*/ 11452 w 221936"/>
              <a:gd name="connsiteY13" fmla="*/ 78356 h 209593"/>
              <a:gd name="connsiteX14" fmla="*/ 11452 w 221936"/>
              <a:gd name="connsiteY14" fmla="*/ 111131 h 209593"/>
              <a:gd name="connsiteX15" fmla="*/ 31002 w 221936"/>
              <a:gd name="connsiteY15" fmla="*/ 149082 h 209593"/>
              <a:gd name="connsiteX16" fmla="*/ 109777 w 221936"/>
              <a:gd name="connsiteY16" fmla="*/ 193356 h 209593"/>
              <a:gd name="connsiteX17" fmla="*/ 177053 w 221936"/>
              <a:gd name="connsiteY17" fmla="*/ 158857 h 209593"/>
              <a:gd name="connsiteX18" fmla="*/ 210978 w 221936"/>
              <a:gd name="connsiteY18" fmla="*/ 95031 h 209593"/>
              <a:gd name="connsiteX19" fmla="*/ 164978 w 221936"/>
              <a:gd name="connsiteY19" fmla="*/ 23156 h 209593"/>
              <a:gd name="connsiteX20" fmla="*/ 79061 w 221936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48764 w 221873"/>
              <a:gd name="connsiteY11" fmla="*/ 71456 h 209593"/>
              <a:gd name="connsiteX12" fmla="*/ 36114 w 221873"/>
              <a:gd name="connsiteY12" fmla="*/ 96181 h 209593"/>
              <a:gd name="connsiteX13" fmla="*/ 11389 w 221873"/>
              <a:gd name="connsiteY13" fmla="*/ 78356 h 209593"/>
              <a:gd name="connsiteX14" fmla="*/ 11389 w 221873"/>
              <a:gd name="connsiteY14" fmla="*/ 111131 h 209593"/>
              <a:gd name="connsiteX15" fmla="*/ 30939 w 221873"/>
              <a:gd name="connsiteY15" fmla="*/ 149082 h 209593"/>
              <a:gd name="connsiteX16" fmla="*/ 109714 w 221873"/>
              <a:gd name="connsiteY16" fmla="*/ 193356 h 209593"/>
              <a:gd name="connsiteX17" fmla="*/ 176990 w 221873"/>
              <a:gd name="connsiteY17" fmla="*/ 158857 h 209593"/>
              <a:gd name="connsiteX18" fmla="*/ 210915 w 221873"/>
              <a:gd name="connsiteY18" fmla="*/ 95031 h 209593"/>
              <a:gd name="connsiteX19" fmla="*/ 164915 w 221873"/>
              <a:gd name="connsiteY19" fmla="*/ 23156 h 209593"/>
              <a:gd name="connsiteX20" fmla="*/ 78998 w 221873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78356 h 209593"/>
              <a:gd name="connsiteX13" fmla="*/ 11389 w 221873"/>
              <a:gd name="connsiteY13" fmla="*/ 111131 h 209593"/>
              <a:gd name="connsiteX14" fmla="*/ 30939 w 221873"/>
              <a:gd name="connsiteY14" fmla="*/ 149082 h 209593"/>
              <a:gd name="connsiteX15" fmla="*/ 109714 w 221873"/>
              <a:gd name="connsiteY15" fmla="*/ 193356 h 209593"/>
              <a:gd name="connsiteX16" fmla="*/ 176990 w 221873"/>
              <a:gd name="connsiteY16" fmla="*/ 158857 h 209593"/>
              <a:gd name="connsiteX17" fmla="*/ 210915 w 221873"/>
              <a:gd name="connsiteY17" fmla="*/ 95031 h 209593"/>
              <a:gd name="connsiteX18" fmla="*/ 164915 w 221873"/>
              <a:gd name="connsiteY18" fmla="*/ 23156 h 209593"/>
              <a:gd name="connsiteX19" fmla="*/ 78998 w 221873"/>
              <a:gd name="connsiteY19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111131 h 209593"/>
              <a:gd name="connsiteX13" fmla="*/ 30939 w 221873"/>
              <a:gd name="connsiteY13" fmla="*/ 149082 h 209593"/>
              <a:gd name="connsiteX14" fmla="*/ 109714 w 221873"/>
              <a:gd name="connsiteY14" fmla="*/ 193356 h 209593"/>
              <a:gd name="connsiteX15" fmla="*/ 176990 w 221873"/>
              <a:gd name="connsiteY15" fmla="*/ 158857 h 209593"/>
              <a:gd name="connsiteX16" fmla="*/ 210915 w 221873"/>
              <a:gd name="connsiteY16" fmla="*/ 95031 h 209593"/>
              <a:gd name="connsiteX17" fmla="*/ 164915 w 221873"/>
              <a:gd name="connsiteY17" fmla="*/ 23156 h 209593"/>
              <a:gd name="connsiteX18" fmla="*/ 78998 w 221873"/>
              <a:gd name="connsiteY18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30939 w 221873"/>
              <a:gd name="connsiteY12" fmla="*/ 149082 h 209593"/>
              <a:gd name="connsiteX13" fmla="*/ 109714 w 221873"/>
              <a:gd name="connsiteY13" fmla="*/ 193356 h 209593"/>
              <a:gd name="connsiteX14" fmla="*/ 176990 w 221873"/>
              <a:gd name="connsiteY14" fmla="*/ 158857 h 209593"/>
              <a:gd name="connsiteX15" fmla="*/ 210915 w 221873"/>
              <a:gd name="connsiteY15" fmla="*/ 95031 h 209593"/>
              <a:gd name="connsiteX16" fmla="*/ 164915 w 221873"/>
              <a:gd name="connsiteY16" fmla="*/ 23156 h 209593"/>
              <a:gd name="connsiteX17" fmla="*/ 78998 w 221873"/>
              <a:gd name="connsiteY17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52704 w 222363"/>
              <a:gd name="connsiteY9" fmla="*/ 57081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52139 w 206273"/>
              <a:gd name="connsiteY9" fmla="*/ 4270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50452 w 206273"/>
              <a:gd name="connsiteY8" fmla="*/ 39939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53688 w 209509"/>
              <a:gd name="connsiteY9" fmla="*/ 3993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01950 w 209509"/>
              <a:gd name="connsiteY8" fmla="*/ 24881 h 209593"/>
              <a:gd name="connsiteX9" fmla="*/ 123800 w 209509"/>
              <a:gd name="connsiteY9" fmla="*/ 34081 h 209593"/>
              <a:gd name="connsiteX10" fmla="*/ 131263 w 209509"/>
              <a:gd name="connsiteY10" fmla="*/ 34189 h 209593"/>
              <a:gd name="connsiteX11" fmla="*/ 85850 w 209509"/>
              <a:gd name="connsiteY11" fmla="*/ 46731 h 209593"/>
              <a:gd name="connsiteX12" fmla="*/ 22025 w 209509"/>
              <a:gd name="connsiteY12" fmla="*/ 81806 h 209593"/>
              <a:gd name="connsiteX13" fmla="*/ 18575 w 209509"/>
              <a:gd name="connsiteY13" fmla="*/ 149082 h 209593"/>
              <a:gd name="connsiteX14" fmla="*/ 97350 w 209509"/>
              <a:gd name="connsiteY14" fmla="*/ 193356 h 209593"/>
              <a:gd name="connsiteX15" fmla="*/ 164626 w 209509"/>
              <a:gd name="connsiteY15" fmla="*/ 158857 h 209593"/>
              <a:gd name="connsiteX16" fmla="*/ 198551 w 209509"/>
              <a:gd name="connsiteY16" fmla="*/ 95031 h 209593"/>
              <a:gd name="connsiteX17" fmla="*/ 152551 w 209509"/>
              <a:gd name="connsiteY17" fmla="*/ 23156 h 209593"/>
              <a:gd name="connsiteX18" fmla="*/ 66634 w 209509"/>
              <a:gd name="connsiteY18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1263 w 209509"/>
              <a:gd name="connsiteY8" fmla="*/ 341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9313 w 209509"/>
              <a:gd name="connsiteY8" fmla="*/ 295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8180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6958 w 208317"/>
              <a:gd name="connsiteY9" fmla="*/ 3925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86958 w 208317"/>
              <a:gd name="connsiteY9" fmla="*/ 39256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7733 w 208317"/>
              <a:gd name="connsiteY10" fmla="*/ 73181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7531 w 211052"/>
              <a:gd name="connsiteY9" fmla="*/ 422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1206 w 211052"/>
              <a:gd name="connsiteY9" fmla="*/ 353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156 w 211052"/>
              <a:gd name="connsiteY9" fmla="*/ 301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1318 w 211052"/>
              <a:gd name="connsiteY8" fmla="*/ 24306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5101 w 207976"/>
              <a:gd name="connsiteY0" fmla="*/ 205 h 202712"/>
              <a:gd name="connsiteX1" fmla="*/ 161367 w 207976"/>
              <a:gd name="connsiteY1" fmla="*/ 16831 h 202712"/>
              <a:gd name="connsiteX2" fmla="*/ 207971 w 207976"/>
              <a:gd name="connsiteY2" fmla="*/ 95575 h 202712"/>
              <a:gd name="connsiteX3" fmla="*/ 164243 w 207976"/>
              <a:gd name="connsiteY3" fmla="*/ 172656 h 202712"/>
              <a:gd name="connsiteX4" fmla="*/ 70326 w 207976"/>
              <a:gd name="connsiteY4" fmla="*/ 202645 h 202712"/>
              <a:gd name="connsiteX5" fmla="*/ 17042 w 207976"/>
              <a:gd name="connsiteY5" fmla="*/ 165182 h 202712"/>
              <a:gd name="connsiteX6" fmla="*/ 4048 w 207976"/>
              <a:gd name="connsiteY6" fmla="*/ 76825 h 202712"/>
              <a:gd name="connsiteX7" fmla="*/ 64767 w 207976"/>
              <a:gd name="connsiteY7" fmla="*/ 28331 h 202712"/>
              <a:gd name="connsiteX8" fmla="*/ 118242 w 207976"/>
              <a:gd name="connsiteY8" fmla="*/ 24306 h 202712"/>
              <a:gd name="connsiteX9" fmla="*/ 140655 w 207976"/>
              <a:gd name="connsiteY9" fmla="*/ 32464 h 202712"/>
              <a:gd name="connsiteX10" fmla="*/ 73392 w 207976"/>
              <a:gd name="connsiteY10" fmla="*/ 47881 h 202712"/>
              <a:gd name="connsiteX11" fmla="*/ 27392 w 207976"/>
              <a:gd name="connsiteY11" fmla="*/ 73181 h 202712"/>
              <a:gd name="connsiteX12" fmla="*/ 17042 w 207976"/>
              <a:gd name="connsiteY12" fmla="*/ 149082 h 202712"/>
              <a:gd name="connsiteX13" fmla="*/ 95817 w 207976"/>
              <a:gd name="connsiteY13" fmla="*/ 193356 h 202712"/>
              <a:gd name="connsiteX14" fmla="*/ 163093 w 207976"/>
              <a:gd name="connsiteY14" fmla="*/ 158857 h 202712"/>
              <a:gd name="connsiteX15" fmla="*/ 197018 w 207976"/>
              <a:gd name="connsiteY15" fmla="*/ 95031 h 202712"/>
              <a:gd name="connsiteX16" fmla="*/ 151018 w 207976"/>
              <a:gd name="connsiteY16" fmla="*/ 23156 h 202712"/>
              <a:gd name="connsiteX17" fmla="*/ 65101 w 207976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0304 w 210888"/>
              <a:gd name="connsiteY11" fmla="*/ 7318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99418 w 211577"/>
              <a:gd name="connsiteY13" fmla="*/ 193356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55143 w 211577"/>
              <a:gd name="connsiteY10" fmla="*/ 4443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200619 w 211718"/>
              <a:gd name="connsiteY15" fmla="*/ 950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74744 w 211718"/>
              <a:gd name="connsiteY14" fmla="*/ 153682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06138"/>
              <a:gd name="connsiteY0" fmla="*/ 240 h 202706"/>
              <a:gd name="connsiteX1" fmla="*/ 164968 w 206138"/>
              <a:gd name="connsiteY1" fmla="*/ 16866 h 202706"/>
              <a:gd name="connsiteX2" fmla="*/ 205822 w 206138"/>
              <a:gd name="connsiteY2" fmla="*/ 95035 h 202706"/>
              <a:gd name="connsiteX3" fmla="*/ 177619 w 206138"/>
              <a:gd name="connsiteY3" fmla="*/ 169816 h 202706"/>
              <a:gd name="connsiteX4" fmla="*/ 73927 w 206138"/>
              <a:gd name="connsiteY4" fmla="*/ 202680 h 202706"/>
              <a:gd name="connsiteX5" fmla="*/ 17193 w 206138"/>
              <a:gd name="connsiteY5" fmla="*/ 165217 h 202706"/>
              <a:gd name="connsiteX6" fmla="*/ 3049 w 206138"/>
              <a:gd name="connsiteY6" fmla="*/ 76860 h 202706"/>
              <a:gd name="connsiteX7" fmla="*/ 68368 w 206138"/>
              <a:gd name="connsiteY7" fmla="*/ 28366 h 202706"/>
              <a:gd name="connsiteX8" fmla="*/ 121843 w 206138"/>
              <a:gd name="connsiteY8" fmla="*/ 24341 h 202706"/>
              <a:gd name="connsiteX9" fmla="*/ 144256 w 206138"/>
              <a:gd name="connsiteY9" fmla="*/ 32499 h 202706"/>
              <a:gd name="connsiteX10" fmla="*/ 55143 w 206138"/>
              <a:gd name="connsiteY10" fmla="*/ 44466 h 202706"/>
              <a:gd name="connsiteX11" fmla="*/ 17193 w 206138"/>
              <a:gd name="connsiteY11" fmla="*/ 89316 h 202706"/>
              <a:gd name="connsiteX12" fmla="*/ 24093 w 206138"/>
              <a:gd name="connsiteY12" fmla="*/ 146817 h 202706"/>
              <a:gd name="connsiteX13" fmla="*/ 78718 w 206138"/>
              <a:gd name="connsiteY13" fmla="*/ 187066 h 202706"/>
              <a:gd name="connsiteX14" fmla="*/ 174744 w 206138"/>
              <a:gd name="connsiteY14" fmla="*/ 153717 h 202706"/>
              <a:gd name="connsiteX15" fmla="*/ 196594 w 206138"/>
              <a:gd name="connsiteY15" fmla="*/ 101966 h 202706"/>
              <a:gd name="connsiteX16" fmla="*/ 154619 w 206138"/>
              <a:gd name="connsiteY16" fmla="*/ 23191 h 202706"/>
              <a:gd name="connsiteX17" fmla="*/ 68702 w 206138"/>
              <a:gd name="connsiteY17" fmla="*/ 240 h 20270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6594 w 206138"/>
              <a:gd name="connsiteY15" fmla="*/ 101836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143 w 206138"/>
              <a:gd name="connsiteY13" fmla="*/ 189811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7420 w 206328"/>
              <a:gd name="connsiteY11" fmla="*/ 891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3970 w 206328"/>
              <a:gd name="connsiteY11" fmla="*/ 868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0690 w 205673"/>
              <a:gd name="connsiteY10" fmla="*/ 39161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81165 w 205673"/>
              <a:gd name="connsiteY10" fmla="*/ 362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7465 w 205673"/>
              <a:gd name="connsiteY11" fmla="*/ 512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1715 w 205673"/>
              <a:gd name="connsiteY11" fmla="*/ 63311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7138 w 204537"/>
              <a:gd name="connsiteY0" fmla="*/ 110 h 197985"/>
              <a:gd name="connsiteX1" fmla="*/ 163404 w 204537"/>
              <a:gd name="connsiteY1" fmla="*/ 21336 h 197985"/>
              <a:gd name="connsiteX2" fmla="*/ 204258 w 204537"/>
              <a:gd name="connsiteY2" fmla="*/ 94905 h 197985"/>
              <a:gd name="connsiteX3" fmla="*/ 176055 w 204537"/>
              <a:gd name="connsiteY3" fmla="*/ 169686 h 197985"/>
              <a:gd name="connsiteX4" fmla="*/ 81563 w 204537"/>
              <a:gd name="connsiteY4" fmla="*/ 197950 h 197985"/>
              <a:gd name="connsiteX5" fmla="*/ 15629 w 204537"/>
              <a:gd name="connsiteY5" fmla="*/ 165087 h 197985"/>
              <a:gd name="connsiteX6" fmla="*/ 16204 w 204537"/>
              <a:gd name="connsiteY6" fmla="*/ 165086 h 197985"/>
              <a:gd name="connsiteX7" fmla="*/ 1485 w 204537"/>
              <a:gd name="connsiteY7" fmla="*/ 76730 h 197985"/>
              <a:gd name="connsiteX8" fmla="*/ 57604 w 204537"/>
              <a:gd name="connsiteY8" fmla="*/ 27661 h 197985"/>
              <a:gd name="connsiteX9" fmla="*/ 120279 w 204537"/>
              <a:gd name="connsiteY9" fmla="*/ 24211 h 197985"/>
              <a:gd name="connsiteX10" fmla="*/ 142692 w 204537"/>
              <a:gd name="connsiteY10" fmla="*/ 32369 h 197985"/>
              <a:gd name="connsiteX11" fmla="*/ 94404 w 204537"/>
              <a:gd name="connsiteY11" fmla="*/ 40886 h 197985"/>
              <a:gd name="connsiteX12" fmla="*/ 30579 w 204537"/>
              <a:gd name="connsiteY12" fmla="*/ 63311 h 197985"/>
              <a:gd name="connsiteX13" fmla="*/ 9304 w 204537"/>
              <a:gd name="connsiteY13" fmla="*/ 100686 h 197985"/>
              <a:gd name="connsiteX14" fmla="*/ 22529 w 204537"/>
              <a:gd name="connsiteY14" fmla="*/ 146687 h 197985"/>
              <a:gd name="connsiteX15" fmla="*/ 76579 w 204537"/>
              <a:gd name="connsiteY15" fmla="*/ 189811 h 197985"/>
              <a:gd name="connsiteX16" fmla="*/ 173755 w 204537"/>
              <a:gd name="connsiteY16" fmla="*/ 159337 h 197985"/>
              <a:gd name="connsiteX17" fmla="*/ 197330 w 204537"/>
              <a:gd name="connsiteY17" fmla="*/ 92061 h 197985"/>
              <a:gd name="connsiteX18" fmla="*/ 153055 w 204537"/>
              <a:gd name="connsiteY18" fmla="*/ 23061 h 197985"/>
              <a:gd name="connsiteX19" fmla="*/ 67138 w 204537"/>
              <a:gd name="connsiteY19" fmla="*/ 110 h 197985"/>
              <a:gd name="connsiteX0" fmla="*/ 68898 w 206297"/>
              <a:gd name="connsiteY0" fmla="*/ 110 h 197985"/>
              <a:gd name="connsiteX1" fmla="*/ 165164 w 206297"/>
              <a:gd name="connsiteY1" fmla="*/ 21336 h 197985"/>
              <a:gd name="connsiteX2" fmla="*/ 206018 w 206297"/>
              <a:gd name="connsiteY2" fmla="*/ 94905 h 197985"/>
              <a:gd name="connsiteX3" fmla="*/ 177815 w 206297"/>
              <a:gd name="connsiteY3" fmla="*/ 169686 h 197985"/>
              <a:gd name="connsiteX4" fmla="*/ 83323 w 206297"/>
              <a:gd name="connsiteY4" fmla="*/ 197950 h 197985"/>
              <a:gd name="connsiteX5" fmla="*/ 17389 w 206297"/>
              <a:gd name="connsiteY5" fmla="*/ 165087 h 197985"/>
              <a:gd name="connsiteX6" fmla="*/ 17964 w 206297"/>
              <a:gd name="connsiteY6" fmla="*/ 165086 h 197985"/>
              <a:gd name="connsiteX7" fmla="*/ 3245 w 206297"/>
              <a:gd name="connsiteY7" fmla="*/ 76730 h 197985"/>
              <a:gd name="connsiteX8" fmla="*/ 59364 w 206297"/>
              <a:gd name="connsiteY8" fmla="*/ 27661 h 197985"/>
              <a:gd name="connsiteX9" fmla="*/ 122039 w 206297"/>
              <a:gd name="connsiteY9" fmla="*/ 24211 h 197985"/>
              <a:gd name="connsiteX10" fmla="*/ 144452 w 206297"/>
              <a:gd name="connsiteY10" fmla="*/ 32369 h 197985"/>
              <a:gd name="connsiteX11" fmla="*/ 96164 w 206297"/>
              <a:gd name="connsiteY11" fmla="*/ 40886 h 197985"/>
              <a:gd name="connsiteX12" fmla="*/ 32339 w 206297"/>
              <a:gd name="connsiteY12" fmla="*/ 63311 h 197985"/>
              <a:gd name="connsiteX13" fmla="*/ 11064 w 206297"/>
              <a:gd name="connsiteY13" fmla="*/ 100686 h 197985"/>
              <a:gd name="connsiteX14" fmla="*/ 24289 w 206297"/>
              <a:gd name="connsiteY14" fmla="*/ 146687 h 197985"/>
              <a:gd name="connsiteX15" fmla="*/ 78339 w 206297"/>
              <a:gd name="connsiteY15" fmla="*/ 189811 h 197985"/>
              <a:gd name="connsiteX16" fmla="*/ 175515 w 206297"/>
              <a:gd name="connsiteY16" fmla="*/ 159337 h 197985"/>
              <a:gd name="connsiteX17" fmla="*/ 199090 w 206297"/>
              <a:gd name="connsiteY17" fmla="*/ 92061 h 197985"/>
              <a:gd name="connsiteX18" fmla="*/ 154815 w 206297"/>
              <a:gd name="connsiteY18" fmla="*/ 23061 h 197985"/>
              <a:gd name="connsiteX19" fmla="*/ 68898 w 206297"/>
              <a:gd name="connsiteY19" fmla="*/ 110 h 197985"/>
              <a:gd name="connsiteX0" fmla="*/ 70503 w 207902"/>
              <a:gd name="connsiteY0" fmla="*/ 110 h 197985"/>
              <a:gd name="connsiteX1" fmla="*/ 166769 w 207902"/>
              <a:gd name="connsiteY1" fmla="*/ 21336 h 197985"/>
              <a:gd name="connsiteX2" fmla="*/ 207623 w 207902"/>
              <a:gd name="connsiteY2" fmla="*/ 94905 h 197985"/>
              <a:gd name="connsiteX3" fmla="*/ 179420 w 207902"/>
              <a:gd name="connsiteY3" fmla="*/ 169686 h 197985"/>
              <a:gd name="connsiteX4" fmla="*/ 84928 w 207902"/>
              <a:gd name="connsiteY4" fmla="*/ 197950 h 197985"/>
              <a:gd name="connsiteX5" fmla="*/ 18994 w 207902"/>
              <a:gd name="connsiteY5" fmla="*/ 165087 h 197985"/>
              <a:gd name="connsiteX6" fmla="*/ 19569 w 207902"/>
              <a:gd name="connsiteY6" fmla="*/ 165086 h 197985"/>
              <a:gd name="connsiteX7" fmla="*/ 4619 w 207902"/>
              <a:gd name="connsiteY7" fmla="*/ 143236 h 197985"/>
              <a:gd name="connsiteX8" fmla="*/ 4850 w 207902"/>
              <a:gd name="connsiteY8" fmla="*/ 76730 h 197985"/>
              <a:gd name="connsiteX9" fmla="*/ 60969 w 207902"/>
              <a:gd name="connsiteY9" fmla="*/ 27661 h 197985"/>
              <a:gd name="connsiteX10" fmla="*/ 123644 w 207902"/>
              <a:gd name="connsiteY10" fmla="*/ 24211 h 197985"/>
              <a:gd name="connsiteX11" fmla="*/ 146057 w 207902"/>
              <a:gd name="connsiteY11" fmla="*/ 32369 h 197985"/>
              <a:gd name="connsiteX12" fmla="*/ 97769 w 207902"/>
              <a:gd name="connsiteY12" fmla="*/ 40886 h 197985"/>
              <a:gd name="connsiteX13" fmla="*/ 33944 w 207902"/>
              <a:gd name="connsiteY13" fmla="*/ 63311 h 197985"/>
              <a:gd name="connsiteX14" fmla="*/ 12669 w 207902"/>
              <a:gd name="connsiteY14" fmla="*/ 100686 h 197985"/>
              <a:gd name="connsiteX15" fmla="*/ 25894 w 207902"/>
              <a:gd name="connsiteY15" fmla="*/ 146687 h 197985"/>
              <a:gd name="connsiteX16" fmla="*/ 79944 w 207902"/>
              <a:gd name="connsiteY16" fmla="*/ 189811 h 197985"/>
              <a:gd name="connsiteX17" fmla="*/ 177120 w 207902"/>
              <a:gd name="connsiteY17" fmla="*/ 159337 h 197985"/>
              <a:gd name="connsiteX18" fmla="*/ 200695 w 207902"/>
              <a:gd name="connsiteY18" fmla="*/ 92061 h 197985"/>
              <a:gd name="connsiteX19" fmla="*/ 156420 w 207902"/>
              <a:gd name="connsiteY19" fmla="*/ 23061 h 197985"/>
              <a:gd name="connsiteX20" fmla="*/ 70503 w 207902"/>
              <a:gd name="connsiteY20" fmla="*/ 110 h 197985"/>
              <a:gd name="connsiteX0" fmla="*/ 73711 w 211110"/>
              <a:gd name="connsiteY0" fmla="*/ 110 h 197985"/>
              <a:gd name="connsiteX1" fmla="*/ 169977 w 211110"/>
              <a:gd name="connsiteY1" fmla="*/ 21336 h 197985"/>
              <a:gd name="connsiteX2" fmla="*/ 210831 w 211110"/>
              <a:gd name="connsiteY2" fmla="*/ 94905 h 197985"/>
              <a:gd name="connsiteX3" fmla="*/ 182628 w 211110"/>
              <a:gd name="connsiteY3" fmla="*/ 169686 h 197985"/>
              <a:gd name="connsiteX4" fmla="*/ 88136 w 211110"/>
              <a:gd name="connsiteY4" fmla="*/ 197950 h 197985"/>
              <a:gd name="connsiteX5" fmla="*/ 22202 w 211110"/>
              <a:gd name="connsiteY5" fmla="*/ 165087 h 197985"/>
              <a:gd name="connsiteX6" fmla="*/ 22777 w 211110"/>
              <a:gd name="connsiteY6" fmla="*/ 165086 h 197985"/>
              <a:gd name="connsiteX7" fmla="*/ 7827 w 211110"/>
              <a:gd name="connsiteY7" fmla="*/ 143236 h 197985"/>
              <a:gd name="connsiteX8" fmla="*/ 352 w 211110"/>
              <a:gd name="connsiteY8" fmla="*/ 119086 h 197985"/>
              <a:gd name="connsiteX9" fmla="*/ 8058 w 211110"/>
              <a:gd name="connsiteY9" fmla="*/ 76730 h 197985"/>
              <a:gd name="connsiteX10" fmla="*/ 64177 w 211110"/>
              <a:gd name="connsiteY10" fmla="*/ 27661 h 197985"/>
              <a:gd name="connsiteX11" fmla="*/ 126852 w 211110"/>
              <a:gd name="connsiteY11" fmla="*/ 24211 h 197985"/>
              <a:gd name="connsiteX12" fmla="*/ 149265 w 211110"/>
              <a:gd name="connsiteY12" fmla="*/ 32369 h 197985"/>
              <a:gd name="connsiteX13" fmla="*/ 100977 w 211110"/>
              <a:gd name="connsiteY13" fmla="*/ 40886 h 197985"/>
              <a:gd name="connsiteX14" fmla="*/ 37152 w 211110"/>
              <a:gd name="connsiteY14" fmla="*/ 63311 h 197985"/>
              <a:gd name="connsiteX15" fmla="*/ 15877 w 211110"/>
              <a:gd name="connsiteY15" fmla="*/ 100686 h 197985"/>
              <a:gd name="connsiteX16" fmla="*/ 29102 w 211110"/>
              <a:gd name="connsiteY16" fmla="*/ 146687 h 197985"/>
              <a:gd name="connsiteX17" fmla="*/ 83152 w 211110"/>
              <a:gd name="connsiteY17" fmla="*/ 189811 h 197985"/>
              <a:gd name="connsiteX18" fmla="*/ 180328 w 211110"/>
              <a:gd name="connsiteY18" fmla="*/ 159337 h 197985"/>
              <a:gd name="connsiteX19" fmla="*/ 203903 w 211110"/>
              <a:gd name="connsiteY19" fmla="*/ 92061 h 197985"/>
              <a:gd name="connsiteX20" fmla="*/ 159628 w 211110"/>
              <a:gd name="connsiteY20" fmla="*/ 23061 h 197985"/>
              <a:gd name="connsiteX21" fmla="*/ 73711 w 211110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28751 w 210759"/>
              <a:gd name="connsiteY16" fmla="*/ 146687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9776 w 210759"/>
              <a:gd name="connsiteY6" fmla="*/ 1466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7476 w 210759"/>
              <a:gd name="connsiteY6" fmla="*/ 143236 h 197985"/>
              <a:gd name="connsiteX7" fmla="*/ 1 w 210759"/>
              <a:gd name="connsiteY7" fmla="*/ 119086 h 197985"/>
              <a:gd name="connsiteX8" fmla="*/ 10582 w 210759"/>
              <a:gd name="connsiteY8" fmla="*/ 63505 h 197985"/>
              <a:gd name="connsiteX9" fmla="*/ 63826 w 210759"/>
              <a:gd name="connsiteY9" fmla="*/ 27661 h 197985"/>
              <a:gd name="connsiteX10" fmla="*/ 126501 w 210759"/>
              <a:gd name="connsiteY10" fmla="*/ 24211 h 197985"/>
              <a:gd name="connsiteX11" fmla="*/ 148914 w 210759"/>
              <a:gd name="connsiteY11" fmla="*/ 32369 h 197985"/>
              <a:gd name="connsiteX12" fmla="*/ 100626 w 210759"/>
              <a:gd name="connsiteY12" fmla="*/ 40886 h 197985"/>
              <a:gd name="connsiteX13" fmla="*/ 36801 w 210759"/>
              <a:gd name="connsiteY13" fmla="*/ 63311 h 197985"/>
              <a:gd name="connsiteX14" fmla="*/ 15526 w 210759"/>
              <a:gd name="connsiteY14" fmla="*/ 100686 h 197985"/>
              <a:gd name="connsiteX15" fmla="*/ 36226 w 210759"/>
              <a:gd name="connsiteY15" fmla="*/ 156462 h 197985"/>
              <a:gd name="connsiteX16" fmla="*/ 82801 w 210759"/>
              <a:gd name="connsiteY16" fmla="*/ 189811 h 197985"/>
              <a:gd name="connsiteX17" fmla="*/ 179977 w 210759"/>
              <a:gd name="connsiteY17" fmla="*/ 159337 h 197985"/>
              <a:gd name="connsiteX18" fmla="*/ 203552 w 210759"/>
              <a:gd name="connsiteY18" fmla="*/ 92061 h 197985"/>
              <a:gd name="connsiteX19" fmla="*/ 159277 w 210759"/>
              <a:gd name="connsiteY19" fmla="*/ 23061 h 197985"/>
              <a:gd name="connsiteX20" fmla="*/ 73360 w 210759"/>
              <a:gd name="connsiteY20" fmla="*/ 110 h 197985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7476 w 210759"/>
              <a:gd name="connsiteY6" fmla="*/ 143236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12076 w 210759"/>
              <a:gd name="connsiteY6" fmla="*/ 142661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4560 w 211959"/>
              <a:gd name="connsiteY0" fmla="*/ 110 h 197969"/>
              <a:gd name="connsiteX1" fmla="*/ 170826 w 211959"/>
              <a:gd name="connsiteY1" fmla="*/ 21336 h 197969"/>
              <a:gd name="connsiteX2" fmla="*/ 211680 w 211959"/>
              <a:gd name="connsiteY2" fmla="*/ 94905 h 197969"/>
              <a:gd name="connsiteX3" fmla="*/ 183477 w 211959"/>
              <a:gd name="connsiteY3" fmla="*/ 169686 h 197969"/>
              <a:gd name="connsiteX4" fmla="*/ 88985 w 211959"/>
              <a:gd name="connsiteY4" fmla="*/ 197950 h 197969"/>
              <a:gd name="connsiteX5" fmla="*/ 31101 w 211959"/>
              <a:gd name="connsiteY5" fmla="*/ 173137 h 197969"/>
              <a:gd name="connsiteX6" fmla="*/ 1201 w 211959"/>
              <a:gd name="connsiteY6" fmla="*/ 119086 h 197969"/>
              <a:gd name="connsiteX7" fmla="*/ 11782 w 211959"/>
              <a:gd name="connsiteY7" fmla="*/ 63505 h 197969"/>
              <a:gd name="connsiteX8" fmla="*/ 65026 w 211959"/>
              <a:gd name="connsiteY8" fmla="*/ 27661 h 197969"/>
              <a:gd name="connsiteX9" fmla="*/ 127701 w 211959"/>
              <a:gd name="connsiteY9" fmla="*/ 24211 h 197969"/>
              <a:gd name="connsiteX10" fmla="*/ 150114 w 211959"/>
              <a:gd name="connsiteY10" fmla="*/ 32369 h 197969"/>
              <a:gd name="connsiteX11" fmla="*/ 101826 w 211959"/>
              <a:gd name="connsiteY11" fmla="*/ 40886 h 197969"/>
              <a:gd name="connsiteX12" fmla="*/ 38001 w 211959"/>
              <a:gd name="connsiteY12" fmla="*/ 63311 h 197969"/>
              <a:gd name="connsiteX13" fmla="*/ 16726 w 211959"/>
              <a:gd name="connsiteY13" fmla="*/ 100686 h 197969"/>
              <a:gd name="connsiteX14" fmla="*/ 37426 w 211959"/>
              <a:gd name="connsiteY14" fmla="*/ 156462 h 197969"/>
              <a:gd name="connsiteX15" fmla="*/ 84001 w 211959"/>
              <a:gd name="connsiteY15" fmla="*/ 189811 h 197969"/>
              <a:gd name="connsiteX16" fmla="*/ 181177 w 211959"/>
              <a:gd name="connsiteY16" fmla="*/ 159337 h 197969"/>
              <a:gd name="connsiteX17" fmla="*/ 204752 w 211959"/>
              <a:gd name="connsiteY17" fmla="*/ 92061 h 197969"/>
              <a:gd name="connsiteX18" fmla="*/ 160477 w 211959"/>
              <a:gd name="connsiteY18" fmla="*/ 23061 h 197969"/>
              <a:gd name="connsiteX19" fmla="*/ 74560 w 211959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45662 w 207507"/>
              <a:gd name="connsiteY10" fmla="*/ 3236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5256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6799 w 207507"/>
              <a:gd name="connsiteY11" fmla="*/ 36861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3505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6380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614 w 207013"/>
              <a:gd name="connsiteY0" fmla="*/ 110 h 197968"/>
              <a:gd name="connsiteX1" fmla="*/ 165880 w 207013"/>
              <a:gd name="connsiteY1" fmla="*/ 21336 h 197968"/>
              <a:gd name="connsiteX2" fmla="*/ 206734 w 207013"/>
              <a:gd name="connsiteY2" fmla="*/ 94905 h 197968"/>
              <a:gd name="connsiteX3" fmla="*/ 178531 w 207013"/>
              <a:gd name="connsiteY3" fmla="*/ 169686 h 197968"/>
              <a:gd name="connsiteX4" fmla="*/ 84039 w 207013"/>
              <a:gd name="connsiteY4" fmla="*/ 197950 h 197968"/>
              <a:gd name="connsiteX5" fmla="*/ 26155 w 207013"/>
              <a:gd name="connsiteY5" fmla="*/ 173137 h 197968"/>
              <a:gd name="connsiteX6" fmla="*/ 2580 w 207013"/>
              <a:gd name="connsiteY6" fmla="*/ 125411 h 197968"/>
              <a:gd name="connsiteX7" fmla="*/ 6836 w 207013"/>
              <a:gd name="connsiteY7" fmla="*/ 66380 h 197968"/>
              <a:gd name="connsiteX8" fmla="*/ 57780 w 207013"/>
              <a:gd name="connsiteY8" fmla="*/ 30536 h 197968"/>
              <a:gd name="connsiteX9" fmla="*/ 110680 w 207013"/>
              <a:gd name="connsiteY9" fmla="*/ 24786 h 197968"/>
              <a:gd name="connsiteX10" fmla="*/ 139418 w 207013"/>
              <a:gd name="connsiteY10" fmla="*/ 28919 h 197968"/>
              <a:gd name="connsiteX11" fmla="*/ 96305 w 207013"/>
              <a:gd name="connsiteY11" fmla="*/ 36861 h 197968"/>
              <a:gd name="connsiteX12" fmla="*/ 33055 w 207013"/>
              <a:gd name="connsiteY12" fmla="*/ 63311 h 197968"/>
              <a:gd name="connsiteX13" fmla="*/ 11780 w 207013"/>
              <a:gd name="connsiteY13" fmla="*/ 100686 h 197968"/>
              <a:gd name="connsiteX14" fmla="*/ 32480 w 207013"/>
              <a:gd name="connsiteY14" fmla="*/ 156462 h 197968"/>
              <a:gd name="connsiteX15" fmla="*/ 79055 w 207013"/>
              <a:gd name="connsiteY15" fmla="*/ 189811 h 197968"/>
              <a:gd name="connsiteX16" fmla="*/ 176231 w 207013"/>
              <a:gd name="connsiteY16" fmla="*/ 159337 h 197968"/>
              <a:gd name="connsiteX17" fmla="*/ 199806 w 207013"/>
              <a:gd name="connsiteY17" fmla="*/ 92061 h 197968"/>
              <a:gd name="connsiteX18" fmla="*/ 155531 w 207013"/>
              <a:gd name="connsiteY18" fmla="*/ 23061 h 197968"/>
              <a:gd name="connsiteX19" fmla="*/ 69614 w 207013"/>
              <a:gd name="connsiteY19" fmla="*/ 110 h 197968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055 w 207013"/>
              <a:gd name="connsiteY12" fmla="*/ 6331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1905 w 207013"/>
              <a:gd name="connsiteY12" fmla="*/ 575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25580 w 207013"/>
              <a:gd name="connsiteY12" fmla="*/ 7021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8872 w 206271"/>
              <a:gd name="connsiteY0" fmla="*/ 110 h 197969"/>
              <a:gd name="connsiteX1" fmla="*/ 165138 w 206271"/>
              <a:gd name="connsiteY1" fmla="*/ 21336 h 197969"/>
              <a:gd name="connsiteX2" fmla="*/ 205992 w 206271"/>
              <a:gd name="connsiteY2" fmla="*/ 94905 h 197969"/>
              <a:gd name="connsiteX3" fmla="*/ 177789 w 206271"/>
              <a:gd name="connsiteY3" fmla="*/ 169686 h 197969"/>
              <a:gd name="connsiteX4" fmla="*/ 83297 w 206271"/>
              <a:gd name="connsiteY4" fmla="*/ 197950 h 197969"/>
              <a:gd name="connsiteX5" fmla="*/ 25413 w 206271"/>
              <a:gd name="connsiteY5" fmla="*/ 173137 h 197969"/>
              <a:gd name="connsiteX6" fmla="*/ 1838 w 206271"/>
              <a:gd name="connsiteY6" fmla="*/ 117361 h 197969"/>
              <a:gd name="connsiteX7" fmla="*/ 6094 w 206271"/>
              <a:gd name="connsiteY7" fmla="*/ 66380 h 197969"/>
              <a:gd name="connsiteX8" fmla="*/ 42088 w 206271"/>
              <a:gd name="connsiteY8" fmla="*/ 39736 h 197969"/>
              <a:gd name="connsiteX9" fmla="*/ 109938 w 206271"/>
              <a:gd name="connsiteY9" fmla="*/ 24786 h 197969"/>
              <a:gd name="connsiteX10" fmla="*/ 138676 w 206271"/>
              <a:gd name="connsiteY10" fmla="*/ 28919 h 197969"/>
              <a:gd name="connsiteX11" fmla="*/ 95563 w 206271"/>
              <a:gd name="connsiteY11" fmla="*/ 36861 h 197969"/>
              <a:gd name="connsiteX12" fmla="*/ 24838 w 206271"/>
              <a:gd name="connsiteY12" fmla="*/ 70211 h 197969"/>
              <a:gd name="connsiteX13" fmla="*/ 12763 w 206271"/>
              <a:gd name="connsiteY13" fmla="*/ 119661 h 197969"/>
              <a:gd name="connsiteX14" fmla="*/ 35188 w 206271"/>
              <a:gd name="connsiteY14" fmla="*/ 166237 h 197969"/>
              <a:gd name="connsiteX15" fmla="*/ 78313 w 206271"/>
              <a:gd name="connsiteY15" fmla="*/ 189811 h 197969"/>
              <a:gd name="connsiteX16" fmla="*/ 175489 w 206271"/>
              <a:gd name="connsiteY16" fmla="*/ 159337 h 197969"/>
              <a:gd name="connsiteX17" fmla="*/ 199064 w 206271"/>
              <a:gd name="connsiteY17" fmla="*/ 92061 h 197969"/>
              <a:gd name="connsiteX18" fmla="*/ 154789 w 206271"/>
              <a:gd name="connsiteY18" fmla="*/ 23061 h 197969"/>
              <a:gd name="connsiteX19" fmla="*/ 68872 w 206271"/>
              <a:gd name="connsiteY19" fmla="*/ 110 h 197969"/>
              <a:gd name="connsiteX0" fmla="*/ 70071 w 207470"/>
              <a:gd name="connsiteY0" fmla="*/ 110 h 197969"/>
              <a:gd name="connsiteX1" fmla="*/ 166337 w 207470"/>
              <a:gd name="connsiteY1" fmla="*/ 21336 h 197969"/>
              <a:gd name="connsiteX2" fmla="*/ 207191 w 207470"/>
              <a:gd name="connsiteY2" fmla="*/ 94905 h 197969"/>
              <a:gd name="connsiteX3" fmla="*/ 178988 w 207470"/>
              <a:gd name="connsiteY3" fmla="*/ 169686 h 197969"/>
              <a:gd name="connsiteX4" fmla="*/ 84496 w 207470"/>
              <a:gd name="connsiteY4" fmla="*/ 197950 h 197969"/>
              <a:gd name="connsiteX5" fmla="*/ 26612 w 207470"/>
              <a:gd name="connsiteY5" fmla="*/ 173137 h 197969"/>
              <a:gd name="connsiteX6" fmla="*/ 3037 w 207470"/>
              <a:gd name="connsiteY6" fmla="*/ 117361 h 197969"/>
              <a:gd name="connsiteX7" fmla="*/ 4418 w 207470"/>
              <a:gd name="connsiteY7" fmla="*/ 77305 h 197969"/>
              <a:gd name="connsiteX8" fmla="*/ 43287 w 207470"/>
              <a:gd name="connsiteY8" fmla="*/ 39736 h 197969"/>
              <a:gd name="connsiteX9" fmla="*/ 111137 w 207470"/>
              <a:gd name="connsiteY9" fmla="*/ 24786 h 197969"/>
              <a:gd name="connsiteX10" fmla="*/ 139875 w 207470"/>
              <a:gd name="connsiteY10" fmla="*/ 28919 h 197969"/>
              <a:gd name="connsiteX11" fmla="*/ 96762 w 207470"/>
              <a:gd name="connsiteY11" fmla="*/ 36861 h 197969"/>
              <a:gd name="connsiteX12" fmla="*/ 26037 w 207470"/>
              <a:gd name="connsiteY12" fmla="*/ 70211 h 197969"/>
              <a:gd name="connsiteX13" fmla="*/ 13962 w 207470"/>
              <a:gd name="connsiteY13" fmla="*/ 119661 h 197969"/>
              <a:gd name="connsiteX14" fmla="*/ 36387 w 207470"/>
              <a:gd name="connsiteY14" fmla="*/ 166237 h 197969"/>
              <a:gd name="connsiteX15" fmla="*/ 79512 w 207470"/>
              <a:gd name="connsiteY15" fmla="*/ 189811 h 197969"/>
              <a:gd name="connsiteX16" fmla="*/ 176688 w 207470"/>
              <a:gd name="connsiteY16" fmla="*/ 159337 h 197969"/>
              <a:gd name="connsiteX17" fmla="*/ 200263 w 207470"/>
              <a:gd name="connsiteY17" fmla="*/ 92061 h 197969"/>
              <a:gd name="connsiteX18" fmla="*/ 155988 w 207470"/>
              <a:gd name="connsiteY18" fmla="*/ 23061 h 197969"/>
              <a:gd name="connsiteX19" fmla="*/ 70071 w 207470"/>
              <a:gd name="connsiteY19" fmla="*/ 110 h 197969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110301 w 206634"/>
              <a:gd name="connsiteY9" fmla="*/ 24786 h 197966"/>
              <a:gd name="connsiteX10" fmla="*/ 139039 w 206634"/>
              <a:gd name="connsiteY10" fmla="*/ 28919 h 197966"/>
              <a:gd name="connsiteX11" fmla="*/ 95926 w 206634"/>
              <a:gd name="connsiteY11" fmla="*/ 36861 h 197966"/>
              <a:gd name="connsiteX12" fmla="*/ 25201 w 206634"/>
              <a:gd name="connsiteY12" fmla="*/ 70211 h 197966"/>
              <a:gd name="connsiteX13" fmla="*/ 13126 w 206634"/>
              <a:gd name="connsiteY13" fmla="*/ 119661 h 197966"/>
              <a:gd name="connsiteX14" fmla="*/ 35551 w 206634"/>
              <a:gd name="connsiteY14" fmla="*/ 166237 h 197966"/>
              <a:gd name="connsiteX15" fmla="*/ 78676 w 206634"/>
              <a:gd name="connsiteY15" fmla="*/ 189811 h 197966"/>
              <a:gd name="connsiteX16" fmla="*/ 175852 w 206634"/>
              <a:gd name="connsiteY16" fmla="*/ 159337 h 197966"/>
              <a:gd name="connsiteX17" fmla="*/ 199427 w 206634"/>
              <a:gd name="connsiteY17" fmla="*/ 92061 h 197966"/>
              <a:gd name="connsiteX18" fmla="*/ 155152 w 206634"/>
              <a:gd name="connsiteY18" fmla="*/ 23061 h 197966"/>
              <a:gd name="connsiteX19" fmla="*/ 69235 w 206634"/>
              <a:gd name="connsiteY19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65451 w 206634"/>
              <a:gd name="connsiteY9" fmla="*/ 28811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64249 w 205432"/>
              <a:gd name="connsiteY9" fmla="*/ 28811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40099 w 205432"/>
              <a:gd name="connsiteY9" fmla="*/ 3513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39654 w 204987"/>
              <a:gd name="connsiteY9" fmla="*/ 35136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59204 w 204987"/>
              <a:gd name="connsiteY9" fmla="*/ 29961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880 w 205279"/>
              <a:gd name="connsiteY0" fmla="*/ 110 h 197966"/>
              <a:gd name="connsiteX1" fmla="*/ 164146 w 205279"/>
              <a:gd name="connsiteY1" fmla="*/ 21336 h 197966"/>
              <a:gd name="connsiteX2" fmla="*/ 205000 w 205279"/>
              <a:gd name="connsiteY2" fmla="*/ 94905 h 197966"/>
              <a:gd name="connsiteX3" fmla="*/ 176797 w 205279"/>
              <a:gd name="connsiteY3" fmla="*/ 169686 h 197966"/>
              <a:gd name="connsiteX4" fmla="*/ 82305 w 205279"/>
              <a:gd name="connsiteY4" fmla="*/ 197950 h 197966"/>
              <a:gd name="connsiteX5" fmla="*/ 24421 w 205279"/>
              <a:gd name="connsiteY5" fmla="*/ 173137 h 197966"/>
              <a:gd name="connsiteX6" fmla="*/ 2571 w 205279"/>
              <a:gd name="connsiteY6" fmla="*/ 131736 h 197966"/>
              <a:gd name="connsiteX7" fmla="*/ 2227 w 205279"/>
              <a:gd name="connsiteY7" fmla="*/ 77305 h 197966"/>
              <a:gd name="connsiteX8" fmla="*/ 21546 w 205279"/>
              <a:gd name="connsiteY8" fmla="*/ 54111 h 197966"/>
              <a:gd name="connsiteX9" fmla="*/ 59496 w 205279"/>
              <a:gd name="connsiteY9" fmla="*/ 29961 h 197966"/>
              <a:gd name="connsiteX10" fmla="*/ 108946 w 205279"/>
              <a:gd name="connsiteY10" fmla="*/ 24786 h 197966"/>
              <a:gd name="connsiteX11" fmla="*/ 137684 w 205279"/>
              <a:gd name="connsiteY11" fmla="*/ 28919 h 197966"/>
              <a:gd name="connsiteX12" fmla="*/ 94571 w 205279"/>
              <a:gd name="connsiteY12" fmla="*/ 36861 h 197966"/>
              <a:gd name="connsiteX13" fmla="*/ 23846 w 205279"/>
              <a:gd name="connsiteY13" fmla="*/ 70211 h 197966"/>
              <a:gd name="connsiteX14" fmla="*/ 11771 w 205279"/>
              <a:gd name="connsiteY14" fmla="*/ 119661 h 197966"/>
              <a:gd name="connsiteX15" fmla="*/ 34196 w 205279"/>
              <a:gd name="connsiteY15" fmla="*/ 166237 h 197966"/>
              <a:gd name="connsiteX16" fmla="*/ 77321 w 205279"/>
              <a:gd name="connsiteY16" fmla="*/ 189811 h 197966"/>
              <a:gd name="connsiteX17" fmla="*/ 174497 w 205279"/>
              <a:gd name="connsiteY17" fmla="*/ 159337 h 197966"/>
              <a:gd name="connsiteX18" fmla="*/ 198072 w 205279"/>
              <a:gd name="connsiteY18" fmla="*/ 92061 h 197966"/>
              <a:gd name="connsiteX19" fmla="*/ 153797 w 205279"/>
              <a:gd name="connsiteY19" fmla="*/ 23061 h 197966"/>
              <a:gd name="connsiteX20" fmla="*/ 67880 w 205279"/>
              <a:gd name="connsiteY20" fmla="*/ 110 h 197966"/>
              <a:gd name="connsiteX0" fmla="*/ 68207 w 205606"/>
              <a:gd name="connsiteY0" fmla="*/ 110 h 197966"/>
              <a:gd name="connsiteX1" fmla="*/ 164473 w 205606"/>
              <a:gd name="connsiteY1" fmla="*/ 21336 h 197966"/>
              <a:gd name="connsiteX2" fmla="*/ 205327 w 205606"/>
              <a:gd name="connsiteY2" fmla="*/ 94905 h 197966"/>
              <a:gd name="connsiteX3" fmla="*/ 177124 w 205606"/>
              <a:gd name="connsiteY3" fmla="*/ 169686 h 197966"/>
              <a:gd name="connsiteX4" fmla="*/ 82632 w 205606"/>
              <a:gd name="connsiteY4" fmla="*/ 197950 h 197966"/>
              <a:gd name="connsiteX5" fmla="*/ 24748 w 205606"/>
              <a:gd name="connsiteY5" fmla="*/ 173137 h 197966"/>
              <a:gd name="connsiteX6" fmla="*/ 2898 w 205606"/>
              <a:gd name="connsiteY6" fmla="*/ 131736 h 197966"/>
              <a:gd name="connsiteX7" fmla="*/ 1979 w 205606"/>
              <a:gd name="connsiteY7" fmla="*/ 89380 h 197966"/>
              <a:gd name="connsiteX8" fmla="*/ 21873 w 205606"/>
              <a:gd name="connsiteY8" fmla="*/ 54111 h 197966"/>
              <a:gd name="connsiteX9" fmla="*/ 59823 w 205606"/>
              <a:gd name="connsiteY9" fmla="*/ 29961 h 197966"/>
              <a:gd name="connsiteX10" fmla="*/ 109273 w 205606"/>
              <a:gd name="connsiteY10" fmla="*/ 24786 h 197966"/>
              <a:gd name="connsiteX11" fmla="*/ 138011 w 205606"/>
              <a:gd name="connsiteY11" fmla="*/ 28919 h 197966"/>
              <a:gd name="connsiteX12" fmla="*/ 94898 w 205606"/>
              <a:gd name="connsiteY12" fmla="*/ 36861 h 197966"/>
              <a:gd name="connsiteX13" fmla="*/ 24173 w 205606"/>
              <a:gd name="connsiteY13" fmla="*/ 70211 h 197966"/>
              <a:gd name="connsiteX14" fmla="*/ 12098 w 205606"/>
              <a:gd name="connsiteY14" fmla="*/ 119661 h 197966"/>
              <a:gd name="connsiteX15" fmla="*/ 34523 w 205606"/>
              <a:gd name="connsiteY15" fmla="*/ 166237 h 197966"/>
              <a:gd name="connsiteX16" fmla="*/ 77648 w 205606"/>
              <a:gd name="connsiteY16" fmla="*/ 189811 h 197966"/>
              <a:gd name="connsiteX17" fmla="*/ 174824 w 205606"/>
              <a:gd name="connsiteY17" fmla="*/ 159337 h 197966"/>
              <a:gd name="connsiteX18" fmla="*/ 198399 w 205606"/>
              <a:gd name="connsiteY18" fmla="*/ 92061 h 197966"/>
              <a:gd name="connsiteX19" fmla="*/ 154124 w 205606"/>
              <a:gd name="connsiteY19" fmla="*/ 23061 h 197966"/>
              <a:gd name="connsiteX20" fmla="*/ 68207 w 205606"/>
              <a:gd name="connsiteY20" fmla="*/ 110 h 197966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5852 w 206935"/>
              <a:gd name="connsiteY15" fmla="*/ 166237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402 w 206935"/>
              <a:gd name="connsiteY16" fmla="*/ 185786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367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5052 w 206935"/>
              <a:gd name="connsiteY13" fmla="*/ 483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7802 w 206935"/>
              <a:gd name="connsiteY14" fmla="*/ 71936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17 w 209866"/>
              <a:gd name="connsiteY0" fmla="*/ 39 h 214571"/>
              <a:gd name="connsiteX1" fmla="*/ 168733 w 209866"/>
              <a:gd name="connsiteY1" fmla="*/ 37940 h 214571"/>
              <a:gd name="connsiteX2" fmla="*/ 209587 w 209866"/>
              <a:gd name="connsiteY2" fmla="*/ 111509 h 214571"/>
              <a:gd name="connsiteX3" fmla="*/ 181384 w 209866"/>
              <a:gd name="connsiteY3" fmla="*/ 186290 h 214571"/>
              <a:gd name="connsiteX4" fmla="*/ 86892 w 209866"/>
              <a:gd name="connsiteY4" fmla="*/ 214554 h 214571"/>
              <a:gd name="connsiteX5" fmla="*/ 29008 w 209866"/>
              <a:gd name="connsiteY5" fmla="*/ 189741 h 214571"/>
              <a:gd name="connsiteX6" fmla="*/ 4858 w 209866"/>
              <a:gd name="connsiteY6" fmla="*/ 146615 h 214571"/>
              <a:gd name="connsiteX7" fmla="*/ 6239 w 209866"/>
              <a:gd name="connsiteY7" fmla="*/ 105984 h 214571"/>
              <a:gd name="connsiteX8" fmla="*/ 26133 w 209866"/>
              <a:gd name="connsiteY8" fmla="*/ 70715 h 214571"/>
              <a:gd name="connsiteX9" fmla="*/ 64083 w 209866"/>
              <a:gd name="connsiteY9" fmla="*/ 46565 h 214571"/>
              <a:gd name="connsiteX10" fmla="*/ 96283 w 209866"/>
              <a:gd name="connsiteY10" fmla="*/ 38515 h 214571"/>
              <a:gd name="connsiteX11" fmla="*/ 142271 w 209866"/>
              <a:gd name="connsiteY11" fmla="*/ 45523 h 214571"/>
              <a:gd name="connsiteX12" fmla="*/ 99158 w 209866"/>
              <a:gd name="connsiteY12" fmla="*/ 53465 h 214571"/>
              <a:gd name="connsiteX13" fmla="*/ 57758 w 209866"/>
              <a:gd name="connsiteY13" fmla="*/ 67265 h 214571"/>
              <a:gd name="connsiteX14" fmla="*/ 30733 w 209866"/>
              <a:gd name="connsiteY14" fmla="*/ 88540 h 214571"/>
              <a:gd name="connsiteX15" fmla="*/ 16358 w 209866"/>
              <a:gd name="connsiteY15" fmla="*/ 136265 h 214571"/>
              <a:gd name="connsiteX16" fmla="*/ 37633 w 209866"/>
              <a:gd name="connsiteY16" fmla="*/ 178816 h 214571"/>
              <a:gd name="connsiteX17" fmla="*/ 81333 w 209866"/>
              <a:gd name="connsiteY17" fmla="*/ 202390 h 214571"/>
              <a:gd name="connsiteX18" fmla="*/ 179084 w 209866"/>
              <a:gd name="connsiteY18" fmla="*/ 175941 h 214571"/>
              <a:gd name="connsiteX19" fmla="*/ 202659 w 209866"/>
              <a:gd name="connsiteY19" fmla="*/ 108665 h 214571"/>
              <a:gd name="connsiteX20" fmla="*/ 158384 w 209866"/>
              <a:gd name="connsiteY20" fmla="*/ 39665 h 214571"/>
              <a:gd name="connsiteX21" fmla="*/ 17 w 209866"/>
              <a:gd name="connsiteY21" fmla="*/ 39 h 214571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1417 w 211266"/>
              <a:gd name="connsiteY22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3308 w 211266"/>
              <a:gd name="connsiteY22" fmla="*/ 17951 h 215282"/>
              <a:gd name="connsiteX23" fmla="*/ 1417 w 211266"/>
              <a:gd name="connsiteY23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9058 w 211266"/>
              <a:gd name="connsiteY22" fmla="*/ 24276 h 215282"/>
              <a:gd name="connsiteX23" fmla="*/ 1417 w 211266"/>
              <a:gd name="connsiteY23" fmla="*/ 750 h 215282"/>
              <a:gd name="connsiteX0" fmla="*/ 37337 w 206936"/>
              <a:gd name="connsiteY0" fmla="*/ 4300 h 202732"/>
              <a:gd name="connsiteX1" fmla="*/ 82428 w 206936"/>
              <a:gd name="connsiteY1" fmla="*/ 3676 h 202732"/>
              <a:gd name="connsiteX2" fmla="*/ 165803 w 206936"/>
              <a:gd name="connsiteY2" fmla="*/ 26101 h 202732"/>
              <a:gd name="connsiteX3" fmla="*/ 206657 w 206936"/>
              <a:gd name="connsiteY3" fmla="*/ 99670 h 202732"/>
              <a:gd name="connsiteX4" fmla="*/ 178454 w 206936"/>
              <a:gd name="connsiteY4" fmla="*/ 174451 h 202732"/>
              <a:gd name="connsiteX5" fmla="*/ 83962 w 206936"/>
              <a:gd name="connsiteY5" fmla="*/ 202715 h 202732"/>
              <a:gd name="connsiteX6" fmla="*/ 26078 w 206936"/>
              <a:gd name="connsiteY6" fmla="*/ 177902 h 202732"/>
              <a:gd name="connsiteX7" fmla="*/ 1928 w 206936"/>
              <a:gd name="connsiteY7" fmla="*/ 134776 h 202732"/>
              <a:gd name="connsiteX8" fmla="*/ 3309 w 206936"/>
              <a:gd name="connsiteY8" fmla="*/ 94145 h 202732"/>
              <a:gd name="connsiteX9" fmla="*/ 23203 w 206936"/>
              <a:gd name="connsiteY9" fmla="*/ 58876 h 202732"/>
              <a:gd name="connsiteX10" fmla="*/ 61153 w 206936"/>
              <a:gd name="connsiteY10" fmla="*/ 34726 h 202732"/>
              <a:gd name="connsiteX11" fmla="*/ 93353 w 206936"/>
              <a:gd name="connsiteY11" fmla="*/ 26676 h 202732"/>
              <a:gd name="connsiteX12" fmla="*/ 139341 w 206936"/>
              <a:gd name="connsiteY12" fmla="*/ 33684 h 202732"/>
              <a:gd name="connsiteX13" fmla="*/ 96228 w 206936"/>
              <a:gd name="connsiteY13" fmla="*/ 41626 h 202732"/>
              <a:gd name="connsiteX14" fmla="*/ 54828 w 206936"/>
              <a:gd name="connsiteY14" fmla="*/ 55426 h 202732"/>
              <a:gd name="connsiteX15" fmla="*/ 27803 w 206936"/>
              <a:gd name="connsiteY15" fmla="*/ 76701 h 202732"/>
              <a:gd name="connsiteX16" fmla="*/ 13428 w 206936"/>
              <a:gd name="connsiteY16" fmla="*/ 124426 h 202732"/>
              <a:gd name="connsiteX17" fmla="*/ 34703 w 206936"/>
              <a:gd name="connsiteY17" fmla="*/ 166977 h 202732"/>
              <a:gd name="connsiteX18" fmla="*/ 78403 w 206936"/>
              <a:gd name="connsiteY18" fmla="*/ 190551 h 202732"/>
              <a:gd name="connsiteX19" fmla="*/ 176154 w 206936"/>
              <a:gd name="connsiteY19" fmla="*/ 164102 h 202732"/>
              <a:gd name="connsiteX20" fmla="*/ 199729 w 206936"/>
              <a:gd name="connsiteY20" fmla="*/ 96826 h 202732"/>
              <a:gd name="connsiteX21" fmla="*/ 155454 w 206936"/>
              <a:gd name="connsiteY21" fmla="*/ 27826 h 202732"/>
              <a:gd name="connsiteX22" fmla="*/ 84728 w 206936"/>
              <a:gd name="connsiteY22" fmla="*/ 11726 h 202732"/>
              <a:gd name="connsiteX23" fmla="*/ 37337 w 206936"/>
              <a:gd name="connsiteY23" fmla="*/ 4300 h 202732"/>
              <a:gd name="connsiteX0" fmla="*/ 37337 w 206936"/>
              <a:gd name="connsiteY0" fmla="*/ 3051 h 201483"/>
              <a:gd name="connsiteX1" fmla="*/ 111178 w 206936"/>
              <a:gd name="connsiteY1" fmla="*/ 4727 h 201483"/>
              <a:gd name="connsiteX2" fmla="*/ 165803 w 206936"/>
              <a:gd name="connsiteY2" fmla="*/ 24852 h 201483"/>
              <a:gd name="connsiteX3" fmla="*/ 206657 w 206936"/>
              <a:gd name="connsiteY3" fmla="*/ 98421 h 201483"/>
              <a:gd name="connsiteX4" fmla="*/ 178454 w 206936"/>
              <a:gd name="connsiteY4" fmla="*/ 173202 h 201483"/>
              <a:gd name="connsiteX5" fmla="*/ 83962 w 206936"/>
              <a:gd name="connsiteY5" fmla="*/ 201466 h 201483"/>
              <a:gd name="connsiteX6" fmla="*/ 26078 w 206936"/>
              <a:gd name="connsiteY6" fmla="*/ 176653 h 201483"/>
              <a:gd name="connsiteX7" fmla="*/ 1928 w 206936"/>
              <a:gd name="connsiteY7" fmla="*/ 133527 h 201483"/>
              <a:gd name="connsiteX8" fmla="*/ 3309 w 206936"/>
              <a:gd name="connsiteY8" fmla="*/ 92896 h 201483"/>
              <a:gd name="connsiteX9" fmla="*/ 23203 w 206936"/>
              <a:gd name="connsiteY9" fmla="*/ 57627 h 201483"/>
              <a:gd name="connsiteX10" fmla="*/ 61153 w 206936"/>
              <a:gd name="connsiteY10" fmla="*/ 33477 h 201483"/>
              <a:gd name="connsiteX11" fmla="*/ 93353 w 206936"/>
              <a:gd name="connsiteY11" fmla="*/ 25427 h 201483"/>
              <a:gd name="connsiteX12" fmla="*/ 139341 w 206936"/>
              <a:gd name="connsiteY12" fmla="*/ 32435 h 201483"/>
              <a:gd name="connsiteX13" fmla="*/ 96228 w 206936"/>
              <a:gd name="connsiteY13" fmla="*/ 40377 h 201483"/>
              <a:gd name="connsiteX14" fmla="*/ 54828 w 206936"/>
              <a:gd name="connsiteY14" fmla="*/ 54177 h 201483"/>
              <a:gd name="connsiteX15" fmla="*/ 27803 w 206936"/>
              <a:gd name="connsiteY15" fmla="*/ 75452 h 201483"/>
              <a:gd name="connsiteX16" fmla="*/ 13428 w 206936"/>
              <a:gd name="connsiteY16" fmla="*/ 123177 h 201483"/>
              <a:gd name="connsiteX17" fmla="*/ 34703 w 206936"/>
              <a:gd name="connsiteY17" fmla="*/ 165728 h 201483"/>
              <a:gd name="connsiteX18" fmla="*/ 78403 w 206936"/>
              <a:gd name="connsiteY18" fmla="*/ 189302 h 201483"/>
              <a:gd name="connsiteX19" fmla="*/ 176154 w 206936"/>
              <a:gd name="connsiteY19" fmla="*/ 162853 h 201483"/>
              <a:gd name="connsiteX20" fmla="*/ 199729 w 206936"/>
              <a:gd name="connsiteY20" fmla="*/ 95577 h 201483"/>
              <a:gd name="connsiteX21" fmla="*/ 155454 w 206936"/>
              <a:gd name="connsiteY21" fmla="*/ 26577 h 201483"/>
              <a:gd name="connsiteX22" fmla="*/ 84728 w 206936"/>
              <a:gd name="connsiteY22" fmla="*/ 10477 h 201483"/>
              <a:gd name="connsiteX23" fmla="*/ 37337 w 206936"/>
              <a:gd name="connsiteY23" fmla="*/ 3051 h 201483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728 w 206936"/>
              <a:gd name="connsiteY22" fmla="*/ 74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29862 w 206936"/>
              <a:gd name="connsiteY0" fmla="*/ 1412 h 203869"/>
              <a:gd name="connsiteX1" fmla="*/ 111178 w 206936"/>
              <a:gd name="connsiteY1" fmla="*/ 7113 h 203869"/>
              <a:gd name="connsiteX2" fmla="*/ 165803 w 206936"/>
              <a:gd name="connsiteY2" fmla="*/ 27238 h 203869"/>
              <a:gd name="connsiteX3" fmla="*/ 206657 w 206936"/>
              <a:gd name="connsiteY3" fmla="*/ 100807 h 203869"/>
              <a:gd name="connsiteX4" fmla="*/ 178454 w 206936"/>
              <a:gd name="connsiteY4" fmla="*/ 175588 h 203869"/>
              <a:gd name="connsiteX5" fmla="*/ 83962 w 206936"/>
              <a:gd name="connsiteY5" fmla="*/ 203852 h 203869"/>
              <a:gd name="connsiteX6" fmla="*/ 26078 w 206936"/>
              <a:gd name="connsiteY6" fmla="*/ 179039 h 203869"/>
              <a:gd name="connsiteX7" fmla="*/ 1928 w 206936"/>
              <a:gd name="connsiteY7" fmla="*/ 135913 h 203869"/>
              <a:gd name="connsiteX8" fmla="*/ 3309 w 206936"/>
              <a:gd name="connsiteY8" fmla="*/ 95282 h 203869"/>
              <a:gd name="connsiteX9" fmla="*/ 23203 w 206936"/>
              <a:gd name="connsiteY9" fmla="*/ 60013 h 203869"/>
              <a:gd name="connsiteX10" fmla="*/ 61153 w 206936"/>
              <a:gd name="connsiteY10" fmla="*/ 35863 h 203869"/>
              <a:gd name="connsiteX11" fmla="*/ 93353 w 206936"/>
              <a:gd name="connsiteY11" fmla="*/ 27813 h 203869"/>
              <a:gd name="connsiteX12" fmla="*/ 139341 w 206936"/>
              <a:gd name="connsiteY12" fmla="*/ 34821 h 203869"/>
              <a:gd name="connsiteX13" fmla="*/ 96228 w 206936"/>
              <a:gd name="connsiteY13" fmla="*/ 42763 h 203869"/>
              <a:gd name="connsiteX14" fmla="*/ 54828 w 206936"/>
              <a:gd name="connsiteY14" fmla="*/ 56563 h 203869"/>
              <a:gd name="connsiteX15" fmla="*/ 27803 w 206936"/>
              <a:gd name="connsiteY15" fmla="*/ 77838 h 203869"/>
              <a:gd name="connsiteX16" fmla="*/ 13428 w 206936"/>
              <a:gd name="connsiteY16" fmla="*/ 125563 h 203869"/>
              <a:gd name="connsiteX17" fmla="*/ 34703 w 206936"/>
              <a:gd name="connsiteY17" fmla="*/ 168114 h 203869"/>
              <a:gd name="connsiteX18" fmla="*/ 78403 w 206936"/>
              <a:gd name="connsiteY18" fmla="*/ 191688 h 203869"/>
              <a:gd name="connsiteX19" fmla="*/ 176154 w 206936"/>
              <a:gd name="connsiteY19" fmla="*/ 165239 h 203869"/>
              <a:gd name="connsiteX20" fmla="*/ 199729 w 206936"/>
              <a:gd name="connsiteY20" fmla="*/ 97963 h 203869"/>
              <a:gd name="connsiteX21" fmla="*/ 155454 w 206936"/>
              <a:gd name="connsiteY21" fmla="*/ 28963 h 203869"/>
              <a:gd name="connsiteX22" fmla="*/ 84153 w 206936"/>
              <a:gd name="connsiteY22" fmla="*/ 17463 h 203869"/>
              <a:gd name="connsiteX23" fmla="*/ 29862 w 206936"/>
              <a:gd name="connsiteY23" fmla="*/ 1412 h 203869"/>
              <a:gd name="connsiteX0" fmla="*/ 29862 w 206936"/>
              <a:gd name="connsiteY0" fmla="*/ 98 h 202555"/>
              <a:gd name="connsiteX1" fmla="*/ 111178 w 206936"/>
              <a:gd name="connsiteY1" fmla="*/ 5799 h 202555"/>
              <a:gd name="connsiteX2" fmla="*/ 165803 w 206936"/>
              <a:gd name="connsiteY2" fmla="*/ 25924 h 202555"/>
              <a:gd name="connsiteX3" fmla="*/ 206657 w 206936"/>
              <a:gd name="connsiteY3" fmla="*/ 99493 h 202555"/>
              <a:gd name="connsiteX4" fmla="*/ 178454 w 206936"/>
              <a:gd name="connsiteY4" fmla="*/ 174274 h 202555"/>
              <a:gd name="connsiteX5" fmla="*/ 83962 w 206936"/>
              <a:gd name="connsiteY5" fmla="*/ 202538 h 202555"/>
              <a:gd name="connsiteX6" fmla="*/ 26078 w 206936"/>
              <a:gd name="connsiteY6" fmla="*/ 177725 h 202555"/>
              <a:gd name="connsiteX7" fmla="*/ 1928 w 206936"/>
              <a:gd name="connsiteY7" fmla="*/ 134599 h 202555"/>
              <a:gd name="connsiteX8" fmla="*/ 3309 w 206936"/>
              <a:gd name="connsiteY8" fmla="*/ 93968 h 202555"/>
              <a:gd name="connsiteX9" fmla="*/ 23203 w 206936"/>
              <a:gd name="connsiteY9" fmla="*/ 58699 h 202555"/>
              <a:gd name="connsiteX10" fmla="*/ 61153 w 206936"/>
              <a:gd name="connsiteY10" fmla="*/ 34549 h 202555"/>
              <a:gd name="connsiteX11" fmla="*/ 93353 w 206936"/>
              <a:gd name="connsiteY11" fmla="*/ 26499 h 202555"/>
              <a:gd name="connsiteX12" fmla="*/ 139341 w 206936"/>
              <a:gd name="connsiteY12" fmla="*/ 33507 h 202555"/>
              <a:gd name="connsiteX13" fmla="*/ 96228 w 206936"/>
              <a:gd name="connsiteY13" fmla="*/ 41449 h 202555"/>
              <a:gd name="connsiteX14" fmla="*/ 54828 w 206936"/>
              <a:gd name="connsiteY14" fmla="*/ 55249 h 202555"/>
              <a:gd name="connsiteX15" fmla="*/ 27803 w 206936"/>
              <a:gd name="connsiteY15" fmla="*/ 76524 h 202555"/>
              <a:gd name="connsiteX16" fmla="*/ 13428 w 206936"/>
              <a:gd name="connsiteY16" fmla="*/ 124249 h 202555"/>
              <a:gd name="connsiteX17" fmla="*/ 34703 w 206936"/>
              <a:gd name="connsiteY17" fmla="*/ 166800 h 202555"/>
              <a:gd name="connsiteX18" fmla="*/ 78403 w 206936"/>
              <a:gd name="connsiteY18" fmla="*/ 190374 h 202555"/>
              <a:gd name="connsiteX19" fmla="*/ 176154 w 206936"/>
              <a:gd name="connsiteY19" fmla="*/ 163925 h 202555"/>
              <a:gd name="connsiteX20" fmla="*/ 199729 w 206936"/>
              <a:gd name="connsiteY20" fmla="*/ 96649 h 202555"/>
              <a:gd name="connsiteX21" fmla="*/ 155454 w 206936"/>
              <a:gd name="connsiteY21" fmla="*/ 27649 h 202555"/>
              <a:gd name="connsiteX22" fmla="*/ 86453 w 206936"/>
              <a:gd name="connsiteY22" fmla="*/ 9249 h 202555"/>
              <a:gd name="connsiteX23" fmla="*/ 29862 w 206936"/>
              <a:gd name="connsiteY23" fmla="*/ 98 h 202555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216 h 202673"/>
              <a:gd name="connsiteX1" fmla="*/ 95653 w 206936"/>
              <a:gd name="connsiteY1" fmla="*/ 7642 h 202673"/>
              <a:gd name="connsiteX2" fmla="*/ 165803 w 206936"/>
              <a:gd name="connsiteY2" fmla="*/ 26042 h 202673"/>
              <a:gd name="connsiteX3" fmla="*/ 206657 w 206936"/>
              <a:gd name="connsiteY3" fmla="*/ 99611 h 202673"/>
              <a:gd name="connsiteX4" fmla="*/ 178454 w 206936"/>
              <a:gd name="connsiteY4" fmla="*/ 174392 h 202673"/>
              <a:gd name="connsiteX5" fmla="*/ 83962 w 206936"/>
              <a:gd name="connsiteY5" fmla="*/ 202656 h 202673"/>
              <a:gd name="connsiteX6" fmla="*/ 26078 w 206936"/>
              <a:gd name="connsiteY6" fmla="*/ 177843 h 202673"/>
              <a:gd name="connsiteX7" fmla="*/ 1928 w 206936"/>
              <a:gd name="connsiteY7" fmla="*/ 134717 h 202673"/>
              <a:gd name="connsiteX8" fmla="*/ 3309 w 206936"/>
              <a:gd name="connsiteY8" fmla="*/ 94086 h 202673"/>
              <a:gd name="connsiteX9" fmla="*/ 23203 w 206936"/>
              <a:gd name="connsiteY9" fmla="*/ 58817 h 202673"/>
              <a:gd name="connsiteX10" fmla="*/ 61153 w 206936"/>
              <a:gd name="connsiteY10" fmla="*/ 34667 h 202673"/>
              <a:gd name="connsiteX11" fmla="*/ 93353 w 206936"/>
              <a:gd name="connsiteY11" fmla="*/ 26617 h 202673"/>
              <a:gd name="connsiteX12" fmla="*/ 139341 w 206936"/>
              <a:gd name="connsiteY12" fmla="*/ 33625 h 202673"/>
              <a:gd name="connsiteX13" fmla="*/ 96228 w 206936"/>
              <a:gd name="connsiteY13" fmla="*/ 41567 h 202673"/>
              <a:gd name="connsiteX14" fmla="*/ 54828 w 206936"/>
              <a:gd name="connsiteY14" fmla="*/ 55367 h 202673"/>
              <a:gd name="connsiteX15" fmla="*/ 27803 w 206936"/>
              <a:gd name="connsiteY15" fmla="*/ 76642 h 202673"/>
              <a:gd name="connsiteX16" fmla="*/ 13428 w 206936"/>
              <a:gd name="connsiteY16" fmla="*/ 124367 h 202673"/>
              <a:gd name="connsiteX17" fmla="*/ 34703 w 206936"/>
              <a:gd name="connsiteY17" fmla="*/ 166918 h 202673"/>
              <a:gd name="connsiteX18" fmla="*/ 78403 w 206936"/>
              <a:gd name="connsiteY18" fmla="*/ 190492 h 202673"/>
              <a:gd name="connsiteX19" fmla="*/ 176154 w 206936"/>
              <a:gd name="connsiteY19" fmla="*/ 164043 h 202673"/>
              <a:gd name="connsiteX20" fmla="*/ 199729 w 206936"/>
              <a:gd name="connsiteY20" fmla="*/ 96767 h 202673"/>
              <a:gd name="connsiteX21" fmla="*/ 155454 w 206936"/>
              <a:gd name="connsiteY21" fmla="*/ 27767 h 202673"/>
              <a:gd name="connsiteX22" fmla="*/ 96228 w 206936"/>
              <a:gd name="connsiteY22" fmla="*/ 15117 h 202673"/>
              <a:gd name="connsiteX23" fmla="*/ 29862 w 206936"/>
              <a:gd name="connsiteY23" fmla="*/ 216 h 202673"/>
              <a:gd name="connsiteX0" fmla="*/ 29862 w 206936"/>
              <a:gd name="connsiteY0" fmla="*/ 135 h 202592"/>
              <a:gd name="connsiteX1" fmla="*/ 95653 w 206936"/>
              <a:gd name="connsiteY1" fmla="*/ 7561 h 202592"/>
              <a:gd name="connsiteX2" fmla="*/ 165803 w 206936"/>
              <a:gd name="connsiteY2" fmla="*/ 25961 h 202592"/>
              <a:gd name="connsiteX3" fmla="*/ 206657 w 206936"/>
              <a:gd name="connsiteY3" fmla="*/ 99530 h 202592"/>
              <a:gd name="connsiteX4" fmla="*/ 178454 w 206936"/>
              <a:gd name="connsiteY4" fmla="*/ 174311 h 202592"/>
              <a:gd name="connsiteX5" fmla="*/ 83962 w 206936"/>
              <a:gd name="connsiteY5" fmla="*/ 202575 h 202592"/>
              <a:gd name="connsiteX6" fmla="*/ 26078 w 206936"/>
              <a:gd name="connsiteY6" fmla="*/ 177762 h 202592"/>
              <a:gd name="connsiteX7" fmla="*/ 1928 w 206936"/>
              <a:gd name="connsiteY7" fmla="*/ 134636 h 202592"/>
              <a:gd name="connsiteX8" fmla="*/ 3309 w 206936"/>
              <a:gd name="connsiteY8" fmla="*/ 94005 h 202592"/>
              <a:gd name="connsiteX9" fmla="*/ 23203 w 206936"/>
              <a:gd name="connsiteY9" fmla="*/ 58736 h 202592"/>
              <a:gd name="connsiteX10" fmla="*/ 61153 w 206936"/>
              <a:gd name="connsiteY10" fmla="*/ 34586 h 202592"/>
              <a:gd name="connsiteX11" fmla="*/ 93353 w 206936"/>
              <a:gd name="connsiteY11" fmla="*/ 26536 h 202592"/>
              <a:gd name="connsiteX12" fmla="*/ 139341 w 206936"/>
              <a:gd name="connsiteY12" fmla="*/ 33544 h 202592"/>
              <a:gd name="connsiteX13" fmla="*/ 96228 w 206936"/>
              <a:gd name="connsiteY13" fmla="*/ 41486 h 202592"/>
              <a:gd name="connsiteX14" fmla="*/ 54828 w 206936"/>
              <a:gd name="connsiteY14" fmla="*/ 55286 h 202592"/>
              <a:gd name="connsiteX15" fmla="*/ 27803 w 206936"/>
              <a:gd name="connsiteY15" fmla="*/ 76561 h 202592"/>
              <a:gd name="connsiteX16" fmla="*/ 13428 w 206936"/>
              <a:gd name="connsiteY16" fmla="*/ 124286 h 202592"/>
              <a:gd name="connsiteX17" fmla="*/ 34703 w 206936"/>
              <a:gd name="connsiteY17" fmla="*/ 166837 h 202592"/>
              <a:gd name="connsiteX18" fmla="*/ 78403 w 206936"/>
              <a:gd name="connsiteY18" fmla="*/ 190411 h 202592"/>
              <a:gd name="connsiteX19" fmla="*/ 176154 w 206936"/>
              <a:gd name="connsiteY19" fmla="*/ 163962 h 202592"/>
              <a:gd name="connsiteX20" fmla="*/ 199729 w 206936"/>
              <a:gd name="connsiteY20" fmla="*/ 96686 h 202592"/>
              <a:gd name="connsiteX21" fmla="*/ 155454 w 206936"/>
              <a:gd name="connsiteY21" fmla="*/ 27686 h 202592"/>
              <a:gd name="connsiteX22" fmla="*/ 96228 w 206936"/>
              <a:gd name="connsiteY22" fmla="*/ 15036 h 202592"/>
              <a:gd name="connsiteX23" fmla="*/ 29862 w 206936"/>
              <a:gd name="connsiteY23" fmla="*/ 135 h 202592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4828 w 206936"/>
              <a:gd name="connsiteY14" fmla="*/ 47842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5653 w 206936"/>
              <a:gd name="connsiteY13" fmla="*/ 31167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936" h="195148">
                <a:moveTo>
                  <a:pt x="36762" y="10516"/>
                </a:moveTo>
                <a:cubicBezTo>
                  <a:pt x="36666" y="9270"/>
                  <a:pt x="74146" y="-1216"/>
                  <a:pt x="95653" y="117"/>
                </a:cubicBezTo>
                <a:cubicBezTo>
                  <a:pt x="117160" y="1450"/>
                  <a:pt x="147302" y="3189"/>
                  <a:pt x="165803" y="18517"/>
                </a:cubicBezTo>
                <a:cubicBezTo>
                  <a:pt x="184304" y="33845"/>
                  <a:pt x="204549" y="67361"/>
                  <a:pt x="206657" y="92086"/>
                </a:cubicBezTo>
                <a:cubicBezTo>
                  <a:pt x="208765" y="116811"/>
                  <a:pt x="198903" y="149693"/>
                  <a:pt x="178454" y="166867"/>
                </a:cubicBezTo>
                <a:cubicBezTo>
                  <a:pt x="158005" y="184041"/>
                  <a:pt x="109358" y="194556"/>
                  <a:pt x="83962" y="195131"/>
                </a:cubicBezTo>
                <a:cubicBezTo>
                  <a:pt x="58566" y="195706"/>
                  <a:pt x="39750" y="181641"/>
                  <a:pt x="26078" y="170318"/>
                </a:cubicBezTo>
                <a:cubicBezTo>
                  <a:pt x="12406" y="158995"/>
                  <a:pt x="5148" y="145464"/>
                  <a:pt x="1928" y="127192"/>
                </a:cubicBezTo>
                <a:cubicBezTo>
                  <a:pt x="-1292" y="108920"/>
                  <a:pt x="-237" y="99211"/>
                  <a:pt x="3309" y="86561"/>
                </a:cubicBezTo>
                <a:cubicBezTo>
                  <a:pt x="6855" y="73911"/>
                  <a:pt x="13563" y="61195"/>
                  <a:pt x="23203" y="51292"/>
                </a:cubicBezTo>
                <a:cubicBezTo>
                  <a:pt x="32843" y="41389"/>
                  <a:pt x="49461" y="32509"/>
                  <a:pt x="61153" y="27142"/>
                </a:cubicBezTo>
                <a:cubicBezTo>
                  <a:pt x="72845" y="21775"/>
                  <a:pt x="80322" y="19266"/>
                  <a:pt x="93353" y="19092"/>
                </a:cubicBezTo>
                <a:cubicBezTo>
                  <a:pt x="106384" y="18918"/>
                  <a:pt x="146049" y="24088"/>
                  <a:pt x="139341" y="26100"/>
                </a:cubicBezTo>
                <a:cubicBezTo>
                  <a:pt x="132633" y="28112"/>
                  <a:pt x="109930" y="27543"/>
                  <a:pt x="95653" y="31167"/>
                </a:cubicBezTo>
                <a:cubicBezTo>
                  <a:pt x="81376" y="34791"/>
                  <a:pt x="64316" y="38259"/>
                  <a:pt x="52528" y="43817"/>
                </a:cubicBezTo>
                <a:cubicBezTo>
                  <a:pt x="40741" y="49375"/>
                  <a:pt x="34320" y="56946"/>
                  <a:pt x="27803" y="69117"/>
                </a:cubicBezTo>
                <a:cubicBezTo>
                  <a:pt x="21286" y="81288"/>
                  <a:pt x="12278" y="101796"/>
                  <a:pt x="13428" y="116842"/>
                </a:cubicBezTo>
                <a:cubicBezTo>
                  <a:pt x="14578" y="131888"/>
                  <a:pt x="23874" y="148372"/>
                  <a:pt x="34703" y="159393"/>
                </a:cubicBezTo>
                <a:cubicBezTo>
                  <a:pt x="45532" y="170414"/>
                  <a:pt x="54828" y="183446"/>
                  <a:pt x="78403" y="182967"/>
                </a:cubicBezTo>
                <a:cubicBezTo>
                  <a:pt x="101978" y="182488"/>
                  <a:pt x="155933" y="172139"/>
                  <a:pt x="176154" y="156518"/>
                </a:cubicBezTo>
                <a:cubicBezTo>
                  <a:pt x="196375" y="140897"/>
                  <a:pt x="203179" y="111955"/>
                  <a:pt x="199729" y="89242"/>
                </a:cubicBezTo>
                <a:cubicBezTo>
                  <a:pt x="196279" y="66529"/>
                  <a:pt x="172704" y="33850"/>
                  <a:pt x="155454" y="20242"/>
                </a:cubicBezTo>
                <a:cubicBezTo>
                  <a:pt x="138204" y="6634"/>
                  <a:pt x="116010" y="9213"/>
                  <a:pt x="96228" y="7592"/>
                </a:cubicBezTo>
                <a:cubicBezTo>
                  <a:pt x="76446" y="5971"/>
                  <a:pt x="36858" y="11762"/>
                  <a:pt x="36762" y="10516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21" name="Круговая стрелка 75">
            <a:extLst>
              <a:ext uri="{FF2B5EF4-FFF2-40B4-BE49-F238E27FC236}">
                <a16:creationId xmlns:a16="http://schemas.microsoft.com/office/drawing/2014/main" xmlns="" id="{87EE73F2-01E2-40AB-95B6-7B75ECBAA939}"/>
              </a:ext>
            </a:extLst>
          </p:cNvPr>
          <p:cNvSpPr/>
          <p:nvPr/>
        </p:nvSpPr>
        <p:spPr>
          <a:xfrm flipH="1">
            <a:off x="987048" y="1293349"/>
            <a:ext cx="663872" cy="431576"/>
          </a:xfrm>
          <a:custGeom>
            <a:avLst/>
            <a:gdLst>
              <a:gd name="connsiteX0" fmla="*/ 159885 w 243496"/>
              <a:gd name="connsiteY0" fmla="*/ 13605 h 270037"/>
              <a:gd name="connsiteX1" fmla="*/ 236392 w 243496"/>
              <a:gd name="connsiteY1" fmla="*/ 149463 h 270037"/>
              <a:gd name="connsiteX2" fmla="*/ 128647 w 243496"/>
              <a:gd name="connsiteY2" fmla="*/ 263433 h 270037"/>
              <a:gd name="connsiteX3" fmla="*/ 8894 w 243496"/>
              <a:gd name="connsiteY3" fmla="*/ 161763 h 270037"/>
              <a:gd name="connsiteX4" fmla="*/ 71241 w 243496"/>
              <a:gd name="connsiteY4" fmla="*/ 19355 h 270037"/>
              <a:gd name="connsiteX5" fmla="*/ 69569 w 243496"/>
              <a:gd name="connsiteY5" fmla="*/ 13274 h 270037"/>
              <a:gd name="connsiteX6" fmla="*/ 88576 w 243496"/>
              <a:gd name="connsiteY6" fmla="*/ 14477 h 270037"/>
              <a:gd name="connsiteX7" fmla="*/ 74294 w 243496"/>
              <a:gd name="connsiteY7" fmla="*/ 30445 h 270037"/>
              <a:gd name="connsiteX8" fmla="*/ 72621 w 243496"/>
              <a:gd name="connsiteY8" fmla="*/ 24367 h 270037"/>
              <a:gd name="connsiteX9" fmla="*/ 13919 w 243496"/>
              <a:gd name="connsiteY9" fmla="*/ 161096 h 270037"/>
              <a:gd name="connsiteX10" fmla="*/ 128753 w 243496"/>
              <a:gd name="connsiteY10" fmla="*/ 258352 h 270037"/>
              <a:gd name="connsiteX11" fmla="*/ 231385 w 243496"/>
              <a:gd name="connsiteY11" fmla="*/ 148662 h 270037"/>
              <a:gd name="connsiteX12" fmla="*/ 158365 w 243496"/>
              <a:gd name="connsiteY12" fmla="*/ 18443 h 270037"/>
              <a:gd name="connsiteX13" fmla="*/ 159885 w 243496"/>
              <a:gd name="connsiteY13" fmla="*/ 13605 h 270037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52002 w 230051"/>
              <a:gd name="connsiteY12" fmla="*/ 5169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73588 w 230051"/>
              <a:gd name="connsiteY6" fmla="*/ 35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66258 w 230511"/>
              <a:gd name="connsiteY8" fmla="*/ 1109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82788 w 230511"/>
              <a:gd name="connsiteY6" fmla="*/ 1778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2152 w 231104"/>
              <a:gd name="connsiteY0" fmla="*/ 31044 h 250318"/>
              <a:gd name="connsiteX1" fmla="*/ 230622 w 231104"/>
              <a:gd name="connsiteY1" fmla="*/ 136189 h 250318"/>
              <a:gd name="connsiteX2" fmla="*/ 122877 w 231104"/>
              <a:gd name="connsiteY2" fmla="*/ 250159 h 250318"/>
              <a:gd name="connsiteX3" fmla="*/ 3124 w 231104"/>
              <a:gd name="connsiteY3" fmla="*/ 148489 h 250318"/>
              <a:gd name="connsiteX4" fmla="*/ 57421 w 231104"/>
              <a:gd name="connsiteY4" fmla="*/ 8956 h 250318"/>
              <a:gd name="connsiteX5" fmla="*/ 63799 w 231104"/>
              <a:gd name="connsiteY5" fmla="*/ 0 h 250318"/>
              <a:gd name="connsiteX6" fmla="*/ 83381 w 231104"/>
              <a:gd name="connsiteY6" fmla="*/ 1778 h 250318"/>
              <a:gd name="connsiteX7" fmla="*/ 68524 w 231104"/>
              <a:gd name="connsiteY7" fmla="*/ 17171 h 250318"/>
              <a:gd name="connsiteX8" fmla="*/ 59376 w 231104"/>
              <a:gd name="connsiteY8" fmla="*/ 21443 h 250318"/>
              <a:gd name="connsiteX9" fmla="*/ 8149 w 231104"/>
              <a:gd name="connsiteY9" fmla="*/ 147822 h 250318"/>
              <a:gd name="connsiteX10" fmla="*/ 120683 w 231104"/>
              <a:gd name="connsiteY10" fmla="*/ 237603 h 250318"/>
              <a:gd name="connsiteX11" fmla="*/ 225615 w 231104"/>
              <a:gd name="connsiteY11" fmla="*/ 135388 h 250318"/>
              <a:gd name="connsiteX12" fmla="*/ 169264 w 231104"/>
              <a:gd name="connsiteY12" fmla="*/ 36126 h 250318"/>
              <a:gd name="connsiteX13" fmla="*/ 152152 w 231104"/>
              <a:gd name="connsiteY13" fmla="*/ 31044 h 250318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67824 w 231104"/>
              <a:gd name="connsiteY5" fmla="*/ 3397 h 248540"/>
              <a:gd name="connsiteX6" fmla="*/ 83381 w 231104"/>
              <a:gd name="connsiteY6" fmla="*/ 0 h 248540"/>
              <a:gd name="connsiteX7" fmla="*/ 68524 w 231104"/>
              <a:gd name="connsiteY7" fmla="*/ 15393 h 248540"/>
              <a:gd name="connsiteX8" fmla="*/ 59376 w 231104"/>
              <a:gd name="connsiteY8" fmla="*/ 19665 h 248540"/>
              <a:gd name="connsiteX9" fmla="*/ 8149 w 231104"/>
              <a:gd name="connsiteY9" fmla="*/ 146044 h 248540"/>
              <a:gd name="connsiteX10" fmla="*/ 120683 w 231104"/>
              <a:gd name="connsiteY10" fmla="*/ 235825 h 248540"/>
              <a:gd name="connsiteX11" fmla="*/ 225615 w 231104"/>
              <a:gd name="connsiteY11" fmla="*/ 133610 h 248540"/>
              <a:gd name="connsiteX12" fmla="*/ 169264 w 231104"/>
              <a:gd name="connsiteY12" fmla="*/ 34348 h 248540"/>
              <a:gd name="connsiteX13" fmla="*/ 152152 w 231104"/>
              <a:gd name="connsiteY13" fmla="*/ 29266 h 248540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83381 w 231104"/>
              <a:gd name="connsiteY5" fmla="*/ 0 h 248540"/>
              <a:gd name="connsiteX6" fmla="*/ 68524 w 231104"/>
              <a:gd name="connsiteY6" fmla="*/ 15393 h 248540"/>
              <a:gd name="connsiteX7" fmla="*/ 59376 w 231104"/>
              <a:gd name="connsiteY7" fmla="*/ 19665 h 248540"/>
              <a:gd name="connsiteX8" fmla="*/ 8149 w 231104"/>
              <a:gd name="connsiteY8" fmla="*/ 146044 h 248540"/>
              <a:gd name="connsiteX9" fmla="*/ 120683 w 231104"/>
              <a:gd name="connsiteY9" fmla="*/ 235825 h 248540"/>
              <a:gd name="connsiteX10" fmla="*/ 225615 w 231104"/>
              <a:gd name="connsiteY10" fmla="*/ 133610 h 248540"/>
              <a:gd name="connsiteX11" fmla="*/ 169264 w 231104"/>
              <a:gd name="connsiteY11" fmla="*/ 34348 h 248540"/>
              <a:gd name="connsiteX12" fmla="*/ 152152 w 231104"/>
              <a:gd name="connsiteY12" fmla="*/ 29266 h 248540"/>
              <a:gd name="connsiteX0" fmla="*/ 152434 w 231386"/>
              <a:gd name="connsiteY0" fmla="*/ 29266 h 248537"/>
              <a:gd name="connsiteX1" fmla="*/ 230904 w 231386"/>
              <a:gd name="connsiteY1" fmla="*/ 134411 h 248537"/>
              <a:gd name="connsiteX2" fmla="*/ 123159 w 231386"/>
              <a:gd name="connsiteY2" fmla="*/ 248381 h 248537"/>
              <a:gd name="connsiteX3" fmla="*/ 3406 w 231386"/>
              <a:gd name="connsiteY3" fmla="*/ 146711 h 248537"/>
              <a:gd name="connsiteX4" fmla="*/ 55978 w 231386"/>
              <a:gd name="connsiteY4" fmla="*/ 14078 h 248537"/>
              <a:gd name="connsiteX5" fmla="*/ 83663 w 231386"/>
              <a:gd name="connsiteY5" fmla="*/ 0 h 248537"/>
              <a:gd name="connsiteX6" fmla="*/ 68806 w 231386"/>
              <a:gd name="connsiteY6" fmla="*/ 15393 h 248537"/>
              <a:gd name="connsiteX7" fmla="*/ 59658 w 231386"/>
              <a:gd name="connsiteY7" fmla="*/ 19665 h 248537"/>
              <a:gd name="connsiteX8" fmla="*/ 8431 w 231386"/>
              <a:gd name="connsiteY8" fmla="*/ 146044 h 248537"/>
              <a:gd name="connsiteX9" fmla="*/ 120965 w 231386"/>
              <a:gd name="connsiteY9" fmla="*/ 235825 h 248537"/>
              <a:gd name="connsiteX10" fmla="*/ 225897 w 231386"/>
              <a:gd name="connsiteY10" fmla="*/ 133610 h 248537"/>
              <a:gd name="connsiteX11" fmla="*/ 169546 w 231386"/>
              <a:gd name="connsiteY11" fmla="*/ 34348 h 248537"/>
              <a:gd name="connsiteX12" fmla="*/ 152434 w 231386"/>
              <a:gd name="connsiteY12" fmla="*/ 2926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69546 w 231279"/>
              <a:gd name="connsiteY11" fmla="*/ 34348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16646 w 231279"/>
              <a:gd name="connsiteY11" fmla="*/ 46423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86601 w 231279"/>
              <a:gd name="connsiteY11" fmla="*/ 72917 h 248537"/>
              <a:gd name="connsiteX12" fmla="*/ 116646 w 231279"/>
              <a:gd name="connsiteY12" fmla="*/ 46423 h 248537"/>
              <a:gd name="connsiteX13" fmla="*/ 89759 w 231279"/>
              <a:gd name="connsiteY13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25897 w 232319"/>
              <a:gd name="connsiteY11" fmla="*/ 133610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95801 w 232319"/>
              <a:gd name="connsiteY12" fmla="*/ 5566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12672 w 232958"/>
              <a:gd name="connsiteY11" fmla="*/ 151435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29347 w 232958"/>
              <a:gd name="connsiteY11" fmla="*/ 141660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1925"/>
              <a:gd name="connsiteY0" fmla="*/ 44216 h 248392"/>
              <a:gd name="connsiteX1" fmla="*/ 186025 w 231925"/>
              <a:gd name="connsiteY1" fmla="*/ 60842 h 248392"/>
              <a:gd name="connsiteX2" fmla="*/ 214229 w 231925"/>
              <a:gd name="connsiteY2" fmla="*/ 140736 h 248392"/>
              <a:gd name="connsiteX3" fmla="*/ 123159 w 231925"/>
              <a:gd name="connsiteY3" fmla="*/ 248381 h 248392"/>
              <a:gd name="connsiteX4" fmla="*/ 3406 w 231925"/>
              <a:gd name="connsiteY4" fmla="*/ 146711 h 248392"/>
              <a:gd name="connsiteX5" fmla="*/ 55978 w 231925"/>
              <a:gd name="connsiteY5" fmla="*/ 14078 h 248392"/>
              <a:gd name="connsiteX6" fmla="*/ 83663 w 231925"/>
              <a:gd name="connsiteY6" fmla="*/ 0 h 248392"/>
              <a:gd name="connsiteX7" fmla="*/ 68806 w 231925"/>
              <a:gd name="connsiteY7" fmla="*/ 15393 h 248392"/>
              <a:gd name="connsiteX8" fmla="*/ 59658 w 231925"/>
              <a:gd name="connsiteY8" fmla="*/ 19665 h 248392"/>
              <a:gd name="connsiteX9" fmla="*/ 8431 w 231925"/>
              <a:gd name="connsiteY9" fmla="*/ 146044 h 248392"/>
              <a:gd name="connsiteX10" fmla="*/ 120965 w 231925"/>
              <a:gd name="connsiteY10" fmla="*/ 235825 h 248392"/>
              <a:gd name="connsiteX11" fmla="*/ 229347 w 231925"/>
              <a:gd name="connsiteY11" fmla="*/ 141660 h 248392"/>
              <a:gd name="connsiteX12" fmla="*/ 195801 w 231925"/>
              <a:gd name="connsiteY12" fmla="*/ 55667 h 248392"/>
              <a:gd name="connsiteX13" fmla="*/ 116646 w 231925"/>
              <a:gd name="connsiteY13" fmla="*/ 46423 h 248392"/>
              <a:gd name="connsiteX14" fmla="*/ 89759 w 231925"/>
              <a:gd name="connsiteY14" fmla="*/ 44216 h 248392"/>
              <a:gd name="connsiteX0" fmla="*/ 89833 w 231999"/>
              <a:gd name="connsiteY0" fmla="*/ 44216 h 235832"/>
              <a:gd name="connsiteX1" fmla="*/ 186099 w 231999"/>
              <a:gd name="connsiteY1" fmla="*/ 60842 h 235832"/>
              <a:gd name="connsiteX2" fmla="*/ 214303 w 231999"/>
              <a:gd name="connsiteY2" fmla="*/ 140736 h 235832"/>
              <a:gd name="connsiteX3" fmla="*/ 124383 w 231999"/>
              <a:gd name="connsiteY3" fmla="*/ 230556 h 235832"/>
              <a:gd name="connsiteX4" fmla="*/ 3480 w 231999"/>
              <a:gd name="connsiteY4" fmla="*/ 146711 h 235832"/>
              <a:gd name="connsiteX5" fmla="*/ 56052 w 231999"/>
              <a:gd name="connsiteY5" fmla="*/ 14078 h 235832"/>
              <a:gd name="connsiteX6" fmla="*/ 83737 w 231999"/>
              <a:gd name="connsiteY6" fmla="*/ 0 h 235832"/>
              <a:gd name="connsiteX7" fmla="*/ 68880 w 231999"/>
              <a:gd name="connsiteY7" fmla="*/ 15393 h 235832"/>
              <a:gd name="connsiteX8" fmla="*/ 59732 w 231999"/>
              <a:gd name="connsiteY8" fmla="*/ 19665 h 235832"/>
              <a:gd name="connsiteX9" fmla="*/ 8505 w 231999"/>
              <a:gd name="connsiteY9" fmla="*/ 146044 h 235832"/>
              <a:gd name="connsiteX10" fmla="*/ 121039 w 231999"/>
              <a:gd name="connsiteY10" fmla="*/ 235825 h 235832"/>
              <a:gd name="connsiteX11" fmla="*/ 229421 w 231999"/>
              <a:gd name="connsiteY11" fmla="*/ 141660 h 235832"/>
              <a:gd name="connsiteX12" fmla="*/ 195875 w 231999"/>
              <a:gd name="connsiteY12" fmla="*/ 55667 h 235832"/>
              <a:gd name="connsiteX13" fmla="*/ 116720 w 231999"/>
              <a:gd name="connsiteY13" fmla="*/ 46423 h 235832"/>
              <a:gd name="connsiteX14" fmla="*/ 89833 w 231999"/>
              <a:gd name="connsiteY14" fmla="*/ 44216 h 235832"/>
              <a:gd name="connsiteX0" fmla="*/ 89833 w 231999"/>
              <a:gd name="connsiteY0" fmla="*/ 44216 h 243306"/>
              <a:gd name="connsiteX1" fmla="*/ 186099 w 231999"/>
              <a:gd name="connsiteY1" fmla="*/ 60842 h 243306"/>
              <a:gd name="connsiteX2" fmla="*/ 214303 w 231999"/>
              <a:gd name="connsiteY2" fmla="*/ 140736 h 243306"/>
              <a:gd name="connsiteX3" fmla="*/ 124383 w 231999"/>
              <a:gd name="connsiteY3" fmla="*/ 230556 h 243306"/>
              <a:gd name="connsiteX4" fmla="*/ 3480 w 231999"/>
              <a:gd name="connsiteY4" fmla="*/ 146711 h 243306"/>
              <a:gd name="connsiteX5" fmla="*/ 56052 w 231999"/>
              <a:gd name="connsiteY5" fmla="*/ 14078 h 243306"/>
              <a:gd name="connsiteX6" fmla="*/ 83737 w 231999"/>
              <a:gd name="connsiteY6" fmla="*/ 0 h 243306"/>
              <a:gd name="connsiteX7" fmla="*/ 68880 w 231999"/>
              <a:gd name="connsiteY7" fmla="*/ 15393 h 243306"/>
              <a:gd name="connsiteX8" fmla="*/ 59732 w 231999"/>
              <a:gd name="connsiteY8" fmla="*/ 19665 h 243306"/>
              <a:gd name="connsiteX9" fmla="*/ 8505 w 231999"/>
              <a:gd name="connsiteY9" fmla="*/ 146044 h 243306"/>
              <a:gd name="connsiteX10" fmla="*/ 121039 w 231999"/>
              <a:gd name="connsiteY10" fmla="*/ 243300 h 243306"/>
              <a:gd name="connsiteX11" fmla="*/ 229421 w 231999"/>
              <a:gd name="connsiteY11" fmla="*/ 141660 h 243306"/>
              <a:gd name="connsiteX12" fmla="*/ 195875 w 231999"/>
              <a:gd name="connsiteY12" fmla="*/ 55667 h 243306"/>
              <a:gd name="connsiteX13" fmla="*/ 116720 w 231999"/>
              <a:gd name="connsiteY13" fmla="*/ 46423 h 243306"/>
              <a:gd name="connsiteX14" fmla="*/ 89833 w 231999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1155 w 226434"/>
              <a:gd name="connsiteY13" fmla="*/ 46423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5755 w 226434"/>
              <a:gd name="connsiteY13" fmla="*/ 38948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79960 w 226434"/>
              <a:gd name="connsiteY3" fmla="*/ 18561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64435 w 226434"/>
              <a:gd name="connsiteY3" fmla="*/ 20516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7541"/>
              <a:gd name="connsiteX1" fmla="*/ 180534 w 226434"/>
              <a:gd name="connsiteY1" fmla="*/ 60842 h 247541"/>
              <a:gd name="connsiteX2" fmla="*/ 208738 w 226434"/>
              <a:gd name="connsiteY2" fmla="*/ 140736 h 247541"/>
              <a:gd name="connsiteX3" fmla="*/ 164435 w 226434"/>
              <a:gd name="connsiteY3" fmla="*/ 205167 h 247541"/>
              <a:gd name="connsiteX4" fmla="*/ 118818 w 226434"/>
              <a:gd name="connsiteY4" fmla="*/ 230556 h 247541"/>
              <a:gd name="connsiteX5" fmla="*/ 14015 w 226434"/>
              <a:gd name="connsiteY5" fmla="*/ 144986 h 247541"/>
              <a:gd name="connsiteX6" fmla="*/ 50487 w 226434"/>
              <a:gd name="connsiteY6" fmla="*/ 14078 h 247541"/>
              <a:gd name="connsiteX7" fmla="*/ 78172 w 226434"/>
              <a:gd name="connsiteY7" fmla="*/ 0 h 247541"/>
              <a:gd name="connsiteX8" fmla="*/ 63315 w 226434"/>
              <a:gd name="connsiteY8" fmla="*/ 15393 h 247541"/>
              <a:gd name="connsiteX9" fmla="*/ 54167 w 226434"/>
              <a:gd name="connsiteY9" fmla="*/ 19665 h 247541"/>
              <a:gd name="connsiteX10" fmla="*/ 2940 w 226434"/>
              <a:gd name="connsiteY10" fmla="*/ 146044 h 247541"/>
              <a:gd name="connsiteX11" fmla="*/ 115474 w 226434"/>
              <a:gd name="connsiteY11" fmla="*/ 243300 h 247541"/>
              <a:gd name="connsiteX12" fmla="*/ 173060 w 226434"/>
              <a:gd name="connsiteY12" fmla="*/ 221268 h 247541"/>
              <a:gd name="connsiteX13" fmla="*/ 223856 w 226434"/>
              <a:gd name="connsiteY13" fmla="*/ 141660 h 247541"/>
              <a:gd name="connsiteX14" fmla="*/ 190310 w 226434"/>
              <a:gd name="connsiteY14" fmla="*/ 55667 h 247541"/>
              <a:gd name="connsiteX15" fmla="*/ 115755 w 226434"/>
              <a:gd name="connsiteY15" fmla="*/ 38948 h 247541"/>
              <a:gd name="connsiteX16" fmla="*/ 84268 w 226434"/>
              <a:gd name="connsiteY16" fmla="*/ 44216 h 247541"/>
              <a:gd name="connsiteX0" fmla="*/ 84268 w 226434"/>
              <a:gd name="connsiteY0" fmla="*/ 44216 h 245135"/>
              <a:gd name="connsiteX1" fmla="*/ 180534 w 226434"/>
              <a:gd name="connsiteY1" fmla="*/ 60842 h 245135"/>
              <a:gd name="connsiteX2" fmla="*/ 208738 w 226434"/>
              <a:gd name="connsiteY2" fmla="*/ 140736 h 245135"/>
              <a:gd name="connsiteX3" fmla="*/ 164435 w 226434"/>
              <a:gd name="connsiteY3" fmla="*/ 205167 h 245135"/>
              <a:gd name="connsiteX4" fmla="*/ 118818 w 226434"/>
              <a:gd name="connsiteY4" fmla="*/ 230556 h 245135"/>
              <a:gd name="connsiteX5" fmla="*/ 14015 w 226434"/>
              <a:gd name="connsiteY5" fmla="*/ 144986 h 245135"/>
              <a:gd name="connsiteX6" fmla="*/ 50487 w 226434"/>
              <a:gd name="connsiteY6" fmla="*/ 14078 h 245135"/>
              <a:gd name="connsiteX7" fmla="*/ 78172 w 226434"/>
              <a:gd name="connsiteY7" fmla="*/ 0 h 245135"/>
              <a:gd name="connsiteX8" fmla="*/ 63315 w 226434"/>
              <a:gd name="connsiteY8" fmla="*/ 15393 h 245135"/>
              <a:gd name="connsiteX9" fmla="*/ 54167 w 226434"/>
              <a:gd name="connsiteY9" fmla="*/ 19665 h 245135"/>
              <a:gd name="connsiteX10" fmla="*/ 2940 w 226434"/>
              <a:gd name="connsiteY10" fmla="*/ 146044 h 245135"/>
              <a:gd name="connsiteX11" fmla="*/ 115474 w 226434"/>
              <a:gd name="connsiteY11" fmla="*/ 243300 h 245135"/>
              <a:gd name="connsiteX12" fmla="*/ 185710 w 226434"/>
              <a:gd name="connsiteY12" fmla="*/ 204593 h 245135"/>
              <a:gd name="connsiteX13" fmla="*/ 223856 w 226434"/>
              <a:gd name="connsiteY13" fmla="*/ 141660 h 245135"/>
              <a:gd name="connsiteX14" fmla="*/ 190310 w 226434"/>
              <a:gd name="connsiteY14" fmla="*/ 55667 h 245135"/>
              <a:gd name="connsiteX15" fmla="*/ 115755 w 226434"/>
              <a:gd name="connsiteY15" fmla="*/ 38948 h 245135"/>
              <a:gd name="connsiteX16" fmla="*/ 84268 w 226434"/>
              <a:gd name="connsiteY16" fmla="*/ 44216 h 245135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14015 w 226434"/>
              <a:gd name="connsiteY5" fmla="*/ 144986 h 243409"/>
              <a:gd name="connsiteX6" fmla="*/ 50487 w 226434"/>
              <a:gd name="connsiteY6" fmla="*/ 14078 h 243409"/>
              <a:gd name="connsiteX7" fmla="*/ 78172 w 226434"/>
              <a:gd name="connsiteY7" fmla="*/ 0 h 243409"/>
              <a:gd name="connsiteX8" fmla="*/ 63315 w 226434"/>
              <a:gd name="connsiteY8" fmla="*/ 15393 h 243409"/>
              <a:gd name="connsiteX9" fmla="*/ 54167 w 226434"/>
              <a:gd name="connsiteY9" fmla="*/ 19665 h 243409"/>
              <a:gd name="connsiteX10" fmla="*/ 2940 w 226434"/>
              <a:gd name="connsiteY10" fmla="*/ 146044 h 243409"/>
              <a:gd name="connsiteX11" fmla="*/ 36209 w 226434"/>
              <a:gd name="connsiteY11" fmla="*/ 193093 h 243409"/>
              <a:gd name="connsiteX12" fmla="*/ 115474 w 226434"/>
              <a:gd name="connsiteY12" fmla="*/ 243300 h 243409"/>
              <a:gd name="connsiteX13" fmla="*/ 185710 w 226434"/>
              <a:gd name="connsiteY13" fmla="*/ 204593 h 243409"/>
              <a:gd name="connsiteX14" fmla="*/ 223856 w 226434"/>
              <a:gd name="connsiteY14" fmla="*/ 141660 h 243409"/>
              <a:gd name="connsiteX15" fmla="*/ 190310 w 226434"/>
              <a:gd name="connsiteY15" fmla="*/ 55667 h 243409"/>
              <a:gd name="connsiteX16" fmla="*/ 115755 w 226434"/>
              <a:gd name="connsiteY16" fmla="*/ 38948 h 243409"/>
              <a:gd name="connsiteX17" fmla="*/ 84268 w 226434"/>
              <a:gd name="connsiteY17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50487 w 226434"/>
              <a:gd name="connsiteY7" fmla="*/ 14078 h 243409"/>
              <a:gd name="connsiteX8" fmla="*/ 78172 w 226434"/>
              <a:gd name="connsiteY8" fmla="*/ 0 h 243409"/>
              <a:gd name="connsiteX9" fmla="*/ 63315 w 226434"/>
              <a:gd name="connsiteY9" fmla="*/ 15393 h 243409"/>
              <a:gd name="connsiteX10" fmla="*/ 54167 w 226434"/>
              <a:gd name="connsiteY10" fmla="*/ 19665 h 243409"/>
              <a:gd name="connsiteX11" fmla="*/ 2940 w 226434"/>
              <a:gd name="connsiteY11" fmla="*/ 146044 h 243409"/>
              <a:gd name="connsiteX12" fmla="*/ 36209 w 226434"/>
              <a:gd name="connsiteY12" fmla="*/ 193093 h 243409"/>
              <a:gd name="connsiteX13" fmla="*/ 115474 w 226434"/>
              <a:gd name="connsiteY13" fmla="*/ 243300 h 243409"/>
              <a:gd name="connsiteX14" fmla="*/ 185710 w 226434"/>
              <a:gd name="connsiteY14" fmla="*/ 204593 h 243409"/>
              <a:gd name="connsiteX15" fmla="*/ 223856 w 226434"/>
              <a:gd name="connsiteY15" fmla="*/ 141660 h 243409"/>
              <a:gd name="connsiteX16" fmla="*/ 190310 w 226434"/>
              <a:gd name="connsiteY16" fmla="*/ 55667 h 243409"/>
              <a:gd name="connsiteX17" fmla="*/ 115755 w 226434"/>
              <a:gd name="connsiteY17" fmla="*/ 38948 h 243409"/>
              <a:gd name="connsiteX18" fmla="*/ 84268 w 226434"/>
              <a:gd name="connsiteY18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14934 w 226434"/>
              <a:gd name="connsiteY7" fmla="*/ 91317 h 243409"/>
              <a:gd name="connsiteX8" fmla="*/ 50487 w 226434"/>
              <a:gd name="connsiteY8" fmla="*/ 14078 h 243409"/>
              <a:gd name="connsiteX9" fmla="*/ 78172 w 226434"/>
              <a:gd name="connsiteY9" fmla="*/ 0 h 243409"/>
              <a:gd name="connsiteX10" fmla="*/ 63315 w 226434"/>
              <a:gd name="connsiteY10" fmla="*/ 15393 h 243409"/>
              <a:gd name="connsiteX11" fmla="*/ 54167 w 226434"/>
              <a:gd name="connsiteY11" fmla="*/ 19665 h 243409"/>
              <a:gd name="connsiteX12" fmla="*/ 2940 w 226434"/>
              <a:gd name="connsiteY12" fmla="*/ 146044 h 243409"/>
              <a:gd name="connsiteX13" fmla="*/ 36209 w 226434"/>
              <a:gd name="connsiteY13" fmla="*/ 193093 h 243409"/>
              <a:gd name="connsiteX14" fmla="*/ 115474 w 226434"/>
              <a:gd name="connsiteY14" fmla="*/ 243300 h 243409"/>
              <a:gd name="connsiteX15" fmla="*/ 185710 w 226434"/>
              <a:gd name="connsiteY15" fmla="*/ 204593 h 243409"/>
              <a:gd name="connsiteX16" fmla="*/ 223856 w 226434"/>
              <a:gd name="connsiteY16" fmla="*/ 141660 h 243409"/>
              <a:gd name="connsiteX17" fmla="*/ 190310 w 226434"/>
              <a:gd name="connsiteY17" fmla="*/ 55667 h 243409"/>
              <a:gd name="connsiteX18" fmla="*/ 115755 w 226434"/>
              <a:gd name="connsiteY18" fmla="*/ 38948 h 243409"/>
              <a:gd name="connsiteX19" fmla="*/ 84268 w 226434"/>
              <a:gd name="connsiteY19" fmla="*/ 44216 h 243409"/>
              <a:gd name="connsiteX0" fmla="*/ 82271 w 224437"/>
              <a:gd name="connsiteY0" fmla="*/ 44216 h 243409"/>
              <a:gd name="connsiteX1" fmla="*/ 178537 w 224437"/>
              <a:gd name="connsiteY1" fmla="*/ 60842 h 243409"/>
              <a:gd name="connsiteX2" fmla="*/ 206741 w 224437"/>
              <a:gd name="connsiteY2" fmla="*/ 140736 h 243409"/>
              <a:gd name="connsiteX3" fmla="*/ 162438 w 224437"/>
              <a:gd name="connsiteY3" fmla="*/ 205167 h 243409"/>
              <a:gd name="connsiteX4" fmla="*/ 116821 w 224437"/>
              <a:gd name="connsiteY4" fmla="*/ 230556 h 243409"/>
              <a:gd name="connsiteX5" fmla="*/ 46287 w 224437"/>
              <a:gd name="connsiteY5" fmla="*/ 188493 h 243409"/>
              <a:gd name="connsiteX6" fmla="*/ 12018 w 224437"/>
              <a:gd name="connsiteY6" fmla="*/ 144986 h 243409"/>
              <a:gd name="connsiteX7" fmla="*/ 12937 w 224437"/>
              <a:gd name="connsiteY7" fmla="*/ 91317 h 243409"/>
              <a:gd name="connsiteX8" fmla="*/ 48490 w 224437"/>
              <a:gd name="connsiteY8" fmla="*/ 14078 h 243409"/>
              <a:gd name="connsiteX9" fmla="*/ 76175 w 224437"/>
              <a:gd name="connsiteY9" fmla="*/ 0 h 243409"/>
              <a:gd name="connsiteX10" fmla="*/ 61318 w 224437"/>
              <a:gd name="connsiteY10" fmla="*/ 15393 h 243409"/>
              <a:gd name="connsiteX11" fmla="*/ 52170 w 224437"/>
              <a:gd name="connsiteY11" fmla="*/ 19665 h 243409"/>
              <a:gd name="connsiteX12" fmla="*/ 12937 w 224437"/>
              <a:gd name="connsiteY12" fmla="*/ 63142 h 243409"/>
              <a:gd name="connsiteX13" fmla="*/ 943 w 224437"/>
              <a:gd name="connsiteY13" fmla="*/ 146044 h 243409"/>
              <a:gd name="connsiteX14" fmla="*/ 34212 w 224437"/>
              <a:gd name="connsiteY14" fmla="*/ 193093 h 243409"/>
              <a:gd name="connsiteX15" fmla="*/ 113477 w 224437"/>
              <a:gd name="connsiteY15" fmla="*/ 243300 h 243409"/>
              <a:gd name="connsiteX16" fmla="*/ 183713 w 224437"/>
              <a:gd name="connsiteY16" fmla="*/ 204593 h 243409"/>
              <a:gd name="connsiteX17" fmla="*/ 221859 w 224437"/>
              <a:gd name="connsiteY17" fmla="*/ 141660 h 243409"/>
              <a:gd name="connsiteX18" fmla="*/ 188313 w 224437"/>
              <a:gd name="connsiteY18" fmla="*/ 55667 h 243409"/>
              <a:gd name="connsiteX19" fmla="*/ 113758 w 224437"/>
              <a:gd name="connsiteY19" fmla="*/ 38948 h 243409"/>
              <a:gd name="connsiteX20" fmla="*/ 82271 w 224437"/>
              <a:gd name="connsiteY20" fmla="*/ 44216 h 243409"/>
              <a:gd name="connsiteX0" fmla="*/ 81344 w 223510"/>
              <a:gd name="connsiteY0" fmla="*/ 44216 h 243409"/>
              <a:gd name="connsiteX1" fmla="*/ 177610 w 223510"/>
              <a:gd name="connsiteY1" fmla="*/ 60842 h 243409"/>
              <a:gd name="connsiteX2" fmla="*/ 205814 w 223510"/>
              <a:gd name="connsiteY2" fmla="*/ 140736 h 243409"/>
              <a:gd name="connsiteX3" fmla="*/ 161511 w 223510"/>
              <a:gd name="connsiteY3" fmla="*/ 205167 h 243409"/>
              <a:gd name="connsiteX4" fmla="*/ 115894 w 223510"/>
              <a:gd name="connsiteY4" fmla="*/ 230556 h 243409"/>
              <a:gd name="connsiteX5" fmla="*/ 45360 w 223510"/>
              <a:gd name="connsiteY5" fmla="*/ 188493 h 243409"/>
              <a:gd name="connsiteX6" fmla="*/ 11091 w 223510"/>
              <a:gd name="connsiteY6" fmla="*/ 144986 h 243409"/>
              <a:gd name="connsiteX7" fmla="*/ 12010 w 223510"/>
              <a:gd name="connsiteY7" fmla="*/ 91317 h 243409"/>
              <a:gd name="connsiteX8" fmla="*/ 47563 w 223510"/>
              <a:gd name="connsiteY8" fmla="*/ 14078 h 243409"/>
              <a:gd name="connsiteX9" fmla="*/ 75248 w 223510"/>
              <a:gd name="connsiteY9" fmla="*/ 0 h 243409"/>
              <a:gd name="connsiteX10" fmla="*/ 60391 w 223510"/>
              <a:gd name="connsiteY10" fmla="*/ 15393 h 243409"/>
              <a:gd name="connsiteX11" fmla="*/ 51243 w 223510"/>
              <a:gd name="connsiteY11" fmla="*/ 19665 h 243409"/>
              <a:gd name="connsiteX12" fmla="*/ 29260 w 223510"/>
              <a:gd name="connsiteY12" fmla="*/ 71767 h 243409"/>
              <a:gd name="connsiteX13" fmla="*/ 16 w 223510"/>
              <a:gd name="connsiteY13" fmla="*/ 146044 h 243409"/>
              <a:gd name="connsiteX14" fmla="*/ 33285 w 223510"/>
              <a:gd name="connsiteY14" fmla="*/ 193093 h 243409"/>
              <a:gd name="connsiteX15" fmla="*/ 112550 w 223510"/>
              <a:gd name="connsiteY15" fmla="*/ 243300 h 243409"/>
              <a:gd name="connsiteX16" fmla="*/ 182786 w 223510"/>
              <a:gd name="connsiteY16" fmla="*/ 204593 h 243409"/>
              <a:gd name="connsiteX17" fmla="*/ 220932 w 223510"/>
              <a:gd name="connsiteY17" fmla="*/ 141660 h 243409"/>
              <a:gd name="connsiteX18" fmla="*/ 187386 w 223510"/>
              <a:gd name="connsiteY18" fmla="*/ 55667 h 243409"/>
              <a:gd name="connsiteX19" fmla="*/ 112831 w 223510"/>
              <a:gd name="connsiteY19" fmla="*/ 38948 h 243409"/>
              <a:gd name="connsiteX20" fmla="*/ 81344 w 223510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6743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28018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7938 w 230104"/>
              <a:gd name="connsiteY0" fmla="*/ 44216 h 243409"/>
              <a:gd name="connsiteX1" fmla="*/ 184204 w 230104"/>
              <a:gd name="connsiteY1" fmla="*/ 60842 h 243409"/>
              <a:gd name="connsiteX2" fmla="*/ 212408 w 230104"/>
              <a:gd name="connsiteY2" fmla="*/ 140736 h 243409"/>
              <a:gd name="connsiteX3" fmla="*/ 168105 w 230104"/>
              <a:gd name="connsiteY3" fmla="*/ 205167 h 243409"/>
              <a:gd name="connsiteX4" fmla="*/ 122488 w 230104"/>
              <a:gd name="connsiteY4" fmla="*/ 230556 h 243409"/>
              <a:gd name="connsiteX5" fmla="*/ 39879 w 230104"/>
              <a:gd name="connsiteY5" fmla="*/ 209193 h 243409"/>
              <a:gd name="connsiteX6" fmla="*/ 17685 w 230104"/>
              <a:gd name="connsiteY6" fmla="*/ 144986 h 243409"/>
              <a:gd name="connsiteX7" fmla="*/ 1354 w 230104"/>
              <a:gd name="connsiteY7" fmla="*/ 91317 h 243409"/>
              <a:gd name="connsiteX8" fmla="*/ 54157 w 230104"/>
              <a:gd name="connsiteY8" fmla="*/ 14078 h 243409"/>
              <a:gd name="connsiteX9" fmla="*/ 81842 w 230104"/>
              <a:gd name="connsiteY9" fmla="*/ 0 h 243409"/>
              <a:gd name="connsiteX10" fmla="*/ 66985 w 230104"/>
              <a:gd name="connsiteY10" fmla="*/ 15393 h 243409"/>
              <a:gd name="connsiteX11" fmla="*/ 57837 w 230104"/>
              <a:gd name="connsiteY11" fmla="*/ 19665 h 243409"/>
              <a:gd name="connsiteX12" fmla="*/ 35854 w 230104"/>
              <a:gd name="connsiteY12" fmla="*/ 71767 h 243409"/>
              <a:gd name="connsiteX13" fmla="*/ 27885 w 230104"/>
              <a:gd name="connsiteY13" fmla="*/ 146044 h 243409"/>
              <a:gd name="connsiteX14" fmla="*/ 39879 w 230104"/>
              <a:gd name="connsiteY14" fmla="*/ 193093 h 243409"/>
              <a:gd name="connsiteX15" fmla="*/ 119144 w 230104"/>
              <a:gd name="connsiteY15" fmla="*/ 243300 h 243409"/>
              <a:gd name="connsiteX16" fmla="*/ 189380 w 230104"/>
              <a:gd name="connsiteY16" fmla="*/ 204593 h 243409"/>
              <a:gd name="connsiteX17" fmla="*/ 227526 w 230104"/>
              <a:gd name="connsiteY17" fmla="*/ 141660 h 243409"/>
              <a:gd name="connsiteX18" fmla="*/ 193980 w 230104"/>
              <a:gd name="connsiteY18" fmla="*/ 55667 h 243409"/>
              <a:gd name="connsiteX19" fmla="*/ 119425 w 230104"/>
              <a:gd name="connsiteY19" fmla="*/ 38948 h 243409"/>
              <a:gd name="connsiteX20" fmla="*/ 87938 w 230104"/>
              <a:gd name="connsiteY20" fmla="*/ 44216 h 243409"/>
              <a:gd name="connsiteX0" fmla="*/ 88852 w 231018"/>
              <a:gd name="connsiteY0" fmla="*/ 44216 h 243409"/>
              <a:gd name="connsiteX1" fmla="*/ 185118 w 231018"/>
              <a:gd name="connsiteY1" fmla="*/ 60842 h 243409"/>
              <a:gd name="connsiteX2" fmla="*/ 213322 w 231018"/>
              <a:gd name="connsiteY2" fmla="*/ 140736 h 243409"/>
              <a:gd name="connsiteX3" fmla="*/ 169019 w 231018"/>
              <a:gd name="connsiteY3" fmla="*/ 205167 h 243409"/>
              <a:gd name="connsiteX4" fmla="*/ 123402 w 231018"/>
              <a:gd name="connsiteY4" fmla="*/ 230556 h 243409"/>
              <a:gd name="connsiteX5" fmla="*/ 40793 w 231018"/>
              <a:gd name="connsiteY5" fmla="*/ 209193 h 243409"/>
              <a:gd name="connsiteX6" fmla="*/ 9974 w 231018"/>
              <a:gd name="connsiteY6" fmla="*/ 144986 h 243409"/>
              <a:gd name="connsiteX7" fmla="*/ 2268 w 231018"/>
              <a:gd name="connsiteY7" fmla="*/ 91317 h 243409"/>
              <a:gd name="connsiteX8" fmla="*/ 55071 w 231018"/>
              <a:gd name="connsiteY8" fmla="*/ 14078 h 243409"/>
              <a:gd name="connsiteX9" fmla="*/ 82756 w 231018"/>
              <a:gd name="connsiteY9" fmla="*/ 0 h 243409"/>
              <a:gd name="connsiteX10" fmla="*/ 67899 w 231018"/>
              <a:gd name="connsiteY10" fmla="*/ 15393 h 243409"/>
              <a:gd name="connsiteX11" fmla="*/ 58751 w 231018"/>
              <a:gd name="connsiteY11" fmla="*/ 19665 h 243409"/>
              <a:gd name="connsiteX12" fmla="*/ 36768 w 231018"/>
              <a:gd name="connsiteY12" fmla="*/ 71767 h 243409"/>
              <a:gd name="connsiteX13" fmla="*/ 28799 w 231018"/>
              <a:gd name="connsiteY13" fmla="*/ 146044 h 243409"/>
              <a:gd name="connsiteX14" fmla="*/ 40793 w 231018"/>
              <a:gd name="connsiteY14" fmla="*/ 193093 h 243409"/>
              <a:gd name="connsiteX15" fmla="*/ 120058 w 231018"/>
              <a:gd name="connsiteY15" fmla="*/ 243300 h 243409"/>
              <a:gd name="connsiteX16" fmla="*/ 190294 w 231018"/>
              <a:gd name="connsiteY16" fmla="*/ 204593 h 243409"/>
              <a:gd name="connsiteX17" fmla="*/ 228440 w 231018"/>
              <a:gd name="connsiteY17" fmla="*/ 141660 h 243409"/>
              <a:gd name="connsiteX18" fmla="*/ 194894 w 231018"/>
              <a:gd name="connsiteY18" fmla="*/ 55667 h 243409"/>
              <a:gd name="connsiteX19" fmla="*/ 120339 w 231018"/>
              <a:gd name="connsiteY19" fmla="*/ 38948 h 243409"/>
              <a:gd name="connsiteX20" fmla="*/ 88852 w 231018"/>
              <a:gd name="connsiteY20" fmla="*/ 44216 h 243409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0058 w 231018"/>
              <a:gd name="connsiteY15" fmla="*/ 24330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1783 w 231018"/>
              <a:gd name="connsiteY15" fmla="*/ 23295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90294 w 231018"/>
              <a:gd name="connsiteY16" fmla="*/ 204593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81669 w 231018"/>
              <a:gd name="connsiteY16" fmla="*/ 199418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28440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88852 w 231727"/>
              <a:gd name="connsiteY19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36768 w 231727"/>
              <a:gd name="connsiteY11" fmla="*/ 71767 h 253604"/>
              <a:gd name="connsiteX12" fmla="*/ 28799 w 231727"/>
              <a:gd name="connsiteY12" fmla="*/ 146044 h 253604"/>
              <a:gd name="connsiteX13" fmla="*/ 40793 w 231727"/>
              <a:gd name="connsiteY13" fmla="*/ 193093 h 253604"/>
              <a:gd name="connsiteX14" fmla="*/ 121783 w 231727"/>
              <a:gd name="connsiteY14" fmla="*/ 232950 h 253604"/>
              <a:gd name="connsiteX15" fmla="*/ 181669 w 231727"/>
              <a:gd name="connsiteY15" fmla="*/ 199418 h 253604"/>
              <a:gd name="connsiteX16" fmla="*/ 211765 w 231727"/>
              <a:gd name="connsiteY16" fmla="*/ 141660 h 253604"/>
              <a:gd name="connsiteX17" fmla="*/ 174769 w 231727"/>
              <a:gd name="connsiteY17" fmla="*/ 67167 h 253604"/>
              <a:gd name="connsiteX18" fmla="*/ 88852 w 231727"/>
              <a:gd name="connsiteY18" fmla="*/ 44216 h 253604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67899 w 231727"/>
              <a:gd name="connsiteY10" fmla="*/ 11368 h 249579"/>
              <a:gd name="connsiteX11" fmla="*/ 36768 w 231727"/>
              <a:gd name="connsiteY11" fmla="*/ 67742 h 249579"/>
              <a:gd name="connsiteX12" fmla="*/ 28799 w 231727"/>
              <a:gd name="connsiteY12" fmla="*/ 142019 h 249579"/>
              <a:gd name="connsiteX13" fmla="*/ 40793 w 231727"/>
              <a:gd name="connsiteY13" fmla="*/ 189068 h 249579"/>
              <a:gd name="connsiteX14" fmla="*/ 121783 w 231727"/>
              <a:gd name="connsiteY14" fmla="*/ 228925 h 249579"/>
              <a:gd name="connsiteX15" fmla="*/ 181669 w 231727"/>
              <a:gd name="connsiteY15" fmla="*/ 195393 h 249579"/>
              <a:gd name="connsiteX16" fmla="*/ 211765 w 231727"/>
              <a:gd name="connsiteY16" fmla="*/ 137635 h 249579"/>
              <a:gd name="connsiteX17" fmla="*/ 174769 w 231727"/>
              <a:gd name="connsiteY17" fmla="*/ 63142 h 249579"/>
              <a:gd name="connsiteX18" fmla="*/ 88852 w 231727"/>
              <a:gd name="connsiteY18" fmla="*/ 40191 h 249579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36768 w 231727"/>
              <a:gd name="connsiteY10" fmla="*/ 67742 h 249579"/>
              <a:gd name="connsiteX11" fmla="*/ 28799 w 231727"/>
              <a:gd name="connsiteY11" fmla="*/ 142019 h 249579"/>
              <a:gd name="connsiteX12" fmla="*/ 40793 w 231727"/>
              <a:gd name="connsiteY12" fmla="*/ 189068 h 249579"/>
              <a:gd name="connsiteX13" fmla="*/ 121783 w 231727"/>
              <a:gd name="connsiteY13" fmla="*/ 228925 h 249579"/>
              <a:gd name="connsiteX14" fmla="*/ 181669 w 231727"/>
              <a:gd name="connsiteY14" fmla="*/ 195393 h 249579"/>
              <a:gd name="connsiteX15" fmla="*/ 211765 w 231727"/>
              <a:gd name="connsiteY15" fmla="*/ 137635 h 249579"/>
              <a:gd name="connsiteX16" fmla="*/ 174769 w 231727"/>
              <a:gd name="connsiteY16" fmla="*/ 63142 h 249579"/>
              <a:gd name="connsiteX17" fmla="*/ 88852 w 231727"/>
              <a:gd name="connsiteY17" fmla="*/ 40191 h 249579"/>
              <a:gd name="connsiteX0" fmla="*/ 93046 w 235921"/>
              <a:gd name="connsiteY0" fmla="*/ 40191 h 249579"/>
              <a:gd name="connsiteX1" fmla="*/ 189312 w 235921"/>
              <a:gd name="connsiteY1" fmla="*/ 56817 h 249579"/>
              <a:gd name="connsiteX2" fmla="*/ 235916 w 235921"/>
              <a:gd name="connsiteY2" fmla="*/ 135561 h 249579"/>
              <a:gd name="connsiteX3" fmla="*/ 192188 w 235921"/>
              <a:gd name="connsiteY3" fmla="*/ 212642 h 249579"/>
              <a:gd name="connsiteX4" fmla="*/ 126446 w 235921"/>
              <a:gd name="connsiteY4" fmla="*/ 249531 h 249579"/>
              <a:gd name="connsiteX5" fmla="*/ 44987 w 235921"/>
              <a:gd name="connsiteY5" fmla="*/ 205168 h 249579"/>
              <a:gd name="connsiteX6" fmla="*/ 14168 w 235921"/>
              <a:gd name="connsiteY6" fmla="*/ 140961 h 249579"/>
              <a:gd name="connsiteX7" fmla="*/ 6462 w 235921"/>
              <a:gd name="connsiteY7" fmla="*/ 87292 h 249579"/>
              <a:gd name="connsiteX8" fmla="*/ 108225 w 235921"/>
              <a:gd name="connsiteY8" fmla="*/ 0 h 249579"/>
              <a:gd name="connsiteX9" fmla="*/ 40962 w 235921"/>
              <a:gd name="connsiteY9" fmla="*/ 67742 h 249579"/>
              <a:gd name="connsiteX10" fmla="*/ 32993 w 235921"/>
              <a:gd name="connsiteY10" fmla="*/ 142019 h 249579"/>
              <a:gd name="connsiteX11" fmla="*/ 44987 w 235921"/>
              <a:gd name="connsiteY11" fmla="*/ 189068 h 249579"/>
              <a:gd name="connsiteX12" fmla="*/ 125977 w 235921"/>
              <a:gd name="connsiteY12" fmla="*/ 228925 h 249579"/>
              <a:gd name="connsiteX13" fmla="*/ 185863 w 235921"/>
              <a:gd name="connsiteY13" fmla="*/ 195393 h 249579"/>
              <a:gd name="connsiteX14" fmla="*/ 215959 w 235921"/>
              <a:gd name="connsiteY14" fmla="*/ 137635 h 249579"/>
              <a:gd name="connsiteX15" fmla="*/ 178963 w 235921"/>
              <a:gd name="connsiteY15" fmla="*/ 63142 h 249579"/>
              <a:gd name="connsiteX16" fmla="*/ 93046 w 235921"/>
              <a:gd name="connsiteY16" fmla="*/ 40191 h 249579"/>
              <a:gd name="connsiteX0" fmla="*/ 86639 w 229514"/>
              <a:gd name="connsiteY0" fmla="*/ 40191 h 249579"/>
              <a:gd name="connsiteX1" fmla="*/ 182905 w 229514"/>
              <a:gd name="connsiteY1" fmla="*/ 56817 h 249579"/>
              <a:gd name="connsiteX2" fmla="*/ 229509 w 229514"/>
              <a:gd name="connsiteY2" fmla="*/ 135561 h 249579"/>
              <a:gd name="connsiteX3" fmla="*/ 185781 w 229514"/>
              <a:gd name="connsiteY3" fmla="*/ 212642 h 249579"/>
              <a:gd name="connsiteX4" fmla="*/ 120039 w 229514"/>
              <a:gd name="connsiteY4" fmla="*/ 249531 h 249579"/>
              <a:gd name="connsiteX5" fmla="*/ 38580 w 229514"/>
              <a:gd name="connsiteY5" fmla="*/ 205168 h 249579"/>
              <a:gd name="connsiteX6" fmla="*/ 7761 w 229514"/>
              <a:gd name="connsiteY6" fmla="*/ 140961 h 249579"/>
              <a:gd name="connsiteX7" fmla="*/ 55 w 229514"/>
              <a:gd name="connsiteY7" fmla="*/ 87292 h 249579"/>
              <a:gd name="connsiteX8" fmla="*/ 28805 w 229514"/>
              <a:gd name="connsiteY8" fmla="*/ 58542 h 249579"/>
              <a:gd name="connsiteX9" fmla="*/ 101818 w 229514"/>
              <a:gd name="connsiteY9" fmla="*/ 0 h 249579"/>
              <a:gd name="connsiteX10" fmla="*/ 34555 w 229514"/>
              <a:gd name="connsiteY10" fmla="*/ 67742 h 249579"/>
              <a:gd name="connsiteX11" fmla="*/ 26586 w 229514"/>
              <a:gd name="connsiteY11" fmla="*/ 142019 h 249579"/>
              <a:gd name="connsiteX12" fmla="*/ 38580 w 229514"/>
              <a:gd name="connsiteY12" fmla="*/ 189068 h 249579"/>
              <a:gd name="connsiteX13" fmla="*/ 119570 w 229514"/>
              <a:gd name="connsiteY13" fmla="*/ 228925 h 249579"/>
              <a:gd name="connsiteX14" fmla="*/ 179456 w 229514"/>
              <a:gd name="connsiteY14" fmla="*/ 195393 h 249579"/>
              <a:gd name="connsiteX15" fmla="*/ 209552 w 229514"/>
              <a:gd name="connsiteY15" fmla="*/ 137635 h 249579"/>
              <a:gd name="connsiteX16" fmla="*/ 172556 w 229514"/>
              <a:gd name="connsiteY16" fmla="*/ 63142 h 249579"/>
              <a:gd name="connsiteX17" fmla="*/ 86639 w 229514"/>
              <a:gd name="connsiteY17" fmla="*/ 40191 h 249579"/>
              <a:gd name="connsiteX0" fmla="*/ 87345 w 230220"/>
              <a:gd name="connsiteY0" fmla="*/ 40191 h 249579"/>
              <a:gd name="connsiteX1" fmla="*/ 183611 w 230220"/>
              <a:gd name="connsiteY1" fmla="*/ 56817 h 249579"/>
              <a:gd name="connsiteX2" fmla="*/ 230215 w 230220"/>
              <a:gd name="connsiteY2" fmla="*/ 135561 h 249579"/>
              <a:gd name="connsiteX3" fmla="*/ 186487 w 230220"/>
              <a:gd name="connsiteY3" fmla="*/ 212642 h 249579"/>
              <a:gd name="connsiteX4" fmla="*/ 120745 w 230220"/>
              <a:gd name="connsiteY4" fmla="*/ 249531 h 249579"/>
              <a:gd name="connsiteX5" fmla="*/ 39286 w 230220"/>
              <a:gd name="connsiteY5" fmla="*/ 205168 h 249579"/>
              <a:gd name="connsiteX6" fmla="*/ 8467 w 230220"/>
              <a:gd name="connsiteY6" fmla="*/ 140961 h 249579"/>
              <a:gd name="connsiteX7" fmla="*/ 15136 w 230220"/>
              <a:gd name="connsiteY7" fmla="*/ 91317 h 249579"/>
              <a:gd name="connsiteX8" fmla="*/ 761 w 230220"/>
              <a:gd name="connsiteY8" fmla="*/ 87292 h 249579"/>
              <a:gd name="connsiteX9" fmla="*/ 29511 w 230220"/>
              <a:gd name="connsiteY9" fmla="*/ 58542 h 249579"/>
              <a:gd name="connsiteX10" fmla="*/ 102524 w 230220"/>
              <a:gd name="connsiteY10" fmla="*/ 0 h 249579"/>
              <a:gd name="connsiteX11" fmla="*/ 35261 w 230220"/>
              <a:gd name="connsiteY11" fmla="*/ 67742 h 249579"/>
              <a:gd name="connsiteX12" fmla="*/ 27292 w 230220"/>
              <a:gd name="connsiteY12" fmla="*/ 142019 h 249579"/>
              <a:gd name="connsiteX13" fmla="*/ 39286 w 230220"/>
              <a:gd name="connsiteY13" fmla="*/ 189068 h 249579"/>
              <a:gd name="connsiteX14" fmla="*/ 120276 w 230220"/>
              <a:gd name="connsiteY14" fmla="*/ 228925 h 249579"/>
              <a:gd name="connsiteX15" fmla="*/ 180162 w 230220"/>
              <a:gd name="connsiteY15" fmla="*/ 195393 h 249579"/>
              <a:gd name="connsiteX16" fmla="*/ 210258 w 230220"/>
              <a:gd name="connsiteY16" fmla="*/ 137635 h 249579"/>
              <a:gd name="connsiteX17" fmla="*/ 173262 w 230220"/>
              <a:gd name="connsiteY17" fmla="*/ 63142 h 249579"/>
              <a:gd name="connsiteX18" fmla="*/ 87345 w 230220"/>
              <a:gd name="connsiteY18" fmla="*/ 40191 h 249579"/>
              <a:gd name="connsiteX0" fmla="*/ 79709 w 222584"/>
              <a:gd name="connsiteY0" fmla="*/ 40191 h 249579"/>
              <a:gd name="connsiteX1" fmla="*/ 175975 w 222584"/>
              <a:gd name="connsiteY1" fmla="*/ 56817 h 249579"/>
              <a:gd name="connsiteX2" fmla="*/ 222579 w 222584"/>
              <a:gd name="connsiteY2" fmla="*/ 135561 h 249579"/>
              <a:gd name="connsiteX3" fmla="*/ 178851 w 222584"/>
              <a:gd name="connsiteY3" fmla="*/ 212642 h 249579"/>
              <a:gd name="connsiteX4" fmla="*/ 113109 w 222584"/>
              <a:gd name="connsiteY4" fmla="*/ 249531 h 249579"/>
              <a:gd name="connsiteX5" fmla="*/ 31650 w 222584"/>
              <a:gd name="connsiteY5" fmla="*/ 205168 h 249579"/>
              <a:gd name="connsiteX6" fmla="*/ 831 w 222584"/>
              <a:gd name="connsiteY6" fmla="*/ 140961 h 249579"/>
              <a:gd name="connsiteX7" fmla="*/ 7500 w 222584"/>
              <a:gd name="connsiteY7" fmla="*/ 91317 h 249579"/>
              <a:gd name="connsiteX8" fmla="*/ 9800 w 222584"/>
              <a:gd name="connsiteY8" fmla="*/ 77517 h 249579"/>
              <a:gd name="connsiteX9" fmla="*/ 21875 w 222584"/>
              <a:gd name="connsiteY9" fmla="*/ 58542 h 249579"/>
              <a:gd name="connsiteX10" fmla="*/ 94888 w 222584"/>
              <a:gd name="connsiteY10" fmla="*/ 0 h 249579"/>
              <a:gd name="connsiteX11" fmla="*/ 27625 w 222584"/>
              <a:gd name="connsiteY11" fmla="*/ 67742 h 249579"/>
              <a:gd name="connsiteX12" fmla="*/ 19656 w 222584"/>
              <a:gd name="connsiteY12" fmla="*/ 142019 h 249579"/>
              <a:gd name="connsiteX13" fmla="*/ 31650 w 222584"/>
              <a:gd name="connsiteY13" fmla="*/ 189068 h 249579"/>
              <a:gd name="connsiteX14" fmla="*/ 112640 w 222584"/>
              <a:gd name="connsiteY14" fmla="*/ 228925 h 249579"/>
              <a:gd name="connsiteX15" fmla="*/ 172526 w 222584"/>
              <a:gd name="connsiteY15" fmla="*/ 195393 h 249579"/>
              <a:gd name="connsiteX16" fmla="*/ 202622 w 222584"/>
              <a:gd name="connsiteY16" fmla="*/ 137635 h 249579"/>
              <a:gd name="connsiteX17" fmla="*/ 165626 w 222584"/>
              <a:gd name="connsiteY17" fmla="*/ 63142 h 249579"/>
              <a:gd name="connsiteX18" fmla="*/ 79709 w 222584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22234 w 222943"/>
              <a:gd name="connsiteY8" fmla="*/ 5854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14759 w 222943"/>
              <a:gd name="connsiteY13" fmla="*/ 150542 h 249579"/>
              <a:gd name="connsiteX14" fmla="*/ 32009 w 222943"/>
              <a:gd name="connsiteY14" fmla="*/ 189068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211985 w 222943"/>
              <a:gd name="connsiteY17" fmla="*/ 135017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11985 w 222943"/>
              <a:gd name="connsiteY16" fmla="*/ 135017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27984 w 222943"/>
              <a:gd name="connsiteY10" fmla="*/ 27756 h 209593"/>
              <a:gd name="connsiteX11" fmla="*/ 12459 w 222943"/>
              <a:gd name="connsiteY11" fmla="*/ 78356 h 209593"/>
              <a:gd name="connsiteX12" fmla="*/ 12459 w 222943"/>
              <a:gd name="connsiteY12" fmla="*/ 111131 h 209593"/>
              <a:gd name="connsiteX13" fmla="*/ 32009 w 222943"/>
              <a:gd name="connsiteY13" fmla="*/ 149082 h 209593"/>
              <a:gd name="connsiteX14" fmla="*/ 110784 w 222943"/>
              <a:gd name="connsiteY14" fmla="*/ 193356 h 209593"/>
              <a:gd name="connsiteX15" fmla="*/ 178060 w 222943"/>
              <a:gd name="connsiteY15" fmla="*/ 158857 h 209593"/>
              <a:gd name="connsiteX16" fmla="*/ 211985 w 222943"/>
              <a:gd name="connsiteY16" fmla="*/ 95031 h 209593"/>
              <a:gd name="connsiteX17" fmla="*/ 165985 w 222943"/>
              <a:gd name="connsiteY17" fmla="*/ 23156 h 209593"/>
              <a:gd name="connsiteX18" fmla="*/ 80068 w 222943"/>
              <a:gd name="connsiteY18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12459 w 222943"/>
              <a:gd name="connsiteY12" fmla="*/ 78356 h 209593"/>
              <a:gd name="connsiteX13" fmla="*/ 12459 w 222943"/>
              <a:gd name="connsiteY13" fmla="*/ 111131 h 209593"/>
              <a:gd name="connsiteX14" fmla="*/ 32009 w 222943"/>
              <a:gd name="connsiteY14" fmla="*/ 149082 h 209593"/>
              <a:gd name="connsiteX15" fmla="*/ 110784 w 222943"/>
              <a:gd name="connsiteY15" fmla="*/ 193356 h 209593"/>
              <a:gd name="connsiteX16" fmla="*/ 178060 w 222943"/>
              <a:gd name="connsiteY16" fmla="*/ 158857 h 209593"/>
              <a:gd name="connsiteX17" fmla="*/ 211985 w 222943"/>
              <a:gd name="connsiteY17" fmla="*/ 95031 h 209593"/>
              <a:gd name="connsiteX18" fmla="*/ 165985 w 222943"/>
              <a:gd name="connsiteY18" fmla="*/ 23156 h 209593"/>
              <a:gd name="connsiteX19" fmla="*/ 80068 w 222943"/>
              <a:gd name="connsiteY19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56734 w 222943"/>
              <a:gd name="connsiteY8" fmla="*/ 312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79061 w 221936"/>
              <a:gd name="connsiteY0" fmla="*/ 205 h 209593"/>
              <a:gd name="connsiteX1" fmla="*/ 175327 w 221936"/>
              <a:gd name="connsiteY1" fmla="*/ 16831 h 209593"/>
              <a:gd name="connsiteX2" fmla="*/ 221931 w 221936"/>
              <a:gd name="connsiteY2" fmla="*/ 95575 h 209593"/>
              <a:gd name="connsiteX3" fmla="*/ 178203 w 221936"/>
              <a:gd name="connsiteY3" fmla="*/ 172656 h 209593"/>
              <a:gd name="connsiteX4" fmla="*/ 112461 w 221936"/>
              <a:gd name="connsiteY4" fmla="*/ 209545 h 209593"/>
              <a:gd name="connsiteX5" fmla="*/ 31002 w 221936"/>
              <a:gd name="connsiteY5" fmla="*/ 165182 h 209593"/>
              <a:gd name="connsiteX6" fmla="*/ 183 w 221936"/>
              <a:gd name="connsiteY6" fmla="*/ 100975 h 209593"/>
              <a:gd name="connsiteX7" fmla="*/ 18352 w 221936"/>
              <a:gd name="connsiteY7" fmla="*/ 62256 h 209593"/>
              <a:gd name="connsiteX8" fmla="*/ 55727 w 221936"/>
              <a:gd name="connsiteY8" fmla="*/ 31206 h 209593"/>
              <a:gd name="connsiteX9" fmla="*/ 143115 w 221936"/>
              <a:gd name="connsiteY9" fmla="*/ 25564 h 209593"/>
              <a:gd name="connsiteX10" fmla="*/ 52277 w 221936"/>
              <a:gd name="connsiteY10" fmla="*/ 57081 h 209593"/>
              <a:gd name="connsiteX11" fmla="*/ 48827 w 221936"/>
              <a:gd name="connsiteY11" fmla="*/ 71456 h 209593"/>
              <a:gd name="connsiteX12" fmla="*/ 36177 w 221936"/>
              <a:gd name="connsiteY12" fmla="*/ 96181 h 209593"/>
              <a:gd name="connsiteX13" fmla="*/ 11452 w 221936"/>
              <a:gd name="connsiteY13" fmla="*/ 78356 h 209593"/>
              <a:gd name="connsiteX14" fmla="*/ 11452 w 221936"/>
              <a:gd name="connsiteY14" fmla="*/ 111131 h 209593"/>
              <a:gd name="connsiteX15" fmla="*/ 31002 w 221936"/>
              <a:gd name="connsiteY15" fmla="*/ 149082 h 209593"/>
              <a:gd name="connsiteX16" fmla="*/ 109777 w 221936"/>
              <a:gd name="connsiteY16" fmla="*/ 193356 h 209593"/>
              <a:gd name="connsiteX17" fmla="*/ 177053 w 221936"/>
              <a:gd name="connsiteY17" fmla="*/ 158857 h 209593"/>
              <a:gd name="connsiteX18" fmla="*/ 210978 w 221936"/>
              <a:gd name="connsiteY18" fmla="*/ 95031 h 209593"/>
              <a:gd name="connsiteX19" fmla="*/ 164978 w 221936"/>
              <a:gd name="connsiteY19" fmla="*/ 23156 h 209593"/>
              <a:gd name="connsiteX20" fmla="*/ 79061 w 221936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48764 w 221873"/>
              <a:gd name="connsiteY11" fmla="*/ 71456 h 209593"/>
              <a:gd name="connsiteX12" fmla="*/ 36114 w 221873"/>
              <a:gd name="connsiteY12" fmla="*/ 96181 h 209593"/>
              <a:gd name="connsiteX13" fmla="*/ 11389 w 221873"/>
              <a:gd name="connsiteY13" fmla="*/ 78356 h 209593"/>
              <a:gd name="connsiteX14" fmla="*/ 11389 w 221873"/>
              <a:gd name="connsiteY14" fmla="*/ 111131 h 209593"/>
              <a:gd name="connsiteX15" fmla="*/ 30939 w 221873"/>
              <a:gd name="connsiteY15" fmla="*/ 149082 h 209593"/>
              <a:gd name="connsiteX16" fmla="*/ 109714 w 221873"/>
              <a:gd name="connsiteY16" fmla="*/ 193356 h 209593"/>
              <a:gd name="connsiteX17" fmla="*/ 176990 w 221873"/>
              <a:gd name="connsiteY17" fmla="*/ 158857 h 209593"/>
              <a:gd name="connsiteX18" fmla="*/ 210915 w 221873"/>
              <a:gd name="connsiteY18" fmla="*/ 95031 h 209593"/>
              <a:gd name="connsiteX19" fmla="*/ 164915 w 221873"/>
              <a:gd name="connsiteY19" fmla="*/ 23156 h 209593"/>
              <a:gd name="connsiteX20" fmla="*/ 78998 w 221873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78356 h 209593"/>
              <a:gd name="connsiteX13" fmla="*/ 11389 w 221873"/>
              <a:gd name="connsiteY13" fmla="*/ 111131 h 209593"/>
              <a:gd name="connsiteX14" fmla="*/ 30939 w 221873"/>
              <a:gd name="connsiteY14" fmla="*/ 149082 h 209593"/>
              <a:gd name="connsiteX15" fmla="*/ 109714 w 221873"/>
              <a:gd name="connsiteY15" fmla="*/ 193356 h 209593"/>
              <a:gd name="connsiteX16" fmla="*/ 176990 w 221873"/>
              <a:gd name="connsiteY16" fmla="*/ 158857 h 209593"/>
              <a:gd name="connsiteX17" fmla="*/ 210915 w 221873"/>
              <a:gd name="connsiteY17" fmla="*/ 95031 h 209593"/>
              <a:gd name="connsiteX18" fmla="*/ 164915 w 221873"/>
              <a:gd name="connsiteY18" fmla="*/ 23156 h 209593"/>
              <a:gd name="connsiteX19" fmla="*/ 78998 w 221873"/>
              <a:gd name="connsiteY19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111131 h 209593"/>
              <a:gd name="connsiteX13" fmla="*/ 30939 w 221873"/>
              <a:gd name="connsiteY13" fmla="*/ 149082 h 209593"/>
              <a:gd name="connsiteX14" fmla="*/ 109714 w 221873"/>
              <a:gd name="connsiteY14" fmla="*/ 193356 h 209593"/>
              <a:gd name="connsiteX15" fmla="*/ 176990 w 221873"/>
              <a:gd name="connsiteY15" fmla="*/ 158857 h 209593"/>
              <a:gd name="connsiteX16" fmla="*/ 210915 w 221873"/>
              <a:gd name="connsiteY16" fmla="*/ 95031 h 209593"/>
              <a:gd name="connsiteX17" fmla="*/ 164915 w 221873"/>
              <a:gd name="connsiteY17" fmla="*/ 23156 h 209593"/>
              <a:gd name="connsiteX18" fmla="*/ 78998 w 221873"/>
              <a:gd name="connsiteY18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30939 w 221873"/>
              <a:gd name="connsiteY12" fmla="*/ 149082 h 209593"/>
              <a:gd name="connsiteX13" fmla="*/ 109714 w 221873"/>
              <a:gd name="connsiteY13" fmla="*/ 193356 h 209593"/>
              <a:gd name="connsiteX14" fmla="*/ 176990 w 221873"/>
              <a:gd name="connsiteY14" fmla="*/ 158857 h 209593"/>
              <a:gd name="connsiteX15" fmla="*/ 210915 w 221873"/>
              <a:gd name="connsiteY15" fmla="*/ 95031 h 209593"/>
              <a:gd name="connsiteX16" fmla="*/ 164915 w 221873"/>
              <a:gd name="connsiteY16" fmla="*/ 23156 h 209593"/>
              <a:gd name="connsiteX17" fmla="*/ 78998 w 221873"/>
              <a:gd name="connsiteY17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52704 w 222363"/>
              <a:gd name="connsiteY9" fmla="*/ 57081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52139 w 206273"/>
              <a:gd name="connsiteY9" fmla="*/ 4270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50452 w 206273"/>
              <a:gd name="connsiteY8" fmla="*/ 39939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53688 w 209509"/>
              <a:gd name="connsiteY9" fmla="*/ 3993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01950 w 209509"/>
              <a:gd name="connsiteY8" fmla="*/ 24881 h 209593"/>
              <a:gd name="connsiteX9" fmla="*/ 123800 w 209509"/>
              <a:gd name="connsiteY9" fmla="*/ 34081 h 209593"/>
              <a:gd name="connsiteX10" fmla="*/ 131263 w 209509"/>
              <a:gd name="connsiteY10" fmla="*/ 34189 h 209593"/>
              <a:gd name="connsiteX11" fmla="*/ 85850 w 209509"/>
              <a:gd name="connsiteY11" fmla="*/ 46731 h 209593"/>
              <a:gd name="connsiteX12" fmla="*/ 22025 w 209509"/>
              <a:gd name="connsiteY12" fmla="*/ 81806 h 209593"/>
              <a:gd name="connsiteX13" fmla="*/ 18575 w 209509"/>
              <a:gd name="connsiteY13" fmla="*/ 149082 h 209593"/>
              <a:gd name="connsiteX14" fmla="*/ 97350 w 209509"/>
              <a:gd name="connsiteY14" fmla="*/ 193356 h 209593"/>
              <a:gd name="connsiteX15" fmla="*/ 164626 w 209509"/>
              <a:gd name="connsiteY15" fmla="*/ 158857 h 209593"/>
              <a:gd name="connsiteX16" fmla="*/ 198551 w 209509"/>
              <a:gd name="connsiteY16" fmla="*/ 95031 h 209593"/>
              <a:gd name="connsiteX17" fmla="*/ 152551 w 209509"/>
              <a:gd name="connsiteY17" fmla="*/ 23156 h 209593"/>
              <a:gd name="connsiteX18" fmla="*/ 66634 w 209509"/>
              <a:gd name="connsiteY18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1263 w 209509"/>
              <a:gd name="connsiteY8" fmla="*/ 341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9313 w 209509"/>
              <a:gd name="connsiteY8" fmla="*/ 295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8180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6958 w 208317"/>
              <a:gd name="connsiteY9" fmla="*/ 3925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86958 w 208317"/>
              <a:gd name="connsiteY9" fmla="*/ 39256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7733 w 208317"/>
              <a:gd name="connsiteY10" fmla="*/ 73181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7531 w 211052"/>
              <a:gd name="connsiteY9" fmla="*/ 422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1206 w 211052"/>
              <a:gd name="connsiteY9" fmla="*/ 353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156 w 211052"/>
              <a:gd name="connsiteY9" fmla="*/ 301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1318 w 211052"/>
              <a:gd name="connsiteY8" fmla="*/ 24306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5101 w 207976"/>
              <a:gd name="connsiteY0" fmla="*/ 205 h 202712"/>
              <a:gd name="connsiteX1" fmla="*/ 161367 w 207976"/>
              <a:gd name="connsiteY1" fmla="*/ 16831 h 202712"/>
              <a:gd name="connsiteX2" fmla="*/ 207971 w 207976"/>
              <a:gd name="connsiteY2" fmla="*/ 95575 h 202712"/>
              <a:gd name="connsiteX3" fmla="*/ 164243 w 207976"/>
              <a:gd name="connsiteY3" fmla="*/ 172656 h 202712"/>
              <a:gd name="connsiteX4" fmla="*/ 70326 w 207976"/>
              <a:gd name="connsiteY4" fmla="*/ 202645 h 202712"/>
              <a:gd name="connsiteX5" fmla="*/ 17042 w 207976"/>
              <a:gd name="connsiteY5" fmla="*/ 165182 h 202712"/>
              <a:gd name="connsiteX6" fmla="*/ 4048 w 207976"/>
              <a:gd name="connsiteY6" fmla="*/ 76825 h 202712"/>
              <a:gd name="connsiteX7" fmla="*/ 64767 w 207976"/>
              <a:gd name="connsiteY7" fmla="*/ 28331 h 202712"/>
              <a:gd name="connsiteX8" fmla="*/ 118242 w 207976"/>
              <a:gd name="connsiteY8" fmla="*/ 24306 h 202712"/>
              <a:gd name="connsiteX9" fmla="*/ 140655 w 207976"/>
              <a:gd name="connsiteY9" fmla="*/ 32464 h 202712"/>
              <a:gd name="connsiteX10" fmla="*/ 73392 w 207976"/>
              <a:gd name="connsiteY10" fmla="*/ 47881 h 202712"/>
              <a:gd name="connsiteX11" fmla="*/ 27392 w 207976"/>
              <a:gd name="connsiteY11" fmla="*/ 73181 h 202712"/>
              <a:gd name="connsiteX12" fmla="*/ 17042 w 207976"/>
              <a:gd name="connsiteY12" fmla="*/ 149082 h 202712"/>
              <a:gd name="connsiteX13" fmla="*/ 95817 w 207976"/>
              <a:gd name="connsiteY13" fmla="*/ 193356 h 202712"/>
              <a:gd name="connsiteX14" fmla="*/ 163093 w 207976"/>
              <a:gd name="connsiteY14" fmla="*/ 158857 h 202712"/>
              <a:gd name="connsiteX15" fmla="*/ 197018 w 207976"/>
              <a:gd name="connsiteY15" fmla="*/ 95031 h 202712"/>
              <a:gd name="connsiteX16" fmla="*/ 151018 w 207976"/>
              <a:gd name="connsiteY16" fmla="*/ 23156 h 202712"/>
              <a:gd name="connsiteX17" fmla="*/ 65101 w 207976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0304 w 210888"/>
              <a:gd name="connsiteY11" fmla="*/ 7318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99418 w 211577"/>
              <a:gd name="connsiteY13" fmla="*/ 193356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55143 w 211577"/>
              <a:gd name="connsiteY10" fmla="*/ 4443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200619 w 211718"/>
              <a:gd name="connsiteY15" fmla="*/ 950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74744 w 211718"/>
              <a:gd name="connsiteY14" fmla="*/ 153682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06138"/>
              <a:gd name="connsiteY0" fmla="*/ 240 h 202706"/>
              <a:gd name="connsiteX1" fmla="*/ 164968 w 206138"/>
              <a:gd name="connsiteY1" fmla="*/ 16866 h 202706"/>
              <a:gd name="connsiteX2" fmla="*/ 205822 w 206138"/>
              <a:gd name="connsiteY2" fmla="*/ 95035 h 202706"/>
              <a:gd name="connsiteX3" fmla="*/ 177619 w 206138"/>
              <a:gd name="connsiteY3" fmla="*/ 169816 h 202706"/>
              <a:gd name="connsiteX4" fmla="*/ 73927 w 206138"/>
              <a:gd name="connsiteY4" fmla="*/ 202680 h 202706"/>
              <a:gd name="connsiteX5" fmla="*/ 17193 w 206138"/>
              <a:gd name="connsiteY5" fmla="*/ 165217 h 202706"/>
              <a:gd name="connsiteX6" fmla="*/ 3049 w 206138"/>
              <a:gd name="connsiteY6" fmla="*/ 76860 h 202706"/>
              <a:gd name="connsiteX7" fmla="*/ 68368 w 206138"/>
              <a:gd name="connsiteY7" fmla="*/ 28366 h 202706"/>
              <a:gd name="connsiteX8" fmla="*/ 121843 w 206138"/>
              <a:gd name="connsiteY8" fmla="*/ 24341 h 202706"/>
              <a:gd name="connsiteX9" fmla="*/ 144256 w 206138"/>
              <a:gd name="connsiteY9" fmla="*/ 32499 h 202706"/>
              <a:gd name="connsiteX10" fmla="*/ 55143 w 206138"/>
              <a:gd name="connsiteY10" fmla="*/ 44466 h 202706"/>
              <a:gd name="connsiteX11" fmla="*/ 17193 w 206138"/>
              <a:gd name="connsiteY11" fmla="*/ 89316 h 202706"/>
              <a:gd name="connsiteX12" fmla="*/ 24093 w 206138"/>
              <a:gd name="connsiteY12" fmla="*/ 146817 h 202706"/>
              <a:gd name="connsiteX13" fmla="*/ 78718 w 206138"/>
              <a:gd name="connsiteY13" fmla="*/ 187066 h 202706"/>
              <a:gd name="connsiteX14" fmla="*/ 174744 w 206138"/>
              <a:gd name="connsiteY14" fmla="*/ 153717 h 202706"/>
              <a:gd name="connsiteX15" fmla="*/ 196594 w 206138"/>
              <a:gd name="connsiteY15" fmla="*/ 101966 h 202706"/>
              <a:gd name="connsiteX16" fmla="*/ 154619 w 206138"/>
              <a:gd name="connsiteY16" fmla="*/ 23191 h 202706"/>
              <a:gd name="connsiteX17" fmla="*/ 68702 w 206138"/>
              <a:gd name="connsiteY17" fmla="*/ 240 h 20270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6594 w 206138"/>
              <a:gd name="connsiteY15" fmla="*/ 101836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143 w 206138"/>
              <a:gd name="connsiteY13" fmla="*/ 189811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7420 w 206328"/>
              <a:gd name="connsiteY11" fmla="*/ 891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3970 w 206328"/>
              <a:gd name="connsiteY11" fmla="*/ 868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0690 w 205673"/>
              <a:gd name="connsiteY10" fmla="*/ 39161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81165 w 205673"/>
              <a:gd name="connsiteY10" fmla="*/ 362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7465 w 205673"/>
              <a:gd name="connsiteY11" fmla="*/ 512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1715 w 205673"/>
              <a:gd name="connsiteY11" fmla="*/ 63311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7138 w 204537"/>
              <a:gd name="connsiteY0" fmla="*/ 110 h 197985"/>
              <a:gd name="connsiteX1" fmla="*/ 163404 w 204537"/>
              <a:gd name="connsiteY1" fmla="*/ 21336 h 197985"/>
              <a:gd name="connsiteX2" fmla="*/ 204258 w 204537"/>
              <a:gd name="connsiteY2" fmla="*/ 94905 h 197985"/>
              <a:gd name="connsiteX3" fmla="*/ 176055 w 204537"/>
              <a:gd name="connsiteY3" fmla="*/ 169686 h 197985"/>
              <a:gd name="connsiteX4" fmla="*/ 81563 w 204537"/>
              <a:gd name="connsiteY4" fmla="*/ 197950 h 197985"/>
              <a:gd name="connsiteX5" fmla="*/ 15629 w 204537"/>
              <a:gd name="connsiteY5" fmla="*/ 165087 h 197985"/>
              <a:gd name="connsiteX6" fmla="*/ 16204 w 204537"/>
              <a:gd name="connsiteY6" fmla="*/ 165086 h 197985"/>
              <a:gd name="connsiteX7" fmla="*/ 1485 w 204537"/>
              <a:gd name="connsiteY7" fmla="*/ 76730 h 197985"/>
              <a:gd name="connsiteX8" fmla="*/ 57604 w 204537"/>
              <a:gd name="connsiteY8" fmla="*/ 27661 h 197985"/>
              <a:gd name="connsiteX9" fmla="*/ 120279 w 204537"/>
              <a:gd name="connsiteY9" fmla="*/ 24211 h 197985"/>
              <a:gd name="connsiteX10" fmla="*/ 142692 w 204537"/>
              <a:gd name="connsiteY10" fmla="*/ 32369 h 197985"/>
              <a:gd name="connsiteX11" fmla="*/ 94404 w 204537"/>
              <a:gd name="connsiteY11" fmla="*/ 40886 h 197985"/>
              <a:gd name="connsiteX12" fmla="*/ 30579 w 204537"/>
              <a:gd name="connsiteY12" fmla="*/ 63311 h 197985"/>
              <a:gd name="connsiteX13" fmla="*/ 9304 w 204537"/>
              <a:gd name="connsiteY13" fmla="*/ 100686 h 197985"/>
              <a:gd name="connsiteX14" fmla="*/ 22529 w 204537"/>
              <a:gd name="connsiteY14" fmla="*/ 146687 h 197985"/>
              <a:gd name="connsiteX15" fmla="*/ 76579 w 204537"/>
              <a:gd name="connsiteY15" fmla="*/ 189811 h 197985"/>
              <a:gd name="connsiteX16" fmla="*/ 173755 w 204537"/>
              <a:gd name="connsiteY16" fmla="*/ 159337 h 197985"/>
              <a:gd name="connsiteX17" fmla="*/ 197330 w 204537"/>
              <a:gd name="connsiteY17" fmla="*/ 92061 h 197985"/>
              <a:gd name="connsiteX18" fmla="*/ 153055 w 204537"/>
              <a:gd name="connsiteY18" fmla="*/ 23061 h 197985"/>
              <a:gd name="connsiteX19" fmla="*/ 67138 w 204537"/>
              <a:gd name="connsiteY19" fmla="*/ 110 h 197985"/>
              <a:gd name="connsiteX0" fmla="*/ 68898 w 206297"/>
              <a:gd name="connsiteY0" fmla="*/ 110 h 197985"/>
              <a:gd name="connsiteX1" fmla="*/ 165164 w 206297"/>
              <a:gd name="connsiteY1" fmla="*/ 21336 h 197985"/>
              <a:gd name="connsiteX2" fmla="*/ 206018 w 206297"/>
              <a:gd name="connsiteY2" fmla="*/ 94905 h 197985"/>
              <a:gd name="connsiteX3" fmla="*/ 177815 w 206297"/>
              <a:gd name="connsiteY3" fmla="*/ 169686 h 197985"/>
              <a:gd name="connsiteX4" fmla="*/ 83323 w 206297"/>
              <a:gd name="connsiteY4" fmla="*/ 197950 h 197985"/>
              <a:gd name="connsiteX5" fmla="*/ 17389 w 206297"/>
              <a:gd name="connsiteY5" fmla="*/ 165087 h 197985"/>
              <a:gd name="connsiteX6" fmla="*/ 17964 w 206297"/>
              <a:gd name="connsiteY6" fmla="*/ 165086 h 197985"/>
              <a:gd name="connsiteX7" fmla="*/ 3245 w 206297"/>
              <a:gd name="connsiteY7" fmla="*/ 76730 h 197985"/>
              <a:gd name="connsiteX8" fmla="*/ 59364 w 206297"/>
              <a:gd name="connsiteY8" fmla="*/ 27661 h 197985"/>
              <a:gd name="connsiteX9" fmla="*/ 122039 w 206297"/>
              <a:gd name="connsiteY9" fmla="*/ 24211 h 197985"/>
              <a:gd name="connsiteX10" fmla="*/ 144452 w 206297"/>
              <a:gd name="connsiteY10" fmla="*/ 32369 h 197985"/>
              <a:gd name="connsiteX11" fmla="*/ 96164 w 206297"/>
              <a:gd name="connsiteY11" fmla="*/ 40886 h 197985"/>
              <a:gd name="connsiteX12" fmla="*/ 32339 w 206297"/>
              <a:gd name="connsiteY12" fmla="*/ 63311 h 197985"/>
              <a:gd name="connsiteX13" fmla="*/ 11064 w 206297"/>
              <a:gd name="connsiteY13" fmla="*/ 100686 h 197985"/>
              <a:gd name="connsiteX14" fmla="*/ 24289 w 206297"/>
              <a:gd name="connsiteY14" fmla="*/ 146687 h 197985"/>
              <a:gd name="connsiteX15" fmla="*/ 78339 w 206297"/>
              <a:gd name="connsiteY15" fmla="*/ 189811 h 197985"/>
              <a:gd name="connsiteX16" fmla="*/ 175515 w 206297"/>
              <a:gd name="connsiteY16" fmla="*/ 159337 h 197985"/>
              <a:gd name="connsiteX17" fmla="*/ 199090 w 206297"/>
              <a:gd name="connsiteY17" fmla="*/ 92061 h 197985"/>
              <a:gd name="connsiteX18" fmla="*/ 154815 w 206297"/>
              <a:gd name="connsiteY18" fmla="*/ 23061 h 197985"/>
              <a:gd name="connsiteX19" fmla="*/ 68898 w 206297"/>
              <a:gd name="connsiteY19" fmla="*/ 110 h 197985"/>
              <a:gd name="connsiteX0" fmla="*/ 70503 w 207902"/>
              <a:gd name="connsiteY0" fmla="*/ 110 h 197985"/>
              <a:gd name="connsiteX1" fmla="*/ 166769 w 207902"/>
              <a:gd name="connsiteY1" fmla="*/ 21336 h 197985"/>
              <a:gd name="connsiteX2" fmla="*/ 207623 w 207902"/>
              <a:gd name="connsiteY2" fmla="*/ 94905 h 197985"/>
              <a:gd name="connsiteX3" fmla="*/ 179420 w 207902"/>
              <a:gd name="connsiteY3" fmla="*/ 169686 h 197985"/>
              <a:gd name="connsiteX4" fmla="*/ 84928 w 207902"/>
              <a:gd name="connsiteY4" fmla="*/ 197950 h 197985"/>
              <a:gd name="connsiteX5" fmla="*/ 18994 w 207902"/>
              <a:gd name="connsiteY5" fmla="*/ 165087 h 197985"/>
              <a:gd name="connsiteX6" fmla="*/ 19569 w 207902"/>
              <a:gd name="connsiteY6" fmla="*/ 165086 h 197985"/>
              <a:gd name="connsiteX7" fmla="*/ 4619 w 207902"/>
              <a:gd name="connsiteY7" fmla="*/ 143236 h 197985"/>
              <a:gd name="connsiteX8" fmla="*/ 4850 w 207902"/>
              <a:gd name="connsiteY8" fmla="*/ 76730 h 197985"/>
              <a:gd name="connsiteX9" fmla="*/ 60969 w 207902"/>
              <a:gd name="connsiteY9" fmla="*/ 27661 h 197985"/>
              <a:gd name="connsiteX10" fmla="*/ 123644 w 207902"/>
              <a:gd name="connsiteY10" fmla="*/ 24211 h 197985"/>
              <a:gd name="connsiteX11" fmla="*/ 146057 w 207902"/>
              <a:gd name="connsiteY11" fmla="*/ 32369 h 197985"/>
              <a:gd name="connsiteX12" fmla="*/ 97769 w 207902"/>
              <a:gd name="connsiteY12" fmla="*/ 40886 h 197985"/>
              <a:gd name="connsiteX13" fmla="*/ 33944 w 207902"/>
              <a:gd name="connsiteY13" fmla="*/ 63311 h 197985"/>
              <a:gd name="connsiteX14" fmla="*/ 12669 w 207902"/>
              <a:gd name="connsiteY14" fmla="*/ 100686 h 197985"/>
              <a:gd name="connsiteX15" fmla="*/ 25894 w 207902"/>
              <a:gd name="connsiteY15" fmla="*/ 146687 h 197985"/>
              <a:gd name="connsiteX16" fmla="*/ 79944 w 207902"/>
              <a:gd name="connsiteY16" fmla="*/ 189811 h 197985"/>
              <a:gd name="connsiteX17" fmla="*/ 177120 w 207902"/>
              <a:gd name="connsiteY17" fmla="*/ 159337 h 197985"/>
              <a:gd name="connsiteX18" fmla="*/ 200695 w 207902"/>
              <a:gd name="connsiteY18" fmla="*/ 92061 h 197985"/>
              <a:gd name="connsiteX19" fmla="*/ 156420 w 207902"/>
              <a:gd name="connsiteY19" fmla="*/ 23061 h 197985"/>
              <a:gd name="connsiteX20" fmla="*/ 70503 w 207902"/>
              <a:gd name="connsiteY20" fmla="*/ 110 h 197985"/>
              <a:gd name="connsiteX0" fmla="*/ 73711 w 211110"/>
              <a:gd name="connsiteY0" fmla="*/ 110 h 197985"/>
              <a:gd name="connsiteX1" fmla="*/ 169977 w 211110"/>
              <a:gd name="connsiteY1" fmla="*/ 21336 h 197985"/>
              <a:gd name="connsiteX2" fmla="*/ 210831 w 211110"/>
              <a:gd name="connsiteY2" fmla="*/ 94905 h 197985"/>
              <a:gd name="connsiteX3" fmla="*/ 182628 w 211110"/>
              <a:gd name="connsiteY3" fmla="*/ 169686 h 197985"/>
              <a:gd name="connsiteX4" fmla="*/ 88136 w 211110"/>
              <a:gd name="connsiteY4" fmla="*/ 197950 h 197985"/>
              <a:gd name="connsiteX5" fmla="*/ 22202 w 211110"/>
              <a:gd name="connsiteY5" fmla="*/ 165087 h 197985"/>
              <a:gd name="connsiteX6" fmla="*/ 22777 w 211110"/>
              <a:gd name="connsiteY6" fmla="*/ 165086 h 197985"/>
              <a:gd name="connsiteX7" fmla="*/ 7827 w 211110"/>
              <a:gd name="connsiteY7" fmla="*/ 143236 h 197985"/>
              <a:gd name="connsiteX8" fmla="*/ 352 w 211110"/>
              <a:gd name="connsiteY8" fmla="*/ 119086 h 197985"/>
              <a:gd name="connsiteX9" fmla="*/ 8058 w 211110"/>
              <a:gd name="connsiteY9" fmla="*/ 76730 h 197985"/>
              <a:gd name="connsiteX10" fmla="*/ 64177 w 211110"/>
              <a:gd name="connsiteY10" fmla="*/ 27661 h 197985"/>
              <a:gd name="connsiteX11" fmla="*/ 126852 w 211110"/>
              <a:gd name="connsiteY11" fmla="*/ 24211 h 197985"/>
              <a:gd name="connsiteX12" fmla="*/ 149265 w 211110"/>
              <a:gd name="connsiteY12" fmla="*/ 32369 h 197985"/>
              <a:gd name="connsiteX13" fmla="*/ 100977 w 211110"/>
              <a:gd name="connsiteY13" fmla="*/ 40886 h 197985"/>
              <a:gd name="connsiteX14" fmla="*/ 37152 w 211110"/>
              <a:gd name="connsiteY14" fmla="*/ 63311 h 197985"/>
              <a:gd name="connsiteX15" fmla="*/ 15877 w 211110"/>
              <a:gd name="connsiteY15" fmla="*/ 100686 h 197985"/>
              <a:gd name="connsiteX16" fmla="*/ 29102 w 211110"/>
              <a:gd name="connsiteY16" fmla="*/ 146687 h 197985"/>
              <a:gd name="connsiteX17" fmla="*/ 83152 w 211110"/>
              <a:gd name="connsiteY17" fmla="*/ 189811 h 197985"/>
              <a:gd name="connsiteX18" fmla="*/ 180328 w 211110"/>
              <a:gd name="connsiteY18" fmla="*/ 159337 h 197985"/>
              <a:gd name="connsiteX19" fmla="*/ 203903 w 211110"/>
              <a:gd name="connsiteY19" fmla="*/ 92061 h 197985"/>
              <a:gd name="connsiteX20" fmla="*/ 159628 w 211110"/>
              <a:gd name="connsiteY20" fmla="*/ 23061 h 197985"/>
              <a:gd name="connsiteX21" fmla="*/ 73711 w 211110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28751 w 210759"/>
              <a:gd name="connsiteY16" fmla="*/ 146687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9776 w 210759"/>
              <a:gd name="connsiteY6" fmla="*/ 1466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7476 w 210759"/>
              <a:gd name="connsiteY6" fmla="*/ 143236 h 197985"/>
              <a:gd name="connsiteX7" fmla="*/ 1 w 210759"/>
              <a:gd name="connsiteY7" fmla="*/ 119086 h 197985"/>
              <a:gd name="connsiteX8" fmla="*/ 10582 w 210759"/>
              <a:gd name="connsiteY8" fmla="*/ 63505 h 197985"/>
              <a:gd name="connsiteX9" fmla="*/ 63826 w 210759"/>
              <a:gd name="connsiteY9" fmla="*/ 27661 h 197985"/>
              <a:gd name="connsiteX10" fmla="*/ 126501 w 210759"/>
              <a:gd name="connsiteY10" fmla="*/ 24211 h 197985"/>
              <a:gd name="connsiteX11" fmla="*/ 148914 w 210759"/>
              <a:gd name="connsiteY11" fmla="*/ 32369 h 197985"/>
              <a:gd name="connsiteX12" fmla="*/ 100626 w 210759"/>
              <a:gd name="connsiteY12" fmla="*/ 40886 h 197985"/>
              <a:gd name="connsiteX13" fmla="*/ 36801 w 210759"/>
              <a:gd name="connsiteY13" fmla="*/ 63311 h 197985"/>
              <a:gd name="connsiteX14" fmla="*/ 15526 w 210759"/>
              <a:gd name="connsiteY14" fmla="*/ 100686 h 197985"/>
              <a:gd name="connsiteX15" fmla="*/ 36226 w 210759"/>
              <a:gd name="connsiteY15" fmla="*/ 156462 h 197985"/>
              <a:gd name="connsiteX16" fmla="*/ 82801 w 210759"/>
              <a:gd name="connsiteY16" fmla="*/ 189811 h 197985"/>
              <a:gd name="connsiteX17" fmla="*/ 179977 w 210759"/>
              <a:gd name="connsiteY17" fmla="*/ 159337 h 197985"/>
              <a:gd name="connsiteX18" fmla="*/ 203552 w 210759"/>
              <a:gd name="connsiteY18" fmla="*/ 92061 h 197985"/>
              <a:gd name="connsiteX19" fmla="*/ 159277 w 210759"/>
              <a:gd name="connsiteY19" fmla="*/ 23061 h 197985"/>
              <a:gd name="connsiteX20" fmla="*/ 73360 w 210759"/>
              <a:gd name="connsiteY20" fmla="*/ 110 h 197985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7476 w 210759"/>
              <a:gd name="connsiteY6" fmla="*/ 143236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12076 w 210759"/>
              <a:gd name="connsiteY6" fmla="*/ 142661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4560 w 211959"/>
              <a:gd name="connsiteY0" fmla="*/ 110 h 197969"/>
              <a:gd name="connsiteX1" fmla="*/ 170826 w 211959"/>
              <a:gd name="connsiteY1" fmla="*/ 21336 h 197969"/>
              <a:gd name="connsiteX2" fmla="*/ 211680 w 211959"/>
              <a:gd name="connsiteY2" fmla="*/ 94905 h 197969"/>
              <a:gd name="connsiteX3" fmla="*/ 183477 w 211959"/>
              <a:gd name="connsiteY3" fmla="*/ 169686 h 197969"/>
              <a:gd name="connsiteX4" fmla="*/ 88985 w 211959"/>
              <a:gd name="connsiteY4" fmla="*/ 197950 h 197969"/>
              <a:gd name="connsiteX5" fmla="*/ 31101 w 211959"/>
              <a:gd name="connsiteY5" fmla="*/ 173137 h 197969"/>
              <a:gd name="connsiteX6" fmla="*/ 1201 w 211959"/>
              <a:gd name="connsiteY6" fmla="*/ 119086 h 197969"/>
              <a:gd name="connsiteX7" fmla="*/ 11782 w 211959"/>
              <a:gd name="connsiteY7" fmla="*/ 63505 h 197969"/>
              <a:gd name="connsiteX8" fmla="*/ 65026 w 211959"/>
              <a:gd name="connsiteY8" fmla="*/ 27661 h 197969"/>
              <a:gd name="connsiteX9" fmla="*/ 127701 w 211959"/>
              <a:gd name="connsiteY9" fmla="*/ 24211 h 197969"/>
              <a:gd name="connsiteX10" fmla="*/ 150114 w 211959"/>
              <a:gd name="connsiteY10" fmla="*/ 32369 h 197969"/>
              <a:gd name="connsiteX11" fmla="*/ 101826 w 211959"/>
              <a:gd name="connsiteY11" fmla="*/ 40886 h 197969"/>
              <a:gd name="connsiteX12" fmla="*/ 38001 w 211959"/>
              <a:gd name="connsiteY12" fmla="*/ 63311 h 197969"/>
              <a:gd name="connsiteX13" fmla="*/ 16726 w 211959"/>
              <a:gd name="connsiteY13" fmla="*/ 100686 h 197969"/>
              <a:gd name="connsiteX14" fmla="*/ 37426 w 211959"/>
              <a:gd name="connsiteY14" fmla="*/ 156462 h 197969"/>
              <a:gd name="connsiteX15" fmla="*/ 84001 w 211959"/>
              <a:gd name="connsiteY15" fmla="*/ 189811 h 197969"/>
              <a:gd name="connsiteX16" fmla="*/ 181177 w 211959"/>
              <a:gd name="connsiteY16" fmla="*/ 159337 h 197969"/>
              <a:gd name="connsiteX17" fmla="*/ 204752 w 211959"/>
              <a:gd name="connsiteY17" fmla="*/ 92061 h 197969"/>
              <a:gd name="connsiteX18" fmla="*/ 160477 w 211959"/>
              <a:gd name="connsiteY18" fmla="*/ 23061 h 197969"/>
              <a:gd name="connsiteX19" fmla="*/ 74560 w 211959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45662 w 207507"/>
              <a:gd name="connsiteY10" fmla="*/ 3236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5256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6799 w 207507"/>
              <a:gd name="connsiteY11" fmla="*/ 36861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3505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6380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614 w 207013"/>
              <a:gd name="connsiteY0" fmla="*/ 110 h 197968"/>
              <a:gd name="connsiteX1" fmla="*/ 165880 w 207013"/>
              <a:gd name="connsiteY1" fmla="*/ 21336 h 197968"/>
              <a:gd name="connsiteX2" fmla="*/ 206734 w 207013"/>
              <a:gd name="connsiteY2" fmla="*/ 94905 h 197968"/>
              <a:gd name="connsiteX3" fmla="*/ 178531 w 207013"/>
              <a:gd name="connsiteY3" fmla="*/ 169686 h 197968"/>
              <a:gd name="connsiteX4" fmla="*/ 84039 w 207013"/>
              <a:gd name="connsiteY4" fmla="*/ 197950 h 197968"/>
              <a:gd name="connsiteX5" fmla="*/ 26155 w 207013"/>
              <a:gd name="connsiteY5" fmla="*/ 173137 h 197968"/>
              <a:gd name="connsiteX6" fmla="*/ 2580 w 207013"/>
              <a:gd name="connsiteY6" fmla="*/ 125411 h 197968"/>
              <a:gd name="connsiteX7" fmla="*/ 6836 w 207013"/>
              <a:gd name="connsiteY7" fmla="*/ 66380 h 197968"/>
              <a:gd name="connsiteX8" fmla="*/ 57780 w 207013"/>
              <a:gd name="connsiteY8" fmla="*/ 30536 h 197968"/>
              <a:gd name="connsiteX9" fmla="*/ 110680 w 207013"/>
              <a:gd name="connsiteY9" fmla="*/ 24786 h 197968"/>
              <a:gd name="connsiteX10" fmla="*/ 139418 w 207013"/>
              <a:gd name="connsiteY10" fmla="*/ 28919 h 197968"/>
              <a:gd name="connsiteX11" fmla="*/ 96305 w 207013"/>
              <a:gd name="connsiteY11" fmla="*/ 36861 h 197968"/>
              <a:gd name="connsiteX12" fmla="*/ 33055 w 207013"/>
              <a:gd name="connsiteY12" fmla="*/ 63311 h 197968"/>
              <a:gd name="connsiteX13" fmla="*/ 11780 w 207013"/>
              <a:gd name="connsiteY13" fmla="*/ 100686 h 197968"/>
              <a:gd name="connsiteX14" fmla="*/ 32480 w 207013"/>
              <a:gd name="connsiteY14" fmla="*/ 156462 h 197968"/>
              <a:gd name="connsiteX15" fmla="*/ 79055 w 207013"/>
              <a:gd name="connsiteY15" fmla="*/ 189811 h 197968"/>
              <a:gd name="connsiteX16" fmla="*/ 176231 w 207013"/>
              <a:gd name="connsiteY16" fmla="*/ 159337 h 197968"/>
              <a:gd name="connsiteX17" fmla="*/ 199806 w 207013"/>
              <a:gd name="connsiteY17" fmla="*/ 92061 h 197968"/>
              <a:gd name="connsiteX18" fmla="*/ 155531 w 207013"/>
              <a:gd name="connsiteY18" fmla="*/ 23061 h 197968"/>
              <a:gd name="connsiteX19" fmla="*/ 69614 w 207013"/>
              <a:gd name="connsiteY19" fmla="*/ 110 h 197968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055 w 207013"/>
              <a:gd name="connsiteY12" fmla="*/ 6331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1905 w 207013"/>
              <a:gd name="connsiteY12" fmla="*/ 575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25580 w 207013"/>
              <a:gd name="connsiteY12" fmla="*/ 7021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8872 w 206271"/>
              <a:gd name="connsiteY0" fmla="*/ 110 h 197969"/>
              <a:gd name="connsiteX1" fmla="*/ 165138 w 206271"/>
              <a:gd name="connsiteY1" fmla="*/ 21336 h 197969"/>
              <a:gd name="connsiteX2" fmla="*/ 205992 w 206271"/>
              <a:gd name="connsiteY2" fmla="*/ 94905 h 197969"/>
              <a:gd name="connsiteX3" fmla="*/ 177789 w 206271"/>
              <a:gd name="connsiteY3" fmla="*/ 169686 h 197969"/>
              <a:gd name="connsiteX4" fmla="*/ 83297 w 206271"/>
              <a:gd name="connsiteY4" fmla="*/ 197950 h 197969"/>
              <a:gd name="connsiteX5" fmla="*/ 25413 w 206271"/>
              <a:gd name="connsiteY5" fmla="*/ 173137 h 197969"/>
              <a:gd name="connsiteX6" fmla="*/ 1838 w 206271"/>
              <a:gd name="connsiteY6" fmla="*/ 117361 h 197969"/>
              <a:gd name="connsiteX7" fmla="*/ 6094 w 206271"/>
              <a:gd name="connsiteY7" fmla="*/ 66380 h 197969"/>
              <a:gd name="connsiteX8" fmla="*/ 42088 w 206271"/>
              <a:gd name="connsiteY8" fmla="*/ 39736 h 197969"/>
              <a:gd name="connsiteX9" fmla="*/ 109938 w 206271"/>
              <a:gd name="connsiteY9" fmla="*/ 24786 h 197969"/>
              <a:gd name="connsiteX10" fmla="*/ 138676 w 206271"/>
              <a:gd name="connsiteY10" fmla="*/ 28919 h 197969"/>
              <a:gd name="connsiteX11" fmla="*/ 95563 w 206271"/>
              <a:gd name="connsiteY11" fmla="*/ 36861 h 197969"/>
              <a:gd name="connsiteX12" fmla="*/ 24838 w 206271"/>
              <a:gd name="connsiteY12" fmla="*/ 70211 h 197969"/>
              <a:gd name="connsiteX13" fmla="*/ 12763 w 206271"/>
              <a:gd name="connsiteY13" fmla="*/ 119661 h 197969"/>
              <a:gd name="connsiteX14" fmla="*/ 35188 w 206271"/>
              <a:gd name="connsiteY14" fmla="*/ 166237 h 197969"/>
              <a:gd name="connsiteX15" fmla="*/ 78313 w 206271"/>
              <a:gd name="connsiteY15" fmla="*/ 189811 h 197969"/>
              <a:gd name="connsiteX16" fmla="*/ 175489 w 206271"/>
              <a:gd name="connsiteY16" fmla="*/ 159337 h 197969"/>
              <a:gd name="connsiteX17" fmla="*/ 199064 w 206271"/>
              <a:gd name="connsiteY17" fmla="*/ 92061 h 197969"/>
              <a:gd name="connsiteX18" fmla="*/ 154789 w 206271"/>
              <a:gd name="connsiteY18" fmla="*/ 23061 h 197969"/>
              <a:gd name="connsiteX19" fmla="*/ 68872 w 206271"/>
              <a:gd name="connsiteY19" fmla="*/ 110 h 197969"/>
              <a:gd name="connsiteX0" fmla="*/ 70071 w 207470"/>
              <a:gd name="connsiteY0" fmla="*/ 110 h 197969"/>
              <a:gd name="connsiteX1" fmla="*/ 166337 w 207470"/>
              <a:gd name="connsiteY1" fmla="*/ 21336 h 197969"/>
              <a:gd name="connsiteX2" fmla="*/ 207191 w 207470"/>
              <a:gd name="connsiteY2" fmla="*/ 94905 h 197969"/>
              <a:gd name="connsiteX3" fmla="*/ 178988 w 207470"/>
              <a:gd name="connsiteY3" fmla="*/ 169686 h 197969"/>
              <a:gd name="connsiteX4" fmla="*/ 84496 w 207470"/>
              <a:gd name="connsiteY4" fmla="*/ 197950 h 197969"/>
              <a:gd name="connsiteX5" fmla="*/ 26612 w 207470"/>
              <a:gd name="connsiteY5" fmla="*/ 173137 h 197969"/>
              <a:gd name="connsiteX6" fmla="*/ 3037 w 207470"/>
              <a:gd name="connsiteY6" fmla="*/ 117361 h 197969"/>
              <a:gd name="connsiteX7" fmla="*/ 4418 w 207470"/>
              <a:gd name="connsiteY7" fmla="*/ 77305 h 197969"/>
              <a:gd name="connsiteX8" fmla="*/ 43287 w 207470"/>
              <a:gd name="connsiteY8" fmla="*/ 39736 h 197969"/>
              <a:gd name="connsiteX9" fmla="*/ 111137 w 207470"/>
              <a:gd name="connsiteY9" fmla="*/ 24786 h 197969"/>
              <a:gd name="connsiteX10" fmla="*/ 139875 w 207470"/>
              <a:gd name="connsiteY10" fmla="*/ 28919 h 197969"/>
              <a:gd name="connsiteX11" fmla="*/ 96762 w 207470"/>
              <a:gd name="connsiteY11" fmla="*/ 36861 h 197969"/>
              <a:gd name="connsiteX12" fmla="*/ 26037 w 207470"/>
              <a:gd name="connsiteY12" fmla="*/ 70211 h 197969"/>
              <a:gd name="connsiteX13" fmla="*/ 13962 w 207470"/>
              <a:gd name="connsiteY13" fmla="*/ 119661 h 197969"/>
              <a:gd name="connsiteX14" fmla="*/ 36387 w 207470"/>
              <a:gd name="connsiteY14" fmla="*/ 166237 h 197969"/>
              <a:gd name="connsiteX15" fmla="*/ 79512 w 207470"/>
              <a:gd name="connsiteY15" fmla="*/ 189811 h 197969"/>
              <a:gd name="connsiteX16" fmla="*/ 176688 w 207470"/>
              <a:gd name="connsiteY16" fmla="*/ 159337 h 197969"/>
              <a:gd name="connsiteX17" fmla="*/ 200263 w 207470"/>
              <a:gd name="connsiteY17" fmla="*/ 92061 h 197969"/>
              <a:gd name="connsiteX18" fmla="*/ 155988 w 207470"/>
              <a:gd name="connsiteY18" fmla="*/ 23061 h 197969"/>
              <a:gd name="connsiteX19" fmla="*/ 70071 w 207470"/>
              <a:gd name="connsiteY19" fmla="*/ 110 h 197969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110301 w 206634"/>
              <a:gd name="connsiteY9" fmla="*/ 24786 h 197966"/>
              <a:gd name="connsiteX10" fmla="*/ 139039 w 206634"/>
              <a:gd name="connsiteY10" fmla="*/ 28919 h 197966"/>
              <a:gd name="connsiteX11" fmla="*/ 95926 w 206634"/>
              <a:gd name="connsiteY11" fmla="*/ 36861 h 197966"/>
              <a:gd name="connsiteX12" fmla="*/ 25201 w 206634"/>
              <a:gd name="connsiteY12" fmla="*/ 70211 h 197966"/>
              <a:gd name="connsiteX13" fmla="*/ 13126 w 206634"/>
              <a:gd name="connsiteY13" fmla="*/ 119661 h 197966"/>
              <a:gd name="connsiteX14" fmla="*/ 35551 w 206634"/>
              <a:gd name="connsiteY14" fmla="*/ 166237 h 197966"/>
              <a:gd name="connsiteX15" fmla="*/ 78676 w 206634"/>
              <a:gd name="connsiteY15" fmla="*/ 189811 h 197966"/>
              <a:gd name="connsiteX16" fmla="*/ 175852 w 206634"/>
              <a:gd name="connsiteY16" fmla="*/ 159337 h 197966"/>
              <a:gd name="connsiteX17" fmla="*/ 199427 w 206634"/>
              <a:gd name="connsiteY17" fmla="*/ 92061 h 197966"/>
              <a:gd name="connsiteX18" fmla="*/ 155152 w 206634"/>
              <a:gd name="connsiteY18" fmla="*/ 23061 h 197966"/>
              <a:gd name="connsiteX19" fmla="*/ 69235 w 206634"/>
              <a:gd name="connsiteY19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65451 w 206634"/>
              <a:gd name="connsiteY9" fmla="*/ 28811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64249 w 205432"/>
              <a:gd name="connsiteY9" fmla="*/ 28811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40099 w 205432"/>
              <a:gd name="connsiteY9" fmla="*/ 3513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39654 w 204987"/>
              <a:gd name="connsiteY9" fmla="*/ 35136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59204 w 204987"/>
              <a:gd name="connsiteY9" fmla="*/ 29961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880 w 205279"/>
              <a:gd name="connsiteY0" fmla="*/ 110 h 197966"/>
              <a:gd name="connsiteX1" fmla="*/ 164146 w 205279"/>
              <a:gd name="connsiteY1" fmla="*/ 21336 h 197966"/>
              <a:gd name="connsiteX2" fmla="*/ 205000 w 205279"/>
              <a:gd name="connsiteY2" fmla="*/ 94905 h 197966"/>
              <a:gd name="connsiteX3" fmla="*/ 176797 w 205279"/>
              <a:gd name="connsiteY3" fmla="*/ 169686 h 197966"/>
              <a:gd name="connsiteX4" fmla="*/ 82305 w 205279"/>
              <a:gd name="connsiteY4" fmla="*/ 197950 h 197966"/>
              <a:gd name="connsiteX5" fmla="*/ 24421 w 205279"/>
              <a:gd name="connsiteY5" fmla="*/ 173137 h 197966"/>
              <a:gd name="connsiteX6" fmla="*/ 2571 w 205279"/>
              <a:gd name="connsiteY6" fmla="*/ 131736 h 197966"/>
              <a:gd name="connsiteX7" fmla="*/ 2227 w 205279"/>
              <a:gd name="connsiteY7" fmla="*/ 77305 h 197966"/>
              <a:gd name="connsiteX8" fmla="*/ 21546 w 205279"/>
              <a:gd name="connsiteY8" fmla="*/ 54111 h 197966"/>
              <a:gd name="connsiteX9" fmla="*/ 59496 w 205279"/>
              <a:gd name="connsiteY9" fmla="*/ 29961 h 197966"/>
              <a:gd name="connsiteX10" fmla="*/ 108946 w 205279"/>
              <a:gd name="connsiteY10" fmla="*/ 24786 h 197966"/>
              <a:gd name="connsiteX11" fmla="*/ 137684 w 205279"/>
              <a:gd name="connsiteY11" fmla="*/ 28919 h 197966"/>
              <a:gd name="connsiteX12" fmla="*/ 94571 w 205279"/>
              <a:gd name="connsiteY12" fmla="*/ 36861 h 197966"/>
              <a:gd name="connsiteX13" fmla="*/ 23846 w 205279"/>
              <a:gd name="connsiteY13" fmla="*/ 70211 h 197966"/>
              <a:gd name="connsiteX14" fmla="*/ 11771 w 205279"/>
              <a:gd name="connsiteY14" fmla="*/ 119661 h 197966"/>
              <a:gd name="connsiteX15" fmla="*/ 34196 w 205279"/>
              <a:gd name="connsiteY15" fmla="*/ 166237 h 197966"/>
              <a:gd name="connsiteX16" fmla="*/ 77321 w 205279"/>
              <a:gd name="connsiteY16" fmla="*/ 189811 h 197966"/>
              <a:gd name="connsiteX17" fmla="*/ 174497 w 205279"/>
              <a:gd name="connsiteY17" fmla="*/ 159337 h 197966"/>
              <a:gd name="connsiteX18" fmla="*/ 198072 w 205279"/>
              <a:gd name="connsiteY18" fmla="*/ 92061 h 197966"/>
              <a:gd name="connsiteX19" fmla="*/ 153797 w 205279"/>
              <a:gd name="connsiteY19" fmla="*/ 23061 h 197966"/>
              <a:gd name="connsiteX20" fmla="*/ 67880 w 205279"/>
              <a:gd name="connsiteY20" fmla="*/ 110 h 197966"/>
              <a:gd name="connsiteX0" fmla="*/ 68207 w 205606"/>
              <a:gd name="connsiteY0" fmla="*/ 110 h 197966"/>
              <a:gd name="connsiteX1" fmla="*/ 164473 w 205606"/>
              <a:gd name="connsiteY1" fmla="*/ 21336 h 197966"/>
              <a:gd name="connsiteX2" fmla="*/ 205327 w 205606"/>
              <a:gd name="connsiteY2" fmla="*/ 94905 h 197966"/>
              <a:gd name="connsiteX3" fmla="*/ 177124 w 205606"/>
              <a:gd name="connsiteY3" fmla="*/ 169686 h 197966"/>
              <a:gd name="connsiteX4" fmla="*/ 82632 w 205606"/>
              <a:gd name="connsiteY4" fmla="*/ 197950 h 197966"/>
              <a:gd name="connsiteX5" fmla="*/ 24748 w 205606"/>
              <a:gd name="connsiteY5" fmla="*/ 173137 h 197966"/>
              <a:gd name="connsiteX6" fmla="*/ 2898 w 205606"/>
              <a:gd name="connsiteY6" fmla="*/ 131736 h 197966"/>
              <a:gd name="connsiteX7" fmla="*/ 1979 w 205606"/>
              <a:gd name="connsiteY7" fmla="*/ 89380 h 197966"/>
              <a:gd name="connsiteX8" fmla="*/ 21873 w 205606"/>
              <a:gd name="connsiteY8" fmla="*/ 54111 h 197966"/>
              <a:gd name="connsiteX9" fmla="*/ 59823 w 205606"/>
              <a:gd name="connsiteY9" fmla="*/ 29961 h 197966"/>
              <a:gd name="connsiteX10" fmla="*/ 109273 w 205606"/>
              <a:gd name="connsiteY10" fmla="*/ 24786 h 197966"/>
              <a:gd name="connsiteX11" fmla="*/ 138011 w 205606"/>
              <a:gd name="connsiteY11" fmla="*/ 28919 h 197966"/>
              <a:gd name="connsiteX12" fmla="*/ 94898 w 205606"/>
              <a:gd name="connsiteY12" fmla="*/ 36861 h 197966"/>
              <a:gd name="connsiteX13" fmla="*/ 24173 w 205606"/>
              <a:gd name="connsiteY13" fmla="*/ 70211 h 197966"/>
              <a:gd name="connsiteX14" fmla="*/ 12098 w 205606"/>
              <a:gd name="connsiteY14" fmla="*/ 119661 h 197966"/>
              <a:gd name="connsiteX15" fmla="*/ 34523 w 205606"/>
              <a:gd name="connsiteY15" fmla="*/ 166237 h 197966"/>
              <a:gd name="connsiteX16" fmla="*/ 77648 w 205606"/>
              <a:gd name="connsiteY16" fmla="*/ 189811 h 197966"/>
              <a:gd name="connsiteX17" fmla="*/ 174824 w 205606"/>
              <a:gd name="connsiteY17" fmla="*/ 159337 h 197966"/>
              <a:gd name="connsiteX18" fmla="*/ 198399 w 205606"/>
              <a:gd name="connsiteY18" fmla="*/ 92061 h 197966"/>
              <a:gd name="connsiteX19" fmla="*/ 154124 w 205606"/>
              <a:gd name="connsiteY19" fmla="*/ 23061 h 197966"/>
              <a:gd name="connsiteX20" fmla="*/ 68207 w 205606"/>
              <a:gd name="connsiteY20" fmla="*/ 110 h 197966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5852 w 206935"/>
              <a:gd name="connsiteY15" fmla="*/ 166237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402 w 206935"/>
              <a:gd name="connsiteY16" fmla="*/ 185786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367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5052 w 206935"/>
              <a:gd name="connsiteY13" fmla="*/ 483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7802 w 206935"/>
              <a:gd name="connsiteY14" fmla="*/ 71936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17 w 209866"/>
              <a:gd name="connsiteY0" fmla="*/ 39 h 214571"/>
              <a:gd name="connsiteX1" fmla="*/ 168733 w 209866"/>
              <a:gd name="connsiteY1" fmla="*/ 37940 h 214571"/>
              <a:gd name="connsiteX2" fmla="*/ 209587 w 209866"/>
              <a:gd name="connsiteY2" fmla="*/ 111509 h 214571"/>
              <a:gd name="connsiteX3" fmla="*/ 181384 w 209866"/>
              <a:gd name="connsiteY3" fmla="*/ 186290 h 214571"/>
              <a:gd name="connsiteX4" fmla="*/ 86892 w 209866"/>
              <a:gd name="connsiteY4" fmla="*/ 214554 h 214571"/>
              <a:gd name="connsiteX5" fmla="*/ 29008 w 209866"/>
              <a:gd name="connsiteY5" fmla="*/ 189741 h 214571"/>
              <a:gd name="connsiteX6" fmla="*/ 4858 w 209866"/>
              <a:gd name="connsiteY6" fmla="*/ 146615 h 214571"/>
              <a:gd name="connsiteX7" fmla="*/ 6239 w 209866"/>
              <a:gd name="connsiteY7" fmla="*/ 105984 h 214571"/>
              <a:gd name="connsiteX8" fmla="*/ 26133 w 209866"/>
              <a:gd name="connsiteY8" fmla="*/ 70715 h 214571"/>
              <a:gd name="connsiteX9" fmla="*/ 64083 w 209866"/>
              <a:gd name="connsiteY9" fmla="*/ 46565 h 214571"/>
              <a:gd name="connsiteX10" fmla="*/ 96283 w 209866"/>
              <a:gd name="connsiteY10" fmla="*/ 38515 h 214571"/>
              <a:gd name="connsiteX11" fmla="*/ 142271 w 209866"/>
              <a:gd name="connsiteY11" fmla="*/ 45523 h 214571"/>
              <a:gd name="connsiteX12" fmla="*/ 99158 w 209866"/>
              <a:gd name="connsiteY12" fmla="*/ 53465 h 214571"/>
              <a:gd name="connsiteX13" fmla="*/ 57758 w 209866"/>
              <a:gd name="connsiteY13" fmla="*/ 67265 h 214571"/>
              <a:gd name="connsiteX14" fmla="*/ 30733 w 209866"/>
              <a:gd name="connsiteY14" fmla="*/ 88540 h 214571"/>
              <a:gd name="connsiteX15" fmla="*/ 16358 w 209866"/>
              <a:gd name="connsiteY15" fmla="*/ 136265 h 214571"/>
              <a:gd name="connsiteX16" fmla="*/ 37633 w 209866"/>
              <a:gd name="connsiteY16" fmla="*/ 178816 h 214571"/>
              <a:gd name="connsiteX17" fmla="*/ 81333 w 209866"/>
              <a:gd name="connsiteY17" fmla="*/ 202390 h 214571"/>
              <a:gd name="connsiteX18" fmla="*/ 179084 w 209866"/>
              <a:gd name="connsiteY18" fmla="*/ 175941 h 214571"/>
              <a:gd name="connsiteX19" fmla="*/ 202659 w 209866"/>
              <a:gd name="connsiteY19" fmla="*/ 108665 h 214571"/>
              <a:gd name="connsiteX20" fmla="*/ 158384 w 209866"/>
              <a:gd name="connsiteY20" fmla="*/ 39665 h 214571"/>
              <a:gd name="connsiteX21" fmla="*/ 17 w 209866"/>
              <a:gd name="connsiteY21" fmla="*/ 39 h 214571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1417 w 211266"/>
              <a:gd name="connsiteY22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3308 w 211266"/>
              <a:gd name="connsiteY22" fmla="*/ 17951 h 215282"/>
              <a:gd name="connsiteX23" fmla="*/ 1417 w 211266"/>
              <a:gd name="connsiteY23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9058 w 211266"/>
              <a:gd name="connsiteY22" fmla="*/ 24276 h 215282"/>
              <a:gd name="connsiteX23" fmla="*/ 1417 w 211266"/>
              <a:gd name="connsiteY23" fmla="*/ 750 h 215282"/>
              <a:gd name="connsiteX0" fmla="*/ 37337 w 206936"/>
              <a:gd name="connsiteY0" fmla="*/ 4300 h 202732"/>
              <a:gd name="connsiteX1" fmla="*/ 82428 w 206936"/>
              <a:gd name="connsiteY1" fmla="*/ 3676 h 202732"/>
              <a:gd name="connsiteX2" fmla="*/ 165803 w 206936"/>
              <a:gd name="connsiteY2" fmla="*/ 26101 h 202732"/>
              <a:gd name="connsiteX3" fmla="*/ 206657 w 206936"/>
              <a:gd name="connsiteY3" fmla="*/ 99670 h 202732"/>
              <a:gd name="connsiteX4" fmla="*/ 178454 w 206936"/>
              <a:gd name="connsiteY4" fmla="*/ 174451 h 202732"/>
              <a:gd name="connsiteX5" fmla="*/ 83962 w 206936"/>
              <a:gd name="connsiteY5" fmla="*/ 202715 h 202732"/>
              <a:gd name="connsiteX6" fmla="*/ 26078 w 206936"/>
              <a:gd name="connsiteY6" fmla="*/ 177902 h 202732"/>
              <a:gd name="connsiteX7" fmla="*/ 1928 w 206936"/>
              <a:gd name="connsiteY7" fmla="*/ 134776 h 202732"/>
              <a:gd name="connsiteX8" fmla="*/ 3309 w 206936"/>
              <a:gd name="connsiteY8" fmla="*/ 94145 h 202732"/>
              <a:gd name="connsiteX9" fmla="*/ 23203 w 206936"/>
              <a:gd name="connsiteY9" fmla="*/ 58876 h 202732"/>
              <a:gd name="connsiteX10" fmla="*/ 61153 w 206936"/>
              <a:gd name="connsiteY10" fmla="*/ 34726 h 202732"/>
              <a:gd name="connsiteX11" fmla="*/ 93353 w 206936"/>
              <a:gd name="connsiteY11" fmla="*/ 26676 h 202732"/>
              <a:gd name="connsiteX12" fmla="*/ 139341 w 206936"/>
              <a:gd name="connsiteY12" fmla="*/ 33684 h 202732"/>
              <a:gd name="connsiteX13" fmla="*/ 96228 w 206936"/>
              <a:gd name="connsiteY13" fmla="*/ 41626 h 202732"/>
              <a:gd name="connsiteX14" fmla="*/ 54828 w 206936"/>
              <a:gd name="connsiteY14" fmla="*/ 55426 h 202732"/>
              <a:gd name="connsiteX15" fmla="*/ 27803 w 206936"/>
              <a:gd name="connsiteY15" fmla="*/ 76701 h 202732"/>
              <a:gd name="connsiteX16" fmla="*/ 13428 w 206936"/>
              <a:gd name="connsiteY16" fmla="*/ 124426 h 202732"/>
              <a:gd name="connsiteX17" fmla="*/ 34703 w 206936"/>
              <a:gd name="connsiteY17" fmla="*/ 166977 h 202732"/>
              <a:gd name="connsiteX18" fmla="*/ 78403 w 206936"/>
              <a:gd name="connsiteY18" fmla="*/ 190551 h 202732"/>
              <a:gd name="connsiteX19" fmla="*/ 176154 w 206936"/>
              <a:gd name="connsiteY19" fmla="*/ 164102 h 202732"/>
              <a:gd name="connsiteX20" fmla="*/ 199729 w 206936"/>
              <a:gd name="connsiteY20" fmla="*/ 96826 h 202732"/>
              <a:gd name="connsiteX21" fmla="*/ 155454 w 206936"/>
              <a:gd name="connsiteY21" fmla="*/ 27826 h 202732"/>
              <a:gd name="connsiteX22" fmla="*/ 84728 w 206936"/>
              <a:gd name="connsiteY22" fmla="*/ 11726 h 202732"/>
              <a:gd name="connsiteX23" fmla="*/ 37337 w 206936"/>
              <a:gd name="connsiteY23" fmla="*/ 4300 h 202732"/>
              <a:gd name="connsiteX0" fmla="*/ 37337 w 206936"/>
              <a:gd name="connsiteY0" fmla="*/ 3051 h 201483"/>
              <a:gd name="connsiteX1" fmla="*/ 111178 w 206936"/>
              <a:gd name="connsiteY1" fmla="*/ 4727 h 201483"/>
              <a:gd name="connsiteX2" fmla="*/ 165803 w 206936"/>
              <a:gd name="connsiteY2" fmla="*/ 24852 h 201483"/>
              <a:gd name="connsiteX3" fmla="*/ 206657 w 206936"/>
              <a:gd name="connsiteY3" fmla="*/ 98421 h 201483"/>
              <a:gd name="connsiteX4" fmla="*/ 178454 w 206936"/>
              <a:gd name="connsiteY4" fmla="*/ 173202 h 201483"/>
              <a:gd name="connsiteX5" fmla="*/ 83962 w 206936"/>
              <a:gd name="connsiteY5" fmla="*/ 201466 h 201483"/>
              <a:gd name="connsiteX6" fmla="*/ 26078 w 206936"/>
              <a:gd name="connsiteY6" fmla="*/ 176653 h 201483"/>
              <a:gd name="connsiteX7" fmla="*/ 1928 w 206936"/>
              <a:gd name="connsiteY7" fmla="*/ 133527 h 201483"/>
              <a:gd name="connsiteX8" fmla="*/ 3309 w 206936"/>
              <a:gd name="connsiteY8" fmla="*/ 92896 h 201483"/>
              <a:gd name="connsiteX9" fmla="*/ 23203 w 206936"/>
              <a:gd name="connsiteY9" fmla="*/ 57627 h 201483"/>
              <a:gd name="connsiteX10" fmla="*/ 61153 w 206936"/>
              <a:gd name="connsiteY10" fmla="*/ 33477 h 201483"/>
              <a:gd name="connsiteX11" fmla="*/ 93353 w 206936"/>
              <a:gd name="connsiteY11" fmla="*/ 25427 h 201483"/>
              <a:gd name="connsiteX12" fmla="*/ 139341 w 206936"/>
              <a:gd name="connsiteY12" fmla="*/ 32435 h 201483"/>
              <a:gd name="connsiteX13" fmla="*/ 96228 w 206936"/>
              <a:gd name="connsiteY13" fmla="*/ 40377 h 201483"/>
              <a:gd name="connsiteX14" fmla="*/ 54828 w 206936"/>
              <a:gd name="connsiteY14" fmla="*/ 54177 h 201483"/>
              <a:gd name="connsiteX15" fmla="*/ 27803 w 206936"/>
              <a:gd name="connsiteY15" fmla="*/ 75452 h 201483"/>
              <a:gd name="connsiteX16" fmla="*/ 13428 w 206936"/>
              <a:gd name="connsiteY16" fmla="*/ 123177 h 201483"/>
              <a:gd name="connsiteX17" fmla="*/ 34703 w 206936"/>
              <a:gd name="connsiteY17" fmla="*/ 165728 h 201483"/>
              <a:gd name="connsiteX18" fmla="*/ 78403 w 206936"/>
              <a:gd name="connsiteY18" fmla="*/ 189302 h 201483"/>
              <a:gd name="connsiteX19" fmla="*/ 176154 w 206936"/>
              <a:gd name="connsiteY19" fmla="*/ 162853 h 201483"/>
              <a:gd name="connsiteX20" fmla="*/ 199729 w 206936"/>
              <a:gd name="connsiteY20" fmla="*/ 95577 h 201483"/>
              <a:gd name="connsiteX21" fmla="*/ 155454 w 206936"/>
              <a:gd name="connsiteY21" fmla="*/ 26577 h 201483"/>
              <a:gd name="connsiteX22" fmla="*/ 84728 w 206936"/>
              <a:gd name="connsiteY22" fmla="*/ 10477 h 201483"/>
              <a:gd name="connsiteX23" fmla="*/ 37337 w 206936"/>
              <a:gd name="connsiteY23" fmla="*/ 3051 h 201483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728 w 206936"/>
              <a:gd name="connsiteY22" fmla="*/ 74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29862 w 206936"/>
              <a:gd name="connsiteY0" fmla="*/ 1412 h 203869"/>
              <a:gd name="connsiteX1" fmla="*/ 111178 w 206936"/>
              <a:gd name="connsiteY1" fmla="*/ 7113 h 203869"/>
              <a:gd name="connsiteX2" fmla="*/ 165803 w 206936"/>
              <a:gd name="connsiteY2" fmla="*/ 27238 h 203869"/>
              <a:gd name="connsiteX3" fmla="*/ 206657 w 206936"/>
              <a:gd name="connsiteY3" fmla="*/ 100807 h 203869"/>
              <a:gd name="connsiteX4" fmla="*/ 178454 w 206936"/>
              <a:gd name="connsiteY4" fmla="*/ 175588 h 203869"/>
              <a:gd name="connsiteX5" fmla="*/ 83962 w 206936"/>
              <a:gd name="connsiteY5" fmla="*/ 203852 h 203869"/>
              <a:gd name="connsiteX6" fmla="*/ 26078 w 206936"/>
              <a:gd name="connsiteY6" fmla="*/ 179039 h 203869"/>
              <a:gd name="connsiteX7" fmla="*/ 1928 w 206936"/>
              <a:gd name="connsiteY7" fmla="*/ 135913 h 203869"/>
              <a:gd name="connsiteX8" fmla="*/ 3309 w 206936"/>
              <a:gd name="connsiteY8" fmla="*/ 95282 h 203869"/>
              <a:gd name="connsiteX9" fmla="*/ 23203 w 206936"/>
              <a:gd name="connsiteY9" fmla="*/ 60013 h 203869"/>
              <a:gd name="connsiteX10" fmla="*/ 61153 w 206936"/>
              <a:gd name="connsiteY10" fmla="*/ 35863 h 203869"/>
              <a:gd name="connsiteX11" fmla="*/ 93353 w 206936"/>
              <a:gd name="connsiteY11" fmla="*/ 27813 h 203869"/>
              <a:gd name="connsiteX12" fmla="*/ 139341 w 206936"/>
              <a:gd name="connsiteY12" fmla="*/ 34821 h 203869"/>
              <a:gd name="connsiteX13" fmla="*/ 96228 w 206936"/>
              <a:gd name="connsiteY13" fmla="*/ 42763 h 203869"/>
              <a:gd name="connsiteX14" fmla="*/ 54828 w 206936"/>
              <a:gd name="connsiteY14" fmla="*/ 56563 h 203869"/>
              <a:gd name="connsiteX15" fmla="*/ 27803 w 206936"/>
              <a:gd name="connsiteY15" fmla="*/ 77838 h 203869"/>
              <a:gd name="connsiteX16" fmla="*/ 13428 w 206936"/>
              <a:gd name="connsiteY16" fmla="*/ 125563 h 203869"/>
              <a:gd name="connsiteX17" fmla="*/ 34703 w 206936"/>
              <a:gd name="connsiteY17" fmla="*/ 168114 h 203869"/>
              <a:gd name="connsiteX18" fmla="*/ 78403 w 206936"/>
              <a:gd name="connsiteY18" fmla="*/ 191688 h 203869"/>
              <a:gd name="connsiteX19" fmla="*/ 176154 w 206936"/>
              <a:gd name="connsiteY19" fmla="*/ 165239 h 203869"/>
              <a:gd name="connsiteX20" fmla="*/ 199729 w 206936"/>
              <a:gd name="connsiteY20" fmla="*/ 97963 h 203869"/>
              <a:gd name="connsiteX21" fmla="*/ 155454 w 206936"/>
              <a:gd name="connsiteY21" fmla="*/ 28963 h 203869"/>
              <a:gd name="connsiteX22" fmla="*/ 84153 w 206936"/>
              <a:gd name="connsiteY22" fmla="*/ 17463 h 203869"/>
              <a:gd name="connsiteX23" fmla="*/ 29862 w 206936"/>
              <a:gd name="connsiteY23" fmla="*/ 1412 h 203869"/>
              <a:gd name="connsiteX0" fmla="*/ 29862 w 206936"/>
              <a:gd name="connsiteY0" fmla="*/ 98 h 202555"/>
              <a:gd name="connsiteX1" fmla="*/ 111178 w 206936"/>
              <a:gd name="connsiteY1" fmla="*/ 5799 h 202555"/>
              <a:gd name="connsiteX2" fmla="*/ 165803 w 206936"/>
              <a:gd name="connsiteY2" fmla="*/ 25924 h 202555"/>
              <a:gd name="connsiteX3" fmla="*/ 206657 w 206936"/>
              <a:gd name="connsiteY3" fmla="*/ 99493 h 202555"/>
              <a:gd name="connsiteX4" fmla="*/ 178454 w 206936"/>
              <a:gd name="connsiteY4" fmla="*/ 174274 h 202555"/>
              <a:gd name="connsiteX5" fmla="*/ 83962 w 206936"/>
              <a:gd name="connsiteY5" fmla="*/ 202538 h 202555"/>
              <a:gd name="connsiteX6" fmla="*/ 26078 w 206936"/>
              <a:gd name="connsiteY6" fmla="*/ 177725 h 202555"/>
              <a:gd name="connsiteX7" fmla="*/ 1928 w 206936"/>
              <a:gd name="connsiteY7" fmla="*/ 134599 h 202555"/>
              <a:gd name="connsiteX8" fmla="*/ 3309 w 206936"/>
              <a:gd name="connsiteY8" fmla="*/ 93968 h 202555"/>
              <a:gd name="connsiteX9" fmla="*/ 23203 w 206936"/>
              <a:gd name="connsiteY9" fmla="*/ 58699 h 202555"/>
              <a:gd name="connsiteX10" fmla="*/ 61153 w 206936"/>
              <a:gd name="connsiteY10" fmla="*/ 34549 h 202555"/>
              <a:gd name="connsiteX11" fmla="*/ 93353 w 206936"/>
              <a:gd name="connsiteY11" fmla="*/ 26499 h 202555"/>
              <a:gd name="connsiteX12" fmla="*/ 139341 w 206936"/>
              <a:gd name="connsiteY12" fmla="*/ 33507 h 202555"/>
              <a:gd name="connsiteX13" fmla="*/ 96228 w 206936"/>
              <a:gd name="connsiteY13" fmla="*/ 41449 h 202555"/>
              <a:gd name="connsiteX14" fmla="*/ 54828 w 206936"/>
              <a:gd name="connsiteY14" fmla="*/ 55249 h 202555"/>
              <a:gd name="connsiteX15" fmla="*/ 27803 w 206936"/>
              <a:gd name="connsiteY15" fmla="*/ 76524 h 202555"/>
              <a:gd name="connsiteX16" fmla="*/ 13428 w 206936"/>
              <a:gd name="connsiteY16" fmla="*/ 124249 h 202555"/>
              <a:gd name="connsiteX17" fmla="*/ 34703 w 206936"/>
              <a:gd name="connsiteY17" fmla="*/ 166800 h 202555"/>
              <a:gd name="connsiteX18" fmla="*/ 78403 w 206936"/>
              <a:gd name="connsiteY18" fmla="*/ 190374 h 202555"/>
              <a:gd name="connsiteX19" fmla="*/ 176154 w 206936"/>
              <a:gd name="connsiteY19" fmla="*/ 163925 h 202555"/>
              <a:gd name="connsiteX20" fmla="*/ 199729 w 206936"/>
              <a:gd name="connsiteY20" fmla="*/ 96649 h 202555"/>
              <a:gd name="connsiteX21" fmla="*/ 155454 w 206936"/>
              <a:gd name="connsiteY21" fmla="*/ 27649 h 202555"/>
              <a:gd name="connsiteX22" fmla="*/ 86453 w 206936"/>
              <a:gd name="connsiteY22" fmla="*/ 9249 h 202555"/>
              <a:gd name="connsiteX23" fmla="*/ 29862 w 206936"/>
              <a:gd name="connsiteY23" fmla="*/ 98 h 202555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216 h 202673"/>
              <a:gd name="connsiteX1" fmla="*/ 95653 w 206936"/>
              <a:gd name="connsiteY1" fmla="*/ 7642 h 202673"/>
              <a:gd name="connsiteX2" fmla="*/ 165803 w 206936"/>
              <a:gd name="connsiteY2" fmla="*/ 26042 h 202673"/>
              <a:gd name="connsiteX3" fmla="*/ 206657 w 206936"/>
              <a:gd name="connsiteY3" fmla="*/ 99611 h 202673"/>
              <a:gd name="connsiteX4" fmla="*/ 178454 w 206936"/>
              <a:gd name="connsiteY4" fmla="*/ 174392 h 202673"/>
              <a:gd name="connsiteX5" fmla="*/ 83962 w 206936"/>
              <a:gd name="connsiteY5" fmla="*/ 202656 h 202673"/>
              <a:gd name="connsiteX6" fmla="*/ 26078 w 206936"/>
              <a:gd name="connsiteY6" fmla="*/ 177843 h 202673"/>
              <a:gd name="connsiteX7" fmla="*/ 1928 w 206936"/>
              <a:gd name="connsiteY7" fmla="*/ 134717 h 202673"/>
              <a:gd name="connsiteX8" fmla="*/ 3309 w 206936"/>
              <a:gd name="connsiteY8" fmla="*/ 94086 h 202673"/>
              <a:gd name="connsiteX9" fmla="*/ 23203 w 206936"/>
              <a:gd name="connsiteY9" fmla="*/ 58817 h 202673"/>
              <a:gd name="connsiteX10" fmla="*/ 61153 w 206936"/>
              <a:gd name="connsiteY10" fmla="*/ 34667 h 202673"/>
              <a:gd name="connsiteX11" fmla="*/ 93353 w 206936"/>
              <a:gd name="connsiteY11" fmla="*/ 26617 h 202673"/>
              <a:gd name="connsiteX12" fmla="*/ 139341 w 206936"/>
              <a:gd name="connsiteY12" fmla="*/ 33625 h 202673"/>
              <a:gd name="connsiteX13" fmla="*/ 96228 w 206936"/>
              <a:gd name="connsiteY13" fmla="*/ 41567 h 202673"/>
              <a:gd name="connsiteX14" fmla="*/ 54828 w 206936"/>
              <a:gd name="connsiteY14" fmla="*/ 55367 h 202673"/>
              <a:gd name="connsiteX15" fmla="*/ 27803 w 206936"/>
              <a:gd name="connsiteY15" fmla="*/ 76642 h 202673"/>
              <a:gd name="connsiteX16" fmla="*/ 13428 w 206936"/>
              <a:gd name="connsiteY16" fmla="*/ 124367 h 202673"/>
              <a:gd name="connsiteX17" fmla="*/ 34703 w 206936"/>
              <a:gd name="connsiteY17" fmla="*/ 166918 h 202673"/>
              <a:gd name="connsiteX18" fmla="*/ 78403 w 206936"/>
              <a:gd name="connsiteY18" fmla="*/ 190492 h 202673"/>
              <a:gd name="connsiteX19" fmla="*/ 176154 w 206936"/>
              <a:gd name="connsiteY19" fmla="*/ 164043 h 202673"/>
              <a:gd name="connsiteX20" fmla="*/ 199729 w 206936"/>
              <a:gd name="connsiteY20" fmla="*/ 96767 h 202673"/>
              <a:gd name="connsiteX21" fmla="*/ 155454 w 206936"/>
              <a:gd name="connsiteY21" fmla="*/ 27767 h 202673"/>
              <a:gd name="connsiteX22" fmla="*/ 96228 w 206936"/>
              <a:gd name="connsiteY22" fmla="*/ 15117 h 202673"/>
              <a:gd name="connsiteX23" fmla="*/ 29862 w 206936"/>
              <a:gd name="connsiteY23" fmla="*/ 216 h 202673"/>
              <a:gd name="connsiteX0" fmla="*/ 29862 w 206936"/>
              <a:gd name="connsiteY0" fmla="*/ 135 h 202592"/>
              <a:gd name="connsiteX1" fmla="*/ 95653 w 206936"/>
              <a:gd name="connsiteY1" fmla="*/ 7561 h 202592"/>
              <a:gd name="connsiteX2" fmla="*/ 165803 w 206936"/>
              <a:gd name="connsiteY2" fmla="*/ 25961 h 202592"/>
              <a:gd name="connsiteX3" fmla="*/ 206657 w 206936"/>
              <a:gd name="connsiteY3" fmla="*/ 99530 h 202592"/>
              <a:gd name="connsiteX4" fmla="*/ 178454 w 206936"/>
              <a:gd name="connsiteY4" fmla="*/ 174311 h 202592"/>
              <a:gd name="connsiteX5" fmla="*/ 83962 w 206936"/>
              <a:gd name="connsiteY5" fmla="*/ 202575 h 202592"/>
              <a:gd name="connsiteX6" fmla="*/ 26078 w 206936"/>
              <a:gd name="connsiteY6" fmla="*/ 177762 h 202592"/>
              <a:gd name="connsiteX7" fmla="*/ 1928 w 206936"/>
              <a:gd name="connsiteY7" fmla="*/ 134636 h 202592"/>
              <a:gd name="connsiteX8" fmla="*/ 3309 w 206936"/>
              <a:gd name="connsiteY8" fmla="*/ 94005 h 202592"/>
              <a:gd name="connsiteX9" fmla="*/ 23203 w 206936"/>
              <a:gd name="connsiteY9" fmla="*/ 58736 h 202592"/>
              <a:gd name="connsiteX10" fmla="*/ 61153 w 206936"/>
              <a:gd name="connsiteY10" fmla="*/ 34586 h 202592"/>
              <a:gd name="connsiteX11" fmla="*/ 93353 w 206936"/>
              <a:gd name="connsiteY11" fmla="*/ 26536 h 202592"/>
              <a:gd name="connsiteX12" fmla="*/ 139341 w 206936"/>
              <a:gd name="connsiteY12" fmla="*/ 33544 h 202592"/>
              <a:gd name="connsiteX13" fmla="*/ 96228 w 206936"/>
              <a:gd name="connsiteY13" fmla="*/ 41486 h 202592"/>
              <a:gd name="connsiteX14" fmla="*/ 54828 w 206936"/>
              <a:gd name="connsiteY14" fmla="*/ 55286 h 202592"/>
              <a:gd name="connsiteX15" fmla="*/ 27803 w 206936"/>
              <a:gd name="connsiteY15" fmla="*/ 76561 h 202592"/>
              <a:gd name="connsiteX16" fmla="*/ 13428 w 206936"/>
              <a:gd name="connsiteY16" fmla="*/ 124286 h 202592"/>
              <a:gd name="connsiteX17" fmla="*/ 34703 w 206936"/>
              <a:gd name="connsiteY17" fmla="*/ 166837 h 202592"/>
              <a:gd name="connsiteX18" fmla="*/ 78403 w 206936"/>
              <a:gd name="connsiteY18" fmla="*/ 190411 h 202592"/>
              <a:gd name="connsiteX19" fmla="*/ 176154 w 206936"/>
              <a:gd name="connsiteY19" fmla="*/ 163962 h 202592"/>
              <a:gd name="connsiteX20" fmla="*/ 199729 w 206936"/>
              <a:gd name="connsiteY20" fmla="*/ 96686 h 202592"/>
              <a:gd name="connsiteX21" fmla="*/ 155454 w 206936"/>
              <a:gd name="connsiteY21" fmla="*/ 27686 h 202592"/>
              <a:gd name="connsiteX22" fmla="*/ 96228 w 206936"/>
              <a:gd name="connsiteY22" fmla="*/ 15036 h 202592"/>
              <a:gd name="connsiteX23" fmla="*/ 29862 w 206936"/>
              <a:gd name="connsiteY23" fmla="*/ 135 h 202592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4828 w 206936"/>
              <a:gd name="connsiteY14" fmla="*/ 47842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5653 w 206936"/>
              <a:gd name="connsiteY13" fmla="*/ 31167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936" h="195148">
                <a:moveTo>
                  <a:pt x="36762" y="10516"/>
                </a:moveTo>
                <a:cubicBezTo>
                  <a:pt x="36666" y="9270"/>
                  <a:pt x="74146" y="-1216"/>
                  <a:pt x="95653" y="117"/>
                </a:cubicBezTo>
                <a:cubicBezTo>
                  <a:pt x="117160" y="1450"/>
                  <a:pt x="147302" y="3189"/>
                  <a:pt x="165803" y="18517"/>
                </a:cubicBezTo>
                <a:cubicBezTo>
                  <a:pt x="184304" y="33845"/>
                  <a:pt x="204549" y="67361"/>
                  <a:pt x="206657" y="92086"/>
                </a:cubicBezTo>
                <a:cubicBezTo>
                  <a:pt x="208765" y="116811"/>
                  <a:pt x="198903" y="149693"/>
                  <a:pt x="178454" y="166867"/>
                </a:cubicBezTo>
                <a:cubicBezTo>
                  <a:pt x="158005" y="184041"/>
                  <a:pt x="109358" y="194556"/>
                  <a:pt x="83962" y="195131"/>
                </a:cubicBezTo>
                <a:cubicBezTo>
                  <a:pt x="58566" y="195706"/>
                  <a:pt x="39750" y="181641"/>
                  <a:pt x="26078" y="170318"/>
                </a:cubicBezTo>
                <a:cubicBezTo>
                  <a:pt x="12406" y="158995"/>
                  <a:pt x="5148" y="145464"/>
                  <a:pt x="1928" y="127192"/>
                </a:cubicBezTo>
                <a:cubicBezTo>
                  <a:pt x="-1292" y="108920"/>
                  <a:pt x="-237" y="99211"/>
                  <a:pt x="3309" y="86561"/>
                </a:cubicBezTo>
                <a:cubicBezTo>
                  <a:pt x="6855" y="73911"/>
                  <a:pt x="13563" y="61195"/>
                  <a:pt x="23203" y="51292"/>
                </a:cubicBezTo>
                <a:cubicBezTo>
                  <a:pt x="32843" y="41389"/>
                  <a:pt x="49461" y="32509"/>
                  <a:pt x="61153" y="27142"/>
                </a:cubicBezTo>
                <a:cubicBezTo>
                  <a:pt x="72845" y="21775"/>
                  <a:pt x="80322" y="19266"/>
                  <a:pt x="93353" y="19092"/>
                </a:cubicBezTo>
                <a:cubicBezTo>
                  <a:pt x="106384" y="18918"/>
                  <a:pt x="146049" y="24088"/>
                  <a:pt x="139341" y="26100"/>
                </a:cubicBezTo>
                <a:cubicBezTo>
                  <a:pt x="132633" y="28112"/>
                  <a:pt x="109930" y="27543"/>
                  <a:pt x="95653" y="31167"/>
                </a:cubicBezTo>
                <a:cubicBezTo>
                  <a:pt x="81376" y="34791"/>
                  <a:pt x="64316" y="38259"/>
                  <a:pt x="52528" y="43817"/>
                </a:cubicBezTo>
                <a:cubicBezTo>
                  <a:pt x="40741" y="49375"/>
                  <a:pt x="34320" y="56946"/>
                  <a:pt x="27803" y="69117"/>
                </a:cubicBezTo>
                <a:cubicBezTo>
                  <a:pt x="21286" y="81288"/>
                  <a:pt x="12278" y="101796"/>
                  <a:pt x="13428" y="116842"/>
                </a:cubicBezTo>
                <a:cubicBezTo>
                  <a:pt x="14578" y="131888"/>
                  <a:pt x="23874" y="148372"/>
                  <a:pt x="34703" y="159393"/>
                </a:cubicBezTo>
                <a:cubicBezTo>
                  <a:pt x="45532" y="170414"/>
                  <a:pt x="54828" y="183446"/>
                  <a:pt x="78403" y="182967"/>
                </a:cubicBezTo>
                <a:cubicBezTo>
                  <a:pt x="101978" y="182488"/>
                  <a:pt x="155933" y="172139"/>
                  <a:pt x="176154" y="156518"/>
                </a:cubicBezTo>
                <a:cubicBezTo>
                  <a:pt x="196375" y="140897"/>
                  <a:pt x="203179" y="111955"/>
                  <a:pt x="199729" y="89242"/>
                </a:cubicBezTo>
                <a:cubicBezTo>
                  <a:pt x="196279" y="66529"/>
                  <a:pt x="172704" y="33850"/>
                  <a:pt x="155454" y="20242"/>
                </a:cubicBezTo>
                <a:cubicBezTo>
                  <a:pt x="138204" y="6634"/>
                  <a:pt x="116010" y="9213"/>
                  <a:pt x="96228" y="7592"/>
                </a:cubicBezTo>
                <a:cubicBezTo>
                  <a:pt x="76446" y="5971"/>
                  <a:pt x="36858" y="11762"/>
                  <a:pt x="36762" y="10516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22" name="Круговая стрелка 75">
            <a:extLst>
              <a:ext uri="{FF2B5EF4-FFF2-40B4-BE49-F238E27FC236}">
                <a16:creationId xmlns:a16="http://schemas.microsoft.com/office/drawing/2014/main" xmlns="" id="{A5BEFB77-6DDB-4F24-A82F-1E9B6312A274}"/>
              </a:ext>
            </a:extLst>
          </p:cNvPr>
          <p:cNvSpPr/>
          <p:nvPr/>
        </p:nvSpPr>
        <p:spPr>
          <a:xfrm flipH="1">
            <a:off x="1318984" y="5781858"/>
            <a:ext cx="2382245" cy="842588"/>
          </a:xfrm>
          <a:custGeom>
            <a:avLst/>
            <a:gdLst>
              <a:gd name="connsiteX0" fmla="*/ 159885 w 243496"/>
              <a:gd name="connsiteY0" fmla="*/ 13605 h 270037"/>
              <a:gd name="connsiteX1" fmla="*/ 236392 w 243496"/>
              <a:gd name="connsiteY1" fmla="*/ 149463 h 270037"/>
              <a:gd name="connsiteX2" fmla="*/ 128647 w 243496"/>
              <a:gd name="connsiteY2" fmla="*/ 263433 h 270037"/>
              <a:gd name="connsiteX3" fmla="*/ 8894 w 243496"/>
              <a:gd name="connsiteY3" fmla="*/ 161763 h 270037"/>
              <a:gd name="connsiteX4" fmla="*/ 71241 w 243496"/>
              <a:gd name="connsiteY4" fmla="*/ 19355 h 270037"/>
              <a:gd name="connsiteX5" fmla="*/ 69569 w 243496"/>
              <a:gd name="connsiteY5" fmla="*/ 13274 h 270037"/>
              <a:gd name="connsiteX6" fmla="*/ 88576 w 243496"/>
              <a:gd name="connsiteY6" fmla="*/ 14477 h 270037"/>
              <a:gd name="connsiteX7" fmla="*/ 74294 w 243496"/>
              <a:gd name="connsiteY7" fmla="*/ 30445 h 270037"/>
              <a:gd name="connsiteX8" fmla="*/ 72621 w 243496"/>
              <a:gd name="connsiteY8" fmla="*/ 24367 h 270037"/>
              <a:gd name="connsiteX9" fmla="*/ 13919 w 243496"/>
              <a:gd name="connsiteY9" fmla="*/ 161096 h 270037"/>
              <a:gd name="connsiteX10" fmla="*/ 128753 w 243496"/>
              <a:gd name="connsiteY10" fmla="*/ 258352 h 270037"/>
              <a:gd name="connsiteX11" fmla="*/ 231385 w 243496"/>
              <a:gd name="connsiteY11" fmla="*/ 148662 h 270037"/>
              <a:gd name="connsiteX12" fmla="*/ 158365 w 243496"/>
              <a:gd name="connsiteY12" fmla="*/ 18443 h 270037"/>
              <a:gd name="connsiteX13" fmla="*/ 159885 w 243496"/>
              <a:gd name="connsiteY13" fmla="*/ 13605 h 270037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52002 w 230051"/>
              <a:gd name="connsiteY12" fmla="*/ 5169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73588 w 230051"/>
              <a:gd name="connsiteY6" fmla="*/ 35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66258 w 230511"/>
              <a:gd name="connsiteY8" fmla="*/ 1109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82788 w 230511"/>
              <a:gd name="connsiteY6" fmla="*/ 1778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2152 w 231104"/>
              <a:gd name="connsiteY0" fmla="*/ 31044 h 250318"/>
              <a:gd name="connsiteX1" fmla="*/ 230622 w 231104"/>
              <a:gd name="connsiteY1" fmla="*/ 136189 h 250318"/>
              <a:gd name="connsiteX2" fmla="*/ 122877 w 231104"/>
              <a:gd name="connsiteY2" fmla="*/ 250159 h 250318"/>
              <a:gd name="connsiteX3" fmla="*/ 3124 w 231104"/>
              <a:gd name="connsiteY3" fmla="*/ 148489 h 250318"/>
              <a:gd name="connsiteX4" fmla="*/ 57421 w 231104"/>
              <a:gd name="connsiteY4" fmla="*/ 8956 h 250318"/>
              <a:gd name="connsiteX5" fmla="*/ 63799 w 231104"/>
              <a:gd name="connsiteY5" fmla="*/ 0 h 250318"/>
              <a:gd name="connsiteX6" fmla="*/ 83381 w 231104"/>
              <a:gd name="connsiteY6" fmla="*/ 1778 h 250318"/>
              <a:gd name="connsiteX7" fmla="*/ 68524 w 231104"/>
              <a:gd name="connsiteY7" fmla="*/ 17171 h 250318"/>
              <a:gd name="connsiteX8" fmla="*/ 59376 w 231104"/>
              <a:gd name="connsiteY8" fmla="*/ 21443 h 250318"/>
              <a:gd name="connsiteX9" fmla="*/ 8149 w 231104"/>
              <a:gd name="connsiteY9" fmla="*/ 147822 h 250318"/>
              <a:gd name="connsiteX10" fmla="*/ 120683 w 231104"/>
              <a:gd name="connsiteY10" fmla="*/ 237603 h 250318"/>
              <a:gd name="connsiteX11" fmla="*/ 225615 w 231104"/>
              <a:gd name="connsiteY11" fmla="*/ 135388 h 250318"/>
              <a:gd name="connsiteX12" fmla="*/ 169264 w 231104"/>
              <a:gd name="connsiteY12" fmla="*/ 36126 h 250318"/>
              <a:gd name="connsiteX13" fmla="*/ 152152 w 231104"/>
              <a:gd name="connsiteY13" fmla="*/ 31044 h 250318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67824 w 231104"/>
              <a:gd name="connsiteY5" fmla="*/ 3397 h 248540"/>
              <a:gd name="connsiteX6" fmla="*/ 83381 w 231104"/>
              <a:gd name="connsiteY6" fmla="*/ 0 h 248540"/>
              <a:gd name="connsiteX7" fmla="*/ 68524 w 231104"/>
              <a:gd name="connsiteY7" fmla="*/ 15393 h 248540"/>
              <a:gd name="connsiteX8" fmla="*/ 59376 w 231104"/>
              <a:gd name="connsiteY8" fmla="*/ 19665 h 248540"/>
              <a:gd name="connsiteX9" fmla="*/ 8149 w 231104"/>
              <a:gd name="connsiteY9" fmla="*/ 146044 h 248540"/>
              <a:gd name="connsiteX10" fmla="*/ 120683 w 231104"/>
              <a:gd name="connsiteY10" fmla="*/ 235825 h 248540"/>
              <a:gd name="connsiteX11" fmla="*/ 225615 w 231104"/>
              <a:gd name="connsiteY11" fmla="*/ 133610 h 248540"/>
              <a:gd name="connsiteX12" fmla="*/ 169264 w 231104"/>
              <a:gd name="connsiteY12" fmla="*/ 34348 h 248540"/>
              <a:gd name="connsiteX13" fmla="*/ 152152 w 231104"/>
              <a:gd name="connsiteY13" fmla="*/ 29266 h 248540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83381 w 231104"/>
              <a:gd name="connsiteY5" fmla="*/ 0 h 248540"/>
              <a:gd name="connsiteX6" fmla="*/ 68524 w 231104"/>
              <a:gd name="connsiteY6" fmla="*/ 15393 h 248540"/>
              <a:gd name="connsiteX7" fmla="*/ 59376 w 231104"/>
              <a:gd name="connsiteY7" fmla="*/ 19665 h 248540"/>
              <a:gd name="connsiteX8" fmla="*/ 8149 w 231104"/>
              <a:gd name="connsiteY8" fmla="*/ 146044 h 248540"/>
              <a:gd name="connsiteX9" fmla="*/ 120683 w 231104"/>
              <a:gd name="connsiteY9" fmla="*/ 235825 h 248540"/>
              <a:gd name="connsiteX10" fmla="*/ 225615 w 231104"/>
              <a:gd name="connsiteY10" fmla="*/ 133610 h 248540"/>
              <a:gd name="connsiteX11" fmla="*/ 169264 w 231104"/>
              <a:gd name="connsiteY11" fmla="*/ 34348 h 248540"/>
              <a:gd name="connsiteX12" fmla="*/ 152152 w 231104"/>
              <a:gd name="connsiteY12" fmla="*/ 29266 h 248540"/>
              <a:gd name="connsiteX0" fmla="*/ 152434 w 231386"/>
              <a:gd name="connsiteY0" fmla="*/ 29266 h 248537"/>
              <a:gd name="connsiteX1" fmla="*/ 230904 w 231386"/>
              <a:gd name="connsiteY1" fmla="*/ 134411 h 248537"/>
              <a:gd name="connsiteX2" fmla="*/ 123159 w 231386"/>
              <a:gd name="connsiteY2" fmla="*/ 248381 h 248537"/>
              <a:gd name="connsiteX3" fmla="*/ 3406 w 231386"/>
              <a:gd name="connsiteY3" fmla="*/ 146711 h 248537"/>
              <a:gd name="connsiteX4" fmla="*/ 55978 w 231386"/>
              <a:gd name="connsiteY4" fmla="*/ 14078 h 248537"/>
              <a:gd name="connsiteX5" fmla="*/ 83663 w 231386"/>
              <a:gd name="connsiteY5" fmla="*/ 0 h 248537"/>
              <a:gd name="connsiteX6" fmla="*/ 68806 w 231386"/>
              <a:gd name="connsiteY6" fmla="*/ 15393 h 248537"/>
              <a:gd name="connsiteX7" fmla="*/ 59658 w 231386"/>
              <a:gd name="connsiteY7" fmla="*/ 19665 h 248537"/>
              <a:gd name="connsiteX8" fmla="*/ 8431 w 231386"/>
              <a:gd name="connsiteY8" fmla="*/ 146044 h 248537"/>
              <a:gd name="connsiteX9" fmla="*/ 120965 w 231386"/>
              <a:gd name="connsiteY9" fmla="*/ 235825 h 248537"/>
              <a:gd name="connsiteX10" fmla="*/ 225897 w 231386"/>
              <a:gd name="connsiteY10" fmla="*/ 133610 h 248537"/>
              <a:gd name="connsiteX11" fmla="*/ 169546 w 231386"/>
              <a:gd name="connsiteY11" fmla="*/ 34348 h 248537"/>
              <a:gd name="connsiteX12" fmla="*/ 152434 w 231386"/>
              <a:gd name="connsiteY12" fmla="*/ 2926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69546 w 231279"/>
              <a:gd name="connsiteY11" fmla="*/ 34348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16646 w 231279"/>
              <a:gd name="connsiteY11" fmla="*/ 46423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86601 w 231279"/>
              <a:gd name="connsiteY11" fmla="*/ 72917 h 248537"/>
              <a:gd name="connsiteX12" fmla="*/ 116646 w 231279"/>
              <a:gd name="connsiteY12" fmla="*/ 46423 h 248537"/>
              <a:gd name="connsiteX13" fmla="*/ 89759 w 231279"/>
              <a:gd name="connsiteY13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25897 w 232319"/>
              <a:gd name="connsiteY11" fmla="*/ 133610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95801 w 232319"/>
              <a:gd name="connsiteY12" fmla="*/ 5566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12672 w 232958"/>
              <a:gd name="connsiteY11" fmla="*/ 151435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29347 w 232958"/>
              <a:gd name="connsiteY11" fmla="*/ 141660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1925"/>
              <a:gd name="connsiteY0" fmla="*/ 44216 h 248392"/>
              <a:gd name="connsiteX1" fmla="*/ 186025 w 231925"/>
              <a:gd name="connsiteY1" fmla="*/ 60842 h 248392"/>
              <a:gd name="connsiteX2" fmla="*/ 214229 w 231925"/>
              <a:gd name="connsiteY2" fmla="*/ 140736 h 248392"/>
              <a:gd name="connsiteX3" fmla="*/ 123159 w 231925"/>
              <a:gd name="connsiteY3" fmla="*/ 248381 h 248392"/>
              <a:gd name="connsiteX4" fmla="*/ 3406 w 231925"/>
              <a:gd name="connsiteY4" fmla="*/ 146711 h 248392"/>
              <a:gd name="connsiteX5" fmla="*/ 55978 w 231925"/>
              <a:gd name="connsiteY5" fmla="*/ 14078 h 248392"/>
              <a:gd name="connsiteX6" fmla="*/ 83663 w 231925"/>
              <a:gd name="connsiteY6" fmla="*/ 0 h 248392"/>
              <a:gd name="connsiteX7" fmla="*/ 68806 w 231925"/>
              <a:gd name="connsiteY7" fmla="*/ 15393 h 248392"/>
              <a:gd name="connsiteX8" fmla="*/ 59658 w 231925"/>
              <a:gd name="connsiteY8" fmla="*/ 19665 h 248392"/>
              <a:gd name="connsiteX9" fmla="*/ 8431 w 231925"/>
              <a:gd name="connsiteY9" fmla="*/ 146044 h 248392"/>
              <a:gd name="connsiteX10" fmla="*/ 120965 w 231925"/>
              <a:gd name="connsiteY10" fmla="*/ 235825 h 248392"/>
              <a:gd name="connsiteX11" fmla="*/ 229347 w 231925"/>
              <a:gd name="connsiteY11" fmla="*/ 141660 h 248392"/>
              <a:gd name="connsiteX12" fmla="*/ 195801 w 231925"/>
              <a:gd name="connsiteY12" fmla="*/ 55667 h 248392"/>
              <a:gd name="connsiteX13" fmla="*/ 116646 w 231925"/>
              <a:gd name="connsiteY13" fmla="*/ 46423 h 248392"/>
              <a:gd name="connsiteX14" fmla="*/ 89759 w 231925"/>
              <a:gd name="connsiteY14" fmla="*/ 44216 h 248392"/>
              <a:gd name="connsiteX0" fmla="*/ 89833 w 231999"/>
              <a:gd name="connsiteY0" fmla="*/ 44216 h 235832"/>
              <a:gd name="connsiteX1" fmla="*/ 186099 w 231999"/>
              <a:gd name="connsiteY1" fmla="*/ 60842 h 235832"/>
              <a:gd name="connsiteX2" fmla="*/ 214303 w 231999"/>
              <a:gd name="connsiteY2" fmla="*/ 140736 h 235832"/>
              <a:gd name="connsiteX3" fmla="*/ 124383 w 231999"/>
              <a:gd name="connsiteY3" fmla="*/ 230556 h 235832"/>
              <a:gd name="connsiteX4" fmla="*/ 3480 w 231999"/>
              <a:gd name="connsiteY4" fmla="*/ 146711 h 235832"/>
              <a:gd name="connsiteX5" fmla="*/ 56052 w 231999"/>
              <a:gd name="connsiteY5" fmla="*/ 14078 h 235832"/>
              <a:gd name="connsiteX6" fmla="*/ 83737 w 231999"/>
              <a:gd name="connsiteY6" fmla="*/ 0 h 235832"/>
              <a:gd name="connsiteX7" fmla="*/ 68880 w 231999"/>
              <a:gd name="connsiteY7" fmla="*/ 15393 h 235832"/>
              <a:gd name="connsiteX8" fmla="*/ 59732 w 231999"/>
              <a:gd name="connsiteY8" fmla="*/ 19665 h 235832"/>
              <a:gd name="connsiteX9" fmla="*/ 8505 w 231999"/>
              <a:gd name="connsiteY9" fmla="*/ 146044 h 235832"/>
              <a:gd name="connsiteX10" fmla="*/ 121039 w 231999"/>
              <a:gd name="connsiteY10" fmla="*/ 235825 h 235832"/>
              <a:gd name="connsiteX11" fmla="*/ 229421 w 231999"/>
              <a:gd name="connsiteY11" fmla="*/ 141660 h 235832"/>
              <a:gd name="connsiteX12" fmla="*/ 195875 w 231999"/>
              <a:gd name="connsiteY12" fmla="*/ 55667 h 235832"/>
              <a:gd name="connsiteX13" fmla="*/ 116720 w 231999"/>
              <a:gd name="connsiteY13" fmla="*/ 46423 h 235832"/>
              <a:gd name="connsiteX14" fmla="*/ 89833 w 231999"/>
              <a:gd name="connsiteY14" fmla="*/ 44216 h 235832"/>
              <a:gd name="connsiteX0" fmla="*/ 89833 w 231999"/>
              <a:gd name="connsiteY0" fmla="*/ 44216 h 243306"/>
              <a:gd name="connsiteX1" fmla="*/ 186099 w 231999"/>
              <a:gd name="connsiteY1" fmla="*/ 60842 h 243306"/>
              <a:gd name="connsiteX2" fmla="*/ 214303 w 231999"/>
              <a:gd name="connsiteY2" fmla="*/ 140736 h 243306"/>
              <a:gd name="connsiteX3" fmla="*/ 124383 w 231999"/>
              <a:gd name="connsiteY3" fmla="*/ 230556 h 243306"/>
              <a:gd name="connsiteX4" fmla="*/ 3480 w 231999"/>
              <a:gd name="connsiteY4" fmla="*/ 146711 h 243306"/>
              <a:gd name="connsiteX5" fmla="*/ 56052 w 231999"/>
              <a:gd name="connsiteY5" fmla="*/ 14078 h 243306"/>
              <a:gd name="connsiteX6" fmla="*/ 83737 w 231999"/>
              <a:gd name="connsiteY6" fmla="*/ 0 h 243306"/>
              <a:gd name="connsiteX7" fmla="*/ 68880 w 231999"/>
              <a:gd name="connsiteY7" fmla="*/ 15393 h 243306"/>
              <a:gd name="connsiteX8" fmla="*/ 59732 w 231999"/>
              <a:gd name="connsiteY8" fmla="*/ 19665 h 243306"/>
              <a:gd name="connsiteX9" fmla="*/ 8505 w 231999"/>
              <a:gd name="connsiteY9" fmla="*/ 146044 h 243306"/>
              <a:gd name="connsiteX10" fmla="*/ 121039 w 231999"/>
              <a:gd name="connsiteY10" fmla="*/ 243300 h 243306"/>
              <a:gd name="connsiteX11" fmla="*/ 229421 w 231999"/>
              <a:gd name="connsiteY11" fmla="*/ 141660 h 243306"/>
              <a:gd name="connsiteX12" fmla="*/ 195875 w 231999"/>
              <a:gd name="connsiteY12" fmla="*/ 55667 h 243306"/>
              <a:gd name="connsiteX13" fmla="*/ 116720 w 231999"/>
              <a:gd name="connsiteY13" fmla="*/ 46423 h 243306"/>
              <a:gd name="connsiteX14" fmla="*/ 89833 w 231999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1155 w 226434"/>
              <a:gd name="connsiteY13" fmla="*/ 46423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5755 w 226434"/>
              <a:gd name="connsiteY13" fmla="*/ 38948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79960 w 226434"/>
              <a:gd name="connsiteY3" fmla="*/ 18561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64435 w 226434"/>
              <a:gd name="connsiteY3" fmla="*/ 20516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7541"/>
              <a:gd name="connsiteX1" fmla="*/ 180534 w 226434"/>
              <a:gd name="connsiteY1" fmla="*/ 60842 h 247541"/>
              <a:gd name="connsiteX2" fmla="*/ 208738 w 226434"/>
              <a:gd name="connsiteY2" fmla="*/ 140736 h 247541"/>
              <a:gd name="connsiteX3" fmla="*/ 164435 w 226434"/>
              <a:gd name="connsiteY3" fmla="*/ 205167 h 247541"/>
              <a:gd name="connsiteX4" fmla="*/ 118818 w 226434"/>
              <a:gd name="connsiteY4" fmla="*/ 230556 h 247541"/>
              <a:gd name="connsiteX5" fmla="*/ 14015 w 226434"/>
              <a:gd name="connsiteY5" fmla="*/ 144986 h 247541"/>
              <a:gd name="connsiteX6" fmla="*/ 50487 w 226434"/>
              <a:gd name="connsiteY6" fmla="*/ 14078 h 247541"/>
              <a:gd name="connsiteX7" fmla="*/ 78172 w 226434"/>
              <a:gd name="connsiteY7" fmla="*/ 0 h 247541"/>
              <a:gd name="connsiteX8" fmla="*/ 63315 w 226434"/>
              <a:gd name="connsiteY8" fmla="*/ 15393 h 247541"/>
              <a:gd name="connsiteX9" fmla="*/ 54167 w 226434"/>
              <a:gd name="connsiteY9" fmla="*/ 19665 h 247541"/>
              <a:gd name="connsiteX10" fmla="*/ 2940 w 226434"/>
              <a:gd name="connsiteY10" fmla="*/ 146044 h 247541"/>
              <a:gd name="connsiteX11" fmla="*/ 115474 w 226434"/>
              <a:gd name="connsiteY11" fmla="*/ 243300 h 247541"/>
              <a:gd name="connsiteX12" fmla="*/ 173060 w 226434"/>
              <a:gd name="connsiteY12" fmla="*/ 221268 h 247541"/>
              <a:gd name="connsiteX13" fmla="*/ 223856 w 226434"/>
              <a:gd name="connsiteY13" fmla="*/ 141660 h 247541"/>
              <a:gd name="connsiteX14" fmla="*/ 190310 w 226434"/>
              <a:gd name="connsiteY14" fmla="*/ 55667 h 247541"/>
              <a:gd name="connsiteX15" fmla="*/ 115755 w 226434"/>
              <a:gd name="connsiteY15" fmla="*/ 38948 h 247541"/>
              <a:gd name="connsiteX16" fmla="*/ 84268 w 226434"/>
              <a:gd name="connsiteY16" fmla="*/ 44216 h 247541"/>
              <a:gd name="connsiteX0" fmla="*/ 84268 w 226434"/>
              <a:gd name="connsiteY0" fmla="*/ 44216 h 245135"/>
              <a:gd name="connsiteX1" fmla="*/ 180534 w 226434"/>
              <a:gd name="connsiteY1" fmla="*/ 60842 h 245135"/>
              <a:gd name="connsiteX2" fmla="*/ 208738 w 226434"/>
              <a:gd name="connsiteY2" fmla="*/ 140736 h 245135"/>
              <a:gd name="connsiteX3" fmla="*/ 164435 w 226434"/>
              <a:gd name="connsiteY3" fmla="*/ 205167 h 245135"/>
              <a:gd name="connsiteX4" fmla="*/ 118818 w 226434"/>
              <a:gd name="connsiteY4" fmla="*/ 230556 h 245135"/>
              <a:gd name="connsiteX5" fmla="*/ 14015 w 226434"/>
              <a:gd name="connsiteY5" fmla="*/ 144986 h 245135"/>
              <a:gd name="connsiteX6" fmla="*/ 50487 w 226434"/>
              <a:gd name="connsiteY6" fmla="*/ 14078 h 245135"/>
              <a:gd name="connsiteX7" fmla="*/ 78172 w 226434"/>
              <a:gd name="connsiteY7" fmla="*/ 0 h 245135"/>
              <a:gd name="connsiteX8" fmla="*/ 63315 w 226434"/>
              <a:gd name="connsiteY8" fmla="*/ 15393 h 245135"/>
              <a:gd name="connsiteX9" fmla="*/ 54167 w 226434"/>
              <a:gd name="connsiteY9" fmla="*/ 19665 h 245135"/>
              <a:gd name="connsiteX10" fmla="*/ 2940 w 226434"/>
              <a:gd name="connsiteY10" fmla="*/ 146044 h 245135"/>
              <a:gd name="connsiteX11" fmla="*/ 115474 w 226434"/>
              <a:gd name="connsiteY11" fmla="*/ 243300 h 245135"/>
              <a:gd name="connsiteX12" fmla="*/ 185710 w 226434"/>
              <a:gd name="connsiteY12" fmla="*/ 204593 h 245135"/>
              <a:gd name="connsiteX13" fmla="*/ 223856 w 226434"/>
              <a:gd name="connsiteY13" fmla="*/ 141660 h 245135"/>
              <a:gd name="connsiteX14" fmla="*/ 190310 w 226434"/>
              <a:gd name="connsiteY14" fmla="*/ 55667 h 245135"/>
              <a:gd name="connsiteX15" fmla="*/ 115755 w 226434"/>
              <a:gd name="connsiteY15" fmla="*/ 38948 h 245135"/>
              <a:gd name="connsiteX16" fmla="*/ 84268 w 226434"/>
              <a:gd name="connsiteY16" fmla="*/ 44216 h 245135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14015 w 226434"/>
              <a:gd name="connsiteY5" fmla="*/ 144986 h 243409"/>
              <a:gd name="connsiteX6" fmla="*/ 50487 w 226434"/>
              <a:gd name="connsiteY6" fmla="*/ 14078 h 243409"/>
              <a:gd name="connsiteX7" fmla="*/ 78172 w 226434"/>
              <a:gd name="connsiteY7" fmla="*/ 0 h 243409"/>
              <a:gd name="connsiteX8" fmla="*/ 63315 w 226434"/>
              <a:gd name="connsiteY8" fmla="*/ 15393 h 243409"/>
              <a:gd name="connsiteX9" fmla="*/ 54167 w 226434"/>
              <a:gd name="connsiteY9" fmla="*/ 19665 h 243409"/>
              <a:gd name="connsiteX10" fmla="*/ 2940 w 226434"/>
              <a:gd name="connsiteY10" fmla="*/ 146044 h 243409"/>
              <a:gd name="connsiteX11" fmla="*/ 36209 w 226434"/>
              <a:gd name="connsiteY11" fmla="*/ 193093 h 243409"/>
              <a:gd name="connsiteX12" fmla="*/ 115474 w 226434"/>
              <a:gd name="connsiteY12" fmla="*/ 243300 h 243409"/>
              <a:gd name="connsiteX13" fmla="*/ 185710 w 226434"/>
              <a:gd name="connsiteY13" fmla="*/ 204593 h 243409"/>
              <a:gd name="connsiteX14" fmla="*/ 223856 w 226434"/>
              <a:gd name="connsiteY14" fmla="*/ 141660 h 243409"/>
              <a:gd name="connsiteX15" fmla="*/ 190310 w 226434"/>
              <a:gd name="connsiteY15" fmla="*/ 55667 h 243409"/>
              <a:gd name="connsiteX16" fmla="*/ 115755 w 226434"/>
              <a:gd name="connsiteY16" fmla="*/ 38948 h 243409"/>
              <a:gd name="connsiteX17" fmla="*/ 84268 w 226434"/>
              <a:gd name="connsiteY17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50487 w 226434"/>
              <a:gd name="connsiteY7" fmla="*/ 14078 h 243409"/>
              <a:gd name="connsiteX8" fmla="*/ 78172 w 226434"/>
              <a:gd name="connsiteY8" fmla="*/ 0 h 243409"/>
              <a:gd name="connsiteX9" fmla="*/ 63315 w 226434"/>
              <a:gd name="connsiteY9" fmla="*/ 15393 h 243409"/>
              <a:gd name="connsiteX10" fmla="*/ 54167 w 226434"/>
              <a:gd name="connsiteY10" fmla="*/ 19665 h 243409"/>
              <a:gd name="connsiteX11" fmla="*/ 2940 w 226434"/>
              <a:gd name="connsiteY11" fmla="*/ 146044 h 243409"/>
              <a:gd name="connsiteX12" fmla="*/ 36209 w 226434"/>
              <a:gd name="connsiteY12" fmla="*/ 193093 h 243409"/>
              <a:gd name="connsiteX13" fmla="*/ 115474 w 226434"/>
              <a:gd name="connsiteY13" fmla="*/ 243300 h 243409"/>
              <a:gd name="connsiteX14" fmla="*/ 185710 w 226434"/>
              <a:gd name="connsiteY14" fmla="*/ 204593 h 243409"/>
              <a:gd name="connsiteX15" fmla="*/ 223856 w 226434"/>
              <a:gd name="connsiteY15" fmla="*/ 141660 h 243409"/>
              <a:gd name="connsiteX16" fmla="*/ 190310 w 226434"/>
              <a:gd name="connsiteY16" fmla="*/ 55667 h 243409"/>
              <a:gd name="connsiteX17" fmla="*/ 115755 w 226434"/>
              <a:gd name="connsiteY17" fmla="*/ 38948 h 243409"/>
              <a:gd name="connsiteX18" fmla="*/ 84268 w 226434"/>
              <a:gd name="connsiteY18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14934 w 226434"/>
              <a:gd name="connsiteY7" fmla="*/ 91317 h 243409"/>
              <a:gd name="connsiteX8" fmla="*/ 50487 w 226434"/>
              <a:gd name="connsiteY8" fmla="*/ 14078 h 243409"/>
              <a:gd name="connsiteX9" fmla="*/ 78172 w 226434"/>
              <a:gd name="connsiteY9" fmla="*/ 0 h 243409"/>
              <a:gd name="connsiteX10" fmla="*/ 63315 w 226434"/>
              <a:gd name="connsiteY10" fmla="*/ 15393 h 243409"/>
              <a:gd name="connsiteX11" fmla="*/ 54167 w 226434"/>
              <a:gd name="connsiteY11" fmla="*/ 19665 h 243409"/>
              <a:gd name="connsiteX12" fmla="*/ 2940 w 226434"/>
              <a:gd name="connsiteY12" fmla="*/ 146044 h 243409"/>
              <a:gd name="connsiteX13" fmla="*/ 36209 w 226434"/>
              <a:gd name="connsiteY13" fmla="*/ 193093 h 243409"/>
              <a:gd name="connsiteX14" fmla="*/ 115474 w 226434"/>
              <a:gd name="connsiteY14" fmla="*/ 243300 h 243409"/>
              <a:gd name="connsiteX15" fmla="*/ 185710 w 226434"/>
              <a:gd name="connsiteY15" fmla="*/ 204593 h 243409"/>
              <a:gd name="connsiteX16" fmla="*/ 223856 w 226434"/>
              <a:gd name="connsiteY16" fmla="*/ 141660 h 243409"/>
              <a:gd name="connsiteX17" fmla="*/ 190310 w 226434"/>
              <a:gd name="connsiteY17" fmla="*/ 55667 h 243409"/>
              <a:gd name="connsiteX18" fmla="*/ 115755 w 226434"/>
              <a:gd name="connsiteY18" fmla="*/ 38948 h 243409"/>
              <a:gd name="connsiteX19" fmla="*/ 84268 w 226434"/>
              <a:gd name="connsiteY19" fmla="*/ 44216 h 243409"/>
              <a:gd name="connsiteX0" fmla="*/ 82271 w 224437"/>
              <a:gd name="connsiteY0" fmla="*/ 44216 h 243409"/>
              <a:gd name="connsiteX1" fmla="*/ 178537 w 224437"/>
              <a:gd name="connsiteY1" fmla="*/ 60842 h 243409"/>
              <a:gd name="connsiteX2" fmla="*/ 206741 w 224437"/>
              <a:gd name="connsiteY2" fmla="*/ 140736 h 243409"/>
              <a:gd name="connsiteX3" fmla="*/ 162438 w 224437"/>
              <a:gd name="connsiteY3" fmla="*/ 205167 h 243409"/>
              <a:gd name="connsiteX4" fmla="*/ 116821 w 224437"/>
              <a:gd name="connsiteY4" fmla="*/ 230556 h 243409"/>
              <a:gd name="connsiteX5" fmla="*/ 46287 w 224437"/>
              <a:gd name="connsiteY5" fmla="*/ 188493 h 243409"/>
              <a:gd name="connsiteX6" fmla="*/ 12018 w 224437"/>
              <a:gd name="connsiteY6" fmla="*/ 144986 h 243409"/>
              <a:gd name="connsiteX7" fmla="*/ 12937 w 224437"/>
              <a:gd name="connsiteY7" fmla="*/ 91317 h 243409"/>
              <a:gd name="connsiteX8" fmla="*/ 48490 w 224437"/>
              <a:gd name="connsiteY8" fmla="*/ 14078 h 243409"/>
              <a:gd name="connsiteX9" fmla="*/ 76175 w 224437"/>
              <a:gd name="connsiteY9" fmla="*/ 0 h 243409"/>
              <a:gd name="connsiteX10" fmla="*/ 61318 w 224437"/>
              <a:gd name="connsiteY10" fmla="*/ 15393 h 243409"/>
              <a:gd name="connsiteX11" fmla="*/ 52170 w 224437"/>
              <a:gd name="connsiteY11" fmla="*/ 19665 h 243409"/>
              <a:gd name="connsiteX12" fmla="*/ 12937 w 224437"/>
              <a:gd name="connsiteY12" fmla="*/ 63142 h 243409"/>
              <a:gd name="connsiteX13" fmla="*/ 943 w 224437"/>
              <a:gd name="connsiteY13" fmla="*/ 146044 h 243409"/>
              <a:gd name="connsiteX14" fmla="*/ 34212 w 224437"/>
              <a:gd name="connsiteY14" fmla="*/ 193093 h 243409"/>
              <a:gd name="connsiteX15" fmla="*/ 113477 w 224437"/>
              <a:gd name="connsiteY15" fmla="*/ 243300 h 243409"/>
              <a:gd name="connsiteX16" fmla="*/ 183713 w 224437"/>
              <a:gd name="connsiteY16" fmla="*/ 204593 h 243409"/>
              <a:gd name="connsiteX17" fmla="*/ 221859 w 224437"/>
              <a:gd name="connsiteY17" fmla="*/ 141660 h 243409"/>
              <a:gd name="connsiteX18" fmla="*/ 188313 w 224437"/>
              <a:gd name="connsiteY18" fmla="*/ 55667 h 243409"/>
              <a:gd name="connsiteX19" fmla="*/ 113758 w 224437"/>
              <a:gd name="connsiteY19" fmla="*/ 38948 h 243409"/>
              <a:gd name="connsiteX20" fmla="*/ 82271 w 224437"/>
              <a:gd name="connsiteY20" fmla="*/ 44216 h 243409"/>
              <a:gd name="connsiteX0" fmla="*/ 81344 w 223510"/>
              <a:gd name="connsiteY0" fmla="*/ 44216 h 243409"/>
              <a:gd name="connsiteX1" fmla="*/ 177610 w 223510"/>
              <a:gd name="connsiteY1" fmla="*/ 60842 h 243409"/>
              <a:gd name="connsiteX2" fmla="*/ 205814 w 223510"/>
              <a:gd name="connsiteY2" fmla="*/ 140736 h 243409"/>
              <a:gd name="connsiteX3" fmla="*/ 161511 w 223510"/>
              <a:gd name="connsiteY3" fmla="*/ 205167 h 243409"/>
              <a:gd name="connsiteX4" fmla="*/ 115894 w 223510"/>
              <a:gd name="connsiteY4" fmla="*/ 230556 h 243409"/>
              <a:gd name="connsiteX5" fmla="*/ 45360 w 223510"/>
              <a:gd name="connsiteY5" fmla="*/ 188493 h 243409"/>
              <a:gd name="connsiteX6" fmla="*/ 11091 w 223510"/>
              <a:gd name="connsiteY6" fmla="*/ 144986 h 243409"/>
              <a:gd name="connsiteX7" fmla="*/ 12010 w 223510"/>
              <a:gd name="connsiteY7" fmla="*/ 91317 h 243409"/>
              <a:gd name="connsiteX8" fmla="*/ 47563 w 223510"/>
              <a:gd name="connsiteY8" fmla="*/ 14078 h 243409"/>
              <a:gd name="connsiteX9" fmla="*/ 75248 w 223510"/>
              <a:gd name="connsiteY9" fmla="*/ 0 h 243409"/>
              <a:gd name="connsiteX10" fmla="*/ 60391 w 223510"/>
              <a:gd name="connsiteY10" fmla="*/ 15393 h 243409"/>
              <a:gd name="connsiteX11" fmla="*/ 51243 w 223510"/>
              <a:gd name="connsiteY11" fmla="*/ 19665 h 243409"/>
              <a:gd name="connsiteX12" fmla="*/ 29260 w 223510"/>
              <a:gd name="connsiteY12" fmla="*/ 71767 h 243409"/>
              <a:gd name="connsiteX13" fmla="*/ 16 w 223510"/>
              <a:gd name="connsiteY13" fmla="*/ 146044 h 243409"/>
              <a:gd name="connsiteX14" fmla="*/ 33285 w 223510"/>
              <a:gd name="connsiteY14" fmla="*/ 193093 h 243409"/>
              <a:gd name="connsiteX15" fmla="*/ 112550 w 223510"/>
              <a:gd name="connsiteY15" fmla="*/ 243300 h 243409"/>
              <a:gd name="connsiteX16" fmla="*/ 182786 w 223510"/>
              <a:gd name="connsiteY16" fmla="*/ 204593 h 243409"/>
              <a:gd name="connsiteX17" fmla="*/ 220932 w 223510"/>
              <a:gd name="connsiteY17" fmla="*/ 141660 h 243409"/>
              <a:gd name="connsiteX18" fmla="*/ 187386 w 223510"/>
              <a:gd name="connsiteY18" fmla="*/ 55667 h 243409"/>
              <a:gd name="connsiteX19" fmla="*/ 112831 w 223510"/>
              <a:gd name="connsiteY19" fmla="*/ 38948 h 243409"/>
              <a:gd name="connsiteX20" fmla="*/ 81344 w 223510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6743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28018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7938 w 230104"/>
              <a:gd name="connsiteY0" fmla="*/ 44216 h 243409"/>
              <a:gd name="connsiteX1" fmla="*/ 184204 w 230104"/>
              <a:gd name="connsiteY1" fmla="*/ 60842 h 243409"/>
              <a:gd name="connsiteX2" fmla="*/ 212408 w 230104"/>
              <a:gd name="connsiteY2" fmla="*/ 140736 h 243409"/>
              <a:gd name="connsiteX3" fmla="*/ 168105 w 230104"/>
              <a:gd name="connsiteY3" fmla="*/ 205167 h 243409"/>
              <a:gd name="connsiteX4" fmla="*/ 122488 w 230104"/>
              <a:gd name="connsiteY4" fmla="*/ 230556 h 243409"/>
              <a:gd name="connsiteX5" fmla="*/ 39879 w 230104"/>
              <a:gd name="connsiteY5" fmla="*/ 209193 h 243409"/>
              <a:gd name="connsiteX6" fmla="*/ 17685 w 230104"/>
              <a:gd name="connsiteY6" fmla="*/ 144986 h 243409"/>
              <a:gd name="connsiteX7" fmla="*/ 1354 w 230104"/>
              <a:gd name="connsiteY7" fmla="*/ 91317 h 243409"/>
              <a:gd name="connsiteX8" fmla="*/ 54157 w 230104"/>
              <a:gd name="connsiteY8" fmla="*/ 14078 h 243409"/>
              <a:gd name="connsiteX9" fmla="*/ 81842 w 230104"/>
              <a:gd name="connsiteY9" fmla="*/ 0 h 243409"/>
              <a:gd name="connsiteX10" fmla="*/ 66985 w 230104"/>
              <a:gd name="connsiteY10" fmla="*/ 15393 h 243409"/>
              <a:gd name="connsiteX11" fmla="*/ 57837 w 230104"/>
              <a:gd name="connsiteY11" fmla="*/ 19665 h 243409"/>
              <a:gd name="connsiteX12" fmla="*/ 35854 w 230104"/>
              <a:gd name="connsiteY12" fmla="*/ 71767 h 243409"/>
              <a:gd name="connsiteX13" fmla="*/ 27885 w 230104"/>
              <a:gd name="connsiteY13" fmla="*/ 146044 h 243409"/>
              <a:gd name="connsiteX14" fmla="*/ 39879 w 230104"/>
              <a:gd name="connsiteY14" fmla="*/ 193093 h 243409"/>
              <a:gd name="connsiteX15" fmla="*/ 119144 w 230104"/>
              <a:gd name="connsiteY15" fmla="*/ 243300 h 243409"/>
              <a:gd name="connsiteX16" fmla="*/ 189380 w 230104"/>
              <a:gd name="connsiteY16" fmla="*/ 204593 h 243409"/>
              <a:gd name="connsiteX17" fmla="*/ 227526 w 230104"/>
              <a:gd name="connsiteY17" fmla="*/ 141660 h 243409"/>
              <a:gd name="connsiteX18" fmla="*/ 193980 w 230104"/>
              <a:gd name="connsiteY18" fmla="*/ 55667 h 243409"/>
              <a:gd name="connsiteX19" fmla="*/ 119425 w 230104"/>
              <a:gd name="connsiteY19" fmla="*/ 38948 h 243409"/>
              <a:gd name="connsiteX20" fmla="*/ 87938 w 230104"/>
              <a:gd name="connsiteY20" fmla="*/ 44216 h 243409"/>
              <a:gd name="connsiteX0" fmla="*/ 88852 w 231018"/>
              <a:gd name="connsiteY0" fmla="*/ 44216 h 243409"/>
              <a:gd name="connsiteX1" fmla="*/ 185118 w 231018"/>
              <a:gd name="connsiteY1" fmla="*/ 60842 h 243409"/>
              <a:gd name="connsiteX2" fmla="*/ 213322 w 231018"/>
              <a:gd name="connsiteY2" fmla="*/ 140736 h 243409"/>
              <a:gd name="connsiteX3" fmla="*/ 169019 w 231018"/>
              <a:gd name="connsiteY3" fmla="*/ 205167 h 243409"/>
              <a:gd name="connsiteX4" fmla="*/ 123402 w 231018"/>
              <a:gd name="connsiteY4" fmla="*/ 230556 h 243409"/>
              <a:gd name="connsiteX5" fmla="*/ 40793 w 231018"/>
              <a:gd name="connsiteY5" fmla="*/ 209193 h 243409"/>
              <a:gd name="connsiteX6" fmla="*/ 9974 w 231018"/>
              <a:gd name="connsiteY6" fmla="*/ 144986 h 243409"/>
              <a:gd name="connsiteX7" fmla="*/ 2268 w 231018"/>
              <a:gd name="connsiteY7" fmla="*/ 91317 h 243409"/>
              <a:gd name="connsiteX8" fmla="*/ 55071 w 231018"/>
              <a:gd name="connsiteY8" fmla="*/ 14078 h 243409"/>
              <a:gd name="connsiteX9" fmla="*/ 82756 w 231018"/>
              <a:gd name="connsiteY9" fmla="*/ 0 h 243409"/>
              <a:gd name="connsiteX10" fmla="*/ 67899 w 231018"/>
              <a:gd name="connsiteY10" fmla="*/ 15393 h 243409"/>
              <a:gd name="connsiteX11" fmla="*/ 58751 w 231018"/>
              <a:gd name="connsiteY11" fmla="*/ 19665 h 243409"/>
              <a:gd name="connsiteX12" fmla="*/ 36768 w 231018"/>
              <a:gd name="connsiteY12" fmla="*/ 71767 h 243409"/>
              <a:gd name="connsiteX13" fmla="*/ 28799 w 231018"/>
              <a:gd name="connsiteY13" fmla="*/ 146044 h 243409"/>
              <a:gd name="connsiteX14" fmla="*/ 40793 w 231018"/>
              <a:gd name="connsiteY14" fmla="*/ 193093 h 243409"/>
              <a:gd name="connsiteX15" fmla="*/ 120058 w 231018"/>
              <a:gd name="connsiteY15" fmla="*/ 243300 h 243409"/>
              <a:gd name="connsiteX16" fmla="*/ 190294 w 231018"/>
              <a:gd name="connsiteY16" fmla="*/ 204593 h 243409"/>
              <a:gd name="connsiteX17" fmla="*/ 228440 w 231018"/>
              <a:gd name="connsiteY17" fmla="*/ 141660 h 243409"/>
              <a:gd name="connsiteX18" fmla="*/ 194894 w 231018"/>
              <a:gd name="connsiteY18" fmla="*/ 55667 h 243409"/>
              <a:gd name="connsiteX19" fmla="*/ 120339 w 231018"/>
              <a:gd name="connsiteY19" fmla="*/ 38948 h 243409"/>
              <a:gd name="connsiteX20" fmla="*/ 88852 w 231018"/>
              <a:gd name="connsiteY20" fmla="*/ 44216 h 243409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0058 w 231018"/>
              <a:gd name="connsiteY15" fmla="*/ 24330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1783 w 231018"/>
              <a:gd name="connsiteY15" fmla="*/ 23295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90294 w 231018"/>
              <a:gd name="connsiteY16" fmla="*/ 204593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81669 w 231018"/>
              <a:gd name="connsiteY16" fmla="*/ 199418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28440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88852 w 231727"/>
              <a:gd name="connsiteY19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36768 w 231727"/>
              <a:gd name="connsiteY11" fmla="*/ 71767 h 253604"/>
              <a:gd name="connsiteX12" fmla="*/ 28799 w 231727"/>
              <a:gd name="connsiteY12" fmla="*/ 146044 h 253604"/>
              <a:gd name="connsiteX13" fmla="*/ 40793 w 231727"/>
              <a:gd name="connsiteY13" fmla="*/ 193093 h 253604"/>
              <a:gd name="connsiteX14" fmla="*/ 121783 w 231727"/>
              <a:gd name="connsiteY14" fmla="*/ 232950 h 253604"/>
              <a:gd name="connsiteX15" fmla="*/ 181669 w 231727"/>
              <a:gd name="connsiteY15" fmla="*/ 199418 h 253604"/>
              <a:gd name="connsiteX16" fmla="*/ 211765 w 231727"/>
              <a:gd name="connsiteY16" fmla="*/ 141660 h 253604"/>
              <a:gd name="connsiteX17" fmla="*/ 174769 w 231727"/>
              <a:gd name="connsiteY17" fmla="*/ 67167 h 253604"/>
              <a:gd name="connsiteX18" fmla="*/ 88852 w 231727"/>
              <a:gd name="connsiteY18" fmla="*/ 44216 h 253604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67899 w 231727"/>
              <a:gd name="connsiteY10" fmla="*/ 11368 h 249579"/>
              <a:gd name="connsiteX11" fmla="*/ 36768 w 231727"/>
              <a:gd name="connsiteY11" fmla="*/ 67742 h 249579"/>
              <a:gd name="connsiteX12" fmla="*/ 28799 w 231727"/>
              <a:gd name="connsiteY12" fmla="*/ 142019 h 249579"/>
              <a:gd name="connsiteX13" fmla="*/ 40793 w 231727"/>
              <a:gd name="connsiteY13" fmla="*/ 189068 h 249579"/>
              <a:gd name="connsiteX14" fmla="*/ 121783 w 231727"/>
              <a:gd name="connsiteY14" fmla="*/ 228925 h 249579"/>
              <a:gd name="connsiteX15" fmla="*/ 181669 w 231727"/>
              <a:gd name="connsiteY15" fmla="*/ 195393 h 249579"/>
              <a:gd name="connsiteX16" fmla="*/ 211765 w 231727"/>
              <a:gd name="connsiteY16" fmla="*/ 137635 h 249579"/>
              <a:gd name="connsiteX17" fmla="*/ 174769 w 231727"/>
              <a:gd name="connsiteY17" fmla="*/ 63142 h 249579"/>
              <a:gd name="connsiteX18" fmla="*/ 88852 w 231727"/>
              <a:gd name="connsiteY18" fmla="*/ 40191 h 249579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36768 w 231727"/>
              <a:gd name="connsiteY10" fmla="*/ 67742 h 249579"/>
              <a:gd name="connsiteX11" fmla="*/ 28799 w 231727"/>
              <a:gd name="connsiteY11" fmla="*/ 142019 h 249579"/>
              <a:gd name="connsiteX12" fmla="*/ 40793 w 231727"/>
              <a:gd name="connsiteY12" fmla="*/ 189068 h 249579"/>
              <a:gd name="connsiteX13" fmla="*/ 121783 w 231727"/>
              <a:gd name="connsiteY13" fmla="*/ 228925 h 249579"/>
              <a:gd name="connsiteX14" fmla="*/ 181669 w 231727"/>
              <a:gd name="connsiteY14" fmla="*/ 195393 h 249579"/>
              <a:gd name="connsiteX15" fmla="*/ 211765 w 231727"/>
              <a:gd name="connsiteY15" fmla="*/ 137635 h 249579"/>
              <a:gd name="connsiteX16" fmla="*/ 174769 w 231727"/>
              <a:gd name="connsiteY16" fmla="*/ 63142 h 249579"/>
              <a:gd name="connsiteX17" fmla="*/ 88852 w 231727"/>
              <a:gd name="connsiteY17" fmla="*/ 40191 h 249579"/>
              <a:gd name="connsiteX0" fmla="*/ 93046 w 235921"/>
              <a:gd name="connsiteY0" fmla="*/ 40191 h 249579"/>
              <a:gd name="connsiteX1" fmla="*/ 189312 w 235921"/>
              <a:gd name="connsiteY1" fmla="*/ 56817 h 249579"/>
              <a:gd name="connsiteX2" fmla="*/ 235916 w 235921"/>
              <a:gd name="connsiteY2" fmla="*/ 135561 h 249579"/>
              <a:gd name="connsiteX3" fmla="*/ 192188 w 235921"/>
              <a:gd name="connsiteY3" fmla="*/ 212642 h 249579"/>
              <a:gd name="connsiteX4" fmla="*/ 126446 w 235921"/>
              <a:gd name="connsiteY4" fmla="*/ 249531 h 249579"/>
              <a:gd name="connsiteX5" fmla="*/ 44987 w 235921"/>
              <a:gd name="connsiteY5" fmla="*/ 205168 h 249579"/>
              <a:gd name="connsiteX6" fmla="*/ 14168 w 235921"/>
              <a:gd name="connsiteY6" fmla="*/ 140961 h 249579"/>
              <a:gd name="connsiteX7" fmla="*/ 6462 w 235921"/>
              <a:gd name="connsiteY7" fmla="*/ 87292 h 249579"/>
              <a:gd name="connsiteX8" fmla="*/ 108225 w 235921"/>
              <a:gd name="connsiteY8" fmla="*/ 0 h 249579"/>
              <a:gd name="connsiteX9" fmla="*/ 40962 w 235921"/>
              <a:gd name="connsiteY9" fmla="*/ 67742 h 249579"/>
              <a:gd name="connsiteX10" fmla="*/ 32993 w 235921"/>
              <a:gd name="connsiteY10" fmla="*/ 142019 h 249579"/>
              <a:gd name="connsiteX11" fmla="*/ 44987 w 235921"/>
              <a:gd name="connsiteY11" fmla="*/ 189068 h 249579"/>
              <a:gd name="connsiteX12" fmla="*/ 125977 w 235921"/>
              <a:gd name="connsiteY12" fmla="*/ 228925 h 249579"/>
              <a:gd name="connsiteX13" fmla="*/ 185863 w 235921"/>
              <a:gd name="connsiteY13" fmla="*/ 195393 h 249579"/>
              <a:gd name="connsiteX14" fmla="*/ 215959 w 235921"/>
              <a:gd name="connsiteY14" fmla="*/ 137635 h 249579"/>
              <a:gd name="connsiteX15" fmla="*/ 178963 w 235921"/>
              <a:gd name="connsiteY15" fmla="*/ 63142 h 249579"/>
              <a:gd name="connsiteX16" fmla="*/ 93046 w 235921"/>
              <a:gd name="connsiteY16" fmla="*/ 40191 h 249579"/>
              <a:gd name="connsiteX0" fmla="*/ 86639 w 229514"/>
              <a:gd name="connsiteY0" fmla="*/ 40191 h 249579"/>
              <a:gd name="connsiteX1" fmla="*/ 182905 w 229514"/>
              <a:gd name="connsiteY1" fmla="*/ 56817 h 249579"/>
              <a:gd name="connsiteX2" fmla="*/ 229509 w 229514"/>
              <a:gd name="connsiteY2" fmla="*/ 135561 h 249579"/>
              <a:gd name="connsiteX3" fmla="*/ 185781 w 229514"/>
              <a:gd name="connsiteY3" fmla="*/ 212642 h 249579"/>
              <a:gd name="connsiteX4" fmla="*/ 120039 w 229514"/>
              <a:gd name="connsiteY4" fmla="*/ 249531 h 249579"/>
              <a:gd name="connsiteX5" fmla="*/ 38580 w 229514"/>
              <a:gd name="connsiteY5" fmla="*/ 205168 h 249579"/>
              <a:gd name="connsiteX6" fmla="*/ 7761 w 229514"/>
              <a:gd name="connsiteY6" fmla="*/ 140961 h 249579"/>
              <a:gd name="connsiteX7" fmla="*/ 55 w 229514"/>
              <a:gd name="connsiteY7" fmla="*/ 87292 h 249579"/>
              <a:gd name="connsiteX8" fmla="*/ 28805 w 229514"/>
              <a:gd name="connsiteY8" fmla="*/ 58542 h 249579"/>
              <a:gd name="connsiteX9" fmla="*/ 101818 w 229514"/>
              <a:gd name="connsiteY9" fmla="*/ 0 h 249579"/>
              <a:gd name="connsiteX10" fmla="*/ 34555 w 229514"/>
              <a:gd name="connsiteY10" fmla="*/ 67742 h 249579"/>
              <a:gd name="connsiteX11" fmla="*/ 26586 w 229514"/>
              <a:gd name="connsiteY11" fmla="*/ 142019 h 249579"/>
              <a:gd name="connsiteX12" fmla="*/ 38580 w 229514"/>
              <a:gd name="connsiteY12" fmla="*/ 189068 h 249579"/>
              <a:gd name="connsiteX13" fmla="*/ 119570 w 229514"/>
              <a:gd name="connsiteY13" fmla="*/ 228925 h 249579"/>
              <a:gd name="connsiteX14" fmla="*/ 179456 w 229514"/>
              <a:gd name="connsiteY14" fmla="*/ 195393 h 249579"/>
              <a:gd name="connsiteX15" fmla="*/ 209552 w 229514"/>
              <a:gd name="connsiteY15" fmla="*/ 137635 h 249579"/>
              <a:gd name="connsiteX16" fmla="*/ 172556 w 229514"/>
              <a:gd name="connsiteY16" fmla="*/ 63142 h 249579"/>
              <a:gd name="connsiteX17" fmla="*/ 86639 w 229514"/>
              <a:gd name="connsiteY17" fmla="*/ 40191 h 249579"/>
              <a:gd name="connsiteX0" fmla="*/ 87345 w 230220"/>
              <a:gd name="connsiteY0" fmla="*/ 40191 h 249579"/>
              <a:gd name="connsiteX1" fmla="*/ 183611 w 230220"/>
              <a:gd name="connsiteY1" fmla="*/ 56817 h 249579"/>
              <a:gd name="connsiteX2" fmla="*/ 230215 w 230220"/>
              <a:gd name="connsiteY2" fmla="*/ 135561 h 249579"/>
              <a:gd name="connsiteX3" fmla="*/ 186487 w 230220"/>
              <a:gd name="connsiteY3" fmla="*/ 212642 h 249579"/>
              <a:gd name="connsiteX4" fmla="*/ 120745 w 230220"/>
              <a:gd name="connsiteY4" fmla="*/ 249531 h 249579"/>
              <a:gd name="connsiteX5" fmla="*/ 39286 w 230220"/>
              <a:gd name="connsiteY5" fmla="*/ 205168 h 249579"/>
              <a:gd name="connsiteX6" fmla="*/ 8467 w 230220"/>
              <a:gd name="connsiteY6" fmla="*/ 140961 h 249579"/>
              <a:gd name="connsiteX7" fmla="*/ 15136 w 230220"/>
              <a:gd name="connsiteY7" fmla="*/ 91317 h 249579"/>
              <a:gd name="connsiteX8" fmla="*/ 761 w 230220"/>
              <a:gd name="connsiteY8" fmla="*/ 87292 h 249579"/>
              <a:gd name="connsiteX9" fmla="*/ 29511 w 230220"/>
              <a:gd name="connsiteY9" fmla="*/ 58542 h 249579"/>
              <a:gd name="connsiteX10" fmla="*/ 102524 w 230220"/>
              <a:gd name="connsiteY10" fmla="*/ 0 h 249579"/>
              <a:gd name="connsiteX11" fmla="*/ 35261 w 230220"/>
              <a:gd name="connsiteY11" fmla="*/ 67742 h 249579"/>
              <a:gd name="connsiteX12" fmla="*/ 27292 w 230220"/>
              <a:gd name="connsiteY12" fmla="*/ 142019 h 249579"/>
              <a:gd name="connsiteX13" fmla="*/ 39286 w 230220"/>
              <a:gd name="connsiteY13" fmla="*/ 189068 h 249579"/>
              <a:gd name="connsiteX14" fmla="*/ 120276 w 230220"/>
              <a:gd name="connsiteY14" fmla="*/ 228925 h 249579"/>
              <a:gd name="connsiteX15" fmla="*/ 180162 w 230220"/>
              <a:gd name="connsiteY15" fmla="*/ 195393 h 249579"/>
              <a:gd name="connsiteX16" fmla="*/ 210258 w 230220"/>
              <a:gd name="connsiteY16" fmla="*/ 137635 h 249579"/>
              <a:gd name="connsiteX17" fmla="*/ 173262 w 230220"/>
              <a:gd name="connsiteY17" fmla="*/ 63142 h 249579"/>
              <a:gd name="connsiteX18" fmla="*/ 87345 w 230220"/>
              <a:gd name="connsiteY18" fmla="*/ 40191 h 249579"/>
              <a:gd name="connsiteX0" fmla="*/ 79709 w 222584"/>
              <a:gd name="connsiteY0" fmla="*/ 40191 h 249579"/>
              <a:gd name="connsiteX1" fmla="*/ 175975 w 222584"/>
              <a:gd name="connsiteY1" fmla="*/ 56817 h 249579"/>
              <a:gd name="connsiteX2" fmla="*/ 222579 w 222584"/>
              <a:gd name="connsiteY2" fmla="*/ 135561 h 249579"/>
              <a:gd name="connsiteX3" fmla="*/ 178851 w 222584"/>
              <a:gd name="connsiteY3" fmla="*/ 212642 h 249579"/>
              <a:gd name="connsiteX4" fmla="*/ 113109 w 222584"/>
              <a:gd name="connsiteY4" fmla="*/ 249531 h 249579"/>
              <a:gd name="connsiteX5" fmla="*/ 31650 w 222584"/>
              <a:gd name="connsiteY5" fmla="*/ 205168 h 249579"/>
              <a:gd name="connsiteX6" fmla="*/ 831 w 222584"/>
              <a:gd name="connsiteY6" fmla="*/ 140961 h 249579"/>
              <a:gd name="connsiteX7" fmla="*/ 7500 w 222584"/>
              <a:gd name="connsiteY7" fmla="*/ 91317 h 249579"/>
              <a:gd name="connsiteX8" fmla="*/ 9800 w 222584"/>
              <a:gd name="connsiteY8" fmla="*/ 77517 h 249579"/>
              <a:gd name="connsiteX9" fmla="*/ 21875 w 222584"/>
              <a:gd name="connsiteY9" fmla="*/ 58542 h 249579"/>
              <a:gd name="connsiteX10" fmla="*/ 94888 w 222584"/>
              <a:gd name="connsiteY10" fmla="*/ 0 h 249579"/>
              <a:gd name="connsiteX11" fmla="*/ 27625 w 222584"/>
              <a:gd name="connsiteY11" fmla="*/ 67742 h 249579"/>
              <a:gd name="connsiteX12" fmla="*/ 19656 w 222584"/>
              <a:gd name="connsiteY12" fmla="*/ 142019 h 249579"/>
              <a:gd name="connsiteX13" fmla="*/ 31650 w 222584"/>
              <a:gd name="connsiteY13" fmla="*/ 189068 h 249579"/>
              <a:gd name="connsiteX14" fmla="*/ 112640 w 222584"/>
              <a:gd name="connsiteY14" fmla="*/ 228925 h 249579"/>
              <a:gd name="connsiteX15" fmla="*/ 172526 w 222584"/>
              <a:gd name="connsiteY15" fmla="*/ 195393 h 249579"/>
              <a:gd name="connsiteX16" fmla="*/ 202622 w 222584"/>
              <a:gd name="connsiteY16" fmla="*/ 137635 h 249579"/>
              <a:gd name="connsiteX17" fmla="*/ 165626 w 222584"/>
              <a:gd name="connsiteY17" fmla="*/ 63142 h 249579"/>
              <a:gd name="connsiteX18" fmla="*/ 79709 w 222584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22234 w 222943"/>
              <a:gd name="connsiteY8" fmla="*/ 5854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14759 w 222943"/>
              <a:gd name="connsiteY13" fmla="*/ 150542 h 249579"/>
              <a:gd name="connsiteX14" fmla="*/ 32009 w 222943"/>
              <a:gd name="connsiteY14" fmla="*/ 189068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211985 w 222943"/>
              <a:gd name="connsiteY17" fmla="*/ 135017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11985 w 222943"/>
              <a:gd name="connsiteY16" fmla="*/ 135017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27984 w 222943"/>
              <a:gd name="connsiteY10" fmla="*/ 27756 h 209593"/>
              <a:gd name="connsiteX11" fmla="*/ 12459 w 222943"/>
              <a:gd name="connsiteY11" fmla="*/ 78356 h 209593"/>
              <a:gd name="connsiteX12" fmla="*/ 12459 w 222943"/>
              <a:gd name="connsiteY12" fmla="*/ 111131 h 209593"/>
              <a:gd name="connsiteX13" fmla="*/ 32009 w 222943"/>
              <a:gd name="connsiteY13" fmla="*/ 149082 h 209593"/>
              <a:gd name="connsiteX14" fmla="*/ 110784 w 222943"/>
              <a:gd name="connsiteY14" fmla="*/ 193356 h 209593"/>
              <a:gd name="connsiteX15" fmla="*/ 178060 w 222943"/>
              <a:gd name="connsiteY15" fmla="*/ 158857 h 209593"/>
              <a:gd name="connsiteX16" fmla="*/ 211985 w 222943"/>
              <a:gd name="connsiteY16" fmla="*/ 95031 h 209593"/>
              <a:gd name="connsiteX17" fmla="*/ 165985 w 222943"/>
              <a:gd name="connsiteY17" fmla="*/ 23156 h 209593"/>
              <a:gd name="connsiteX18" fmla="*/ 80068 w 222943"/>
              <a:gd name="connsiteY18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12459 w 222943"/>
              <a:gd name="connsiteY12" fmla="*/ 78356 h 209593"/>
              <a:gd name="connsiteX13" fmla="*/ 12459 w 222943"/>
              <a:gd name="connsiteY13" fmla="*/ 111131 h 209593"/>
              <a:gd name="connsiteX14" fmla="*/ 32009 w 222943"/>
              <a:gd name="connsiteY14" fmla="*/ 149082 h 209593"/>
              <a:gd name="connsiteX15" fmla="*/ 110784 w 222943"/>
              <a:gd name="connsiteY15" fmla="*/ 193356 h 209593"/>
              <a:gd name="connsiteX16" fmla="*/ 178060 w 222943"/>
              <a:gd name="connsiteY16" fmla="*/ 158857 h 209593"/>
              <a:gd name="connsiteX17" fmla="*/ 211985 w 222943"/>
              <a:gd name="connsiteY17" fmla="*/ 95031 h 209593"/>
              <a:gd name="connsiteX18" fmla="*/ 165985 w 222943"/>
              <a:gd name="connsiteY18" fmla="*/ 23156 h 209593"/>
              <a:gd name="connsiteX19" fmla="*/ 80068 w 222943"/>
              <a:gd name="connsiteY19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56734 w 222943"/>
              <a:gd name="connsiteY8" fmla="*/ 312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79061 w 221936"/>
              <a:gd name="connsiteY0" fmla="*/ 205 h 209593"/>
              <a:gd name="connsiteX1" fmla="*/ 175327 w 221936"/>
              <a:gd name="connsiteY1" fmla="*/ 16831 h 209593"/>
              <a:gd name="connsiteX2" fmla="*/ 221931 w 221936"/>
              <a:gd name="connsiteY2" fmla="*/ 95575 h 209593"/>
              <a:gd name="connsiteX3" fmla="*/ 178203 w 221936"/>
              <a:gd name="connsiteY3" fmla="*/ 172656 h 209593"/>
              <a:gd name="connsiteX4" fmla="*/ 112461 w 221936"/>
              <a:gd name="connsiteY4" fmla="*/ 209545 h 209593"/>
              <a:gd name="connsiteX5" fmla="*/ 31002 w 221936"/>
              <a:gd name="connsiteY5" fmla="*/ 165182 h 209593"/>
              <a:gd name="connsiteX6" fmla="*/ 183 w 221936"/>
              <a:gd name="connsiteY6" fmla="*/ 100975 h 209593"/>
              <a:gd name="connsiteX7" fmla="*/ 18352 w 221936"/>
              <a:gd name="connsiteY7" fmla="*/ 62256 h 209593"/>
              <a:gd name="connsiteX8" fmla="*/ 55727 w 221936"/>
              <a:gd name="connsiteY8" fmla="*/ 31206 h 209593"/>
              <a:gd name="connsiteX9" fmla="*/ 143115 w 221936"/>
              <a:gd name="connsiteY9" fmla="*/ 25564 h 209593"/>
              <a:gd name="connsiteX10" fmla="*/ 52277 w 221936"/>
              <a:gd name="connsiteY10" fmla="*/ 57081 h 209593"/>
              <a:gd name="connsiteX11" fmla="*/ 48827 w 221936"/>
              <a:gd name="connsiteY11" fmla="*/ 71456 h 209593"/>
              <a:gd name="connsiteX12" fmla="*/ 36177 w 221936"/>
              <a:gd name="connsiteY12" fmla="*/ 96181 h 209593"/>
              <a:gd name="connsiteX13" fmla="*/ 11452 w 221936"/>
              <a:gd name="connsiteY13" fmla="*/ 78356 h 209593"/>
              <a:gd name="connsiteX14" fmla="*/ 11452 w 221936"/>
              <a:gd name="connsiteY14" fmla="*/ 111131 h 209593"/>
              <a:gd name="connsiteX15" fmla="*/ 31002 w 221936"/>
              <a:gd name="connsiteY15" fmla="*/ 149082 h 209593"/>
              <a:gd name="connsiteX16" fmla="*/ 109777 w 221936"/>
              <a:gd name="connsiteY16" fmla="*/ 193356 h 209593"/>
              <a:gd name="connsiteX17" fmla="*/ 177053 w 221936"/>
              <a:gd name="connsiteY17" fmla="*/ 158857 h 209593"/>
              <a:gd name="connsiteX18" fmla="*/ 210978 w 221936"/>
              <a:gd name="connsiteY18" fmla="*/ 95031 h 209593"/>
              <a:gd name="connsiteX19" fmla="*/ 164978 w 221936"/>
              <a:gd name="connsiteY19" fmla="*/ 23156 h 209593"/>
              <a:gd name="connsiteX20" fmla="*/ 79061 w 221936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48764 w 221873"/>
              <a:gd name="connsiteY11" fmla="*/ 71456 h 209593"/>
              <a:gd name="connsiteX12" fmla="*/ 36114 w 221873"/>
              <a:gd name="connsiteY12" fmla="*/ 96181 h 209593"/>
              <a:gd name="connsiteX13" fmla="*/ 11389 w 221873"/>
              <a:gd name="connsiteY13" fmla="*/ 78356 h 209593"/>
              <a:gd name="connsiteX14" fmla="*/ 11389 w 221873"/>
              <a:gd name="connsiteY14" fmla="*/ 111131 h 209593"/>
              <a:gd name="connsiteX15" fmla="*/ 30939 w 221873"/>
              <a:gd name="connsiteY15" fmla="*/ 149082 h 209593"/>
              <a:gd name="connsiteX16" fmla="*/ 109714 w 221873"/>
              <a:gd name="connsiteY16" fmla="*/ 193356 h 209593"/>
              <a:gd name="connsiteX17" fmla="*/ 176990 w 221873"/>
              <a:gd name="connsiteY17" fmla="*/ 158857 h 209593"/>
              <a:gd name="connsiteX18" fmla="*/ 210915 w 221873"/>
              <a:gd name="connsiteY18" fmla="*/ 95031 h 209593"/>
              <a:gd name="connsiteX19" fmla="*/ 164915 w 221873"/>
              <a:gd name="connsiteY19" fmla="*/ 23156 h 209593"/>
              <a:gd name="connsiteX20" fmla="*/ 78998 w 221873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78356 h 209593"/>
              <a:gd name="connsiteX13" fmla="*/ 11389 w 221873"/>
              <a:gd name="connsiteY13" fmla="*/ 111131 h 209593"/>
              <a:gd name="connsiteX14" fmla="*/ 30939 w 221873"/>
              <a:gd name="connsiteY14" fmla="*/ 149082 h 209593"/>
              <a:gd name="connsiteX15" fmla="*/ 109714 w 221873"/>
              <a:gd name="connsiteY15" fmla="*/ 193356 h 209593"/>
              <a:gd name="connsiteX16" fmla="*/ 176990 w 221873"/>
              <a:gd name="connsiteY16" fmla="*/ 158857 h 209593"/>
              <a:gd name="connsiteX17" fmla="*/ 210915 w 221873"/>
              <a:gd name="connsiteY17" fmla="*/ 95031 h 209593"/>
              <a:gd name="connsiteX18" fmla="*/ 164915 w 221873"/>
              <a:gd name="connsiteY18" fmla="*/ 23156 h 209593"/>
              <a:gd name="connsiteX19" fmla="*/ 78998 w 221873"/>
              <a:gd name="connsiteY19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111131 h 209593"/>
              <a:gd name="connsiteX13" fmla="*/ 30939 w 221873"/>
              <a:gd name="connsiteY13" fmla="*/ 149082 h 209593"/>
              <a:gd name="connsiteX14" fmla="*/ 109714 w 221873"/>
              <a:gd name="connsiteY14" fmla="*/ 193356 h 209593"/>
              <a:gd name="connsiteX15" fmla="*/ 176990 w 221873"/>
              <a:gd name="connsiteY15" fmla="*/ 158857 h 209593"/>
              <a:gd name="connsiteX16" fmla="*/ 210915 w 221873"/>
              <a:gd name="connsiteY16" fmla="*/ 95031 h 209593"/>
              <a:gd name="connsiteX17" fmla="*/ 164915 w 221873"/>
              <a:gd name="connsiteY17" fmla="*/ 23156 h 209593"/>
              <a:gd name="connsiteX18" fmla="*/ 78998 w 221873"/>
              <a:gd name="connsiteY18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30939 w 221873"/>
              <a:gd name="connsiteY12" fmla="*/ 149082 h 209593"/>
              <a:gd name="connsiteX13" fmla="*/ 109714 w 221873"/>
              <a:gd name="connsiteY13" fmla="*/ 193356 h 209593"/>
              <a:gd name="connsiteX14" fmla="*/ 176990 w 221873"/>
              <a:gd name="connsiteY14" fmla="*/ 158857 h 209593"/>
              <a:gd name="connsiteX15" fmla="*/ 210915 w 221873"/>
              <a:gd name="connsiteY15" fmla="*/ 95031 h 209593"/>
              <a:gd name="connsiteX16" fmla="*/ 164915 w 221873"/>
              <a:gd name="connsiteY16" fmla="*/ 23156 h 209593"/>
              <a:gd name="connsiteX17" fmla="*/ 78998 w 221873"/>
              <a:gd name="connsiteY17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52704 w 222363"/>
              <a:gd name="connsiteY9" fmla="*/ 57081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52139 w 206273"/>
              <a:gd name="connsiteY9" fmla="*/ 4270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50452 w 206273"/>
              <a:gd name="connsiteY8" fmla="*/ 39939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53688 w 209509"/>
              <a:gd name="connsiteY9" fmla="*/ 3993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01950 w 209509"/>
              <a:gd name="connsiteY8" fmla="*/ 24881 h 209593"/>
              <a:gd name="connsiteX9" fmla="*/ 123800 w 209509"/>
              <a:gd name="connsiteY9" fmla="*/ 34081 h 209593"/>
              <a:gd name="connsiteX10" fmla="*/ 131263 w 209509"/>
              <a:gd name="connsiteY10" fmla="*/ 34189 h 209593"/>
              <a:gd name="connsiteX11" fmla="*/ 85850 w 209509"/>
              <a:gd name="connsiteY11" fmla="*/ 46731 h 209593"/>
              <a:gd name="connsiteX12" fmla="*/ 22025 w 209509"/>
              <a:gd name="connsiteY12" fmla="*/ 81806 h 209593"/>
              <a:gd name="connsiteX13" fmla="*/ 18575 w 209509"/>
              <a:gd name="connsiteY13" fmla="*/ 149082 h 209593"/>
              <a:gd name="connsiteX14" fmla="*/ 97350 w 209509"/>
              <a:gd name="connsiteY14" fmla="*/ 193356 h 209593"/>
              <a:gd name="connsiteX15" fmla="*/ 164626 w 209509"/>
              <a:gd name="connsiteY15" fmla="*/ 158857 h 209593"/>
              <a:gd name="connsiteX16" fmla="*/ 198551 w 209509"/>
              <a:gd name="connsiteY16" fmla="*/ 95031 h 209593"/>
              <a:gd name="connsiteX17" fmla="*/ 152551 w 209509"/>
              <a:gd name="connsiteY17" fmla="*/ 23156 h 209593"/>
              <a:gd name="connsiteX18" fmla="*/ 66634 w 209509"/>
              <a:gd name="connsiteY18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1263 w 209509"/>
              <a:gd name="connsiteY8" fmla="*/ 341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9313 w 209509"/>
              <a:gd name="connsiteY8" fmla="*/ 295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8180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6958 w 208317"/>
              <a:gd name="connsiteY9" fmla="*/ 3925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86958 w 208317"/>
              <a:gd name="connsiteY9" fmla="*/ 39256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7733 w 208317"/>
              <a:gd name="connsiteY10" fmla="*/ 73181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7531 w 211052"/>
              <a:gd name="connsiteY9" fmla="*/ 422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1206 w 211052"/>
              <a:gd name="connsiteY9" fmla="*/ 353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156 w 211052"/>
              <a:gd name="connsiteY9" fmla="*/ 301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1318 w 211052"/>
              <a:gd name="connsiteY8" fmla="*/ 24306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5101 w 207976"/>
              <a:gd name="connsiteY0" fmla="*/ 205 h 202712"/>
              <a:gd name="connsiteX1" fmla="*/ 161367 w 207976"/>
              <a:gd name="connsiteY1" fmla="*/ 16831 h 202712"/>
              <a:gd name="connsiteX2" fmla="*/ 207971 w 207976"/>
              <a:gd name="connsiteY2" fmla="*/ 95575 h 202712"/>
              <a:gd name="connsiteX3" fmla="*/ 164243 w 207976"/>
              <a:gd name="connsiteY3" fmla="*/ 172656 h 202712"/>
              <a:gd name="connsiteX4" fmla="*/ 70326 w 207976"/>
              <a:gd name="connsiteY4" fmla="*/ 202645 h 202712"/>
              <a:gd name="connsiteX5" fmla="*/ 17042 w 207976"/>
              <a:gd name="connsiteY5" fmla="*/ 165182 h 202712"/>
              <a:gd name="connsiteX6" fmla="*/ 4048 w 207976"/>
              <a:gd name="connsiteY6" fmla="*/ 76825 h 202712"/>
              <a:gd name="connsiteX7" fmla="*/ 64767 w 207976"/>
              <a:gd name="connsiteY7" fmla="*/ 28331 h 202712"/>
              <a:gd name="connsiteX8" fmla="*/ 118242 w 207976"/>
              <a:gd name="connsiteY8" fmla="*/ 24306 h 202712"/>
              <a:gd name="connsiteX9" fmla="*/ 140655 w 207976"/>
              <a:gd name="connsiteY9" fmla="*/ 32464 h 202712"/>
              <a:gd name="connsiteX10" fmla="*/ 73392 w 207976"/>
              <a:gd name="connsiteY10" fmla="*/ 47881 h 202712"/>
              <a:gd name="connsiteX11" fmla="*/ 27392 w 207976"/>
              <a:gd name="connsiteY11" fmla="*/ 73181 h 202712"/>
              <a:gd name="connsiteX12" fmla="*/ 17042 w 207976"/>
              <a:gd name="connsiteY12" fmla="*/ 149082 h 202712"/>
              <a:gd name="connsiteX13" fmla="*/ 95817 w 207976"/>
              <a:gd name="connsiteY13" fmla="*/ 193356 h 202712"/>
              <a:gd name="connsiteX14" fmla="*/ 163093 w 207976"/>
              <a:gd name="connsiteY14" fmla="*/ 158857 h 202712"/>
              <a:gd name="connsiteX15" fmla="*/ 197018 w 207976"/>
              <a:gd name="connsiteY15" fmla="*/ 95031 h 202712"/>
              <a:gd name="connsiteX16" fmla="*/ 151018 w 207976"/>
              <a:gd name="connsiteY16" fmla="*/ 23156 h 202712"/>
              <a:gd name="connsiteX17" fmla="*/ 65101 w 207976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0304 w 210888"/>
              <a:gd name="connsiteY11" fmla="*/ 7318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99418 w 211577"/>
              <a:gd name="connsiteY13" fmla="*/ 193356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55143 w 211577"/>
              <a:gd name="connsiteY10" fmla="*/ 4443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200619 w 211718"/>
              <a:gd name="connsiteY15" fmla="*/ 950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74744 w 211718"/>
              <a:gd name="connsiteY14" fmla="*/ 153682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06138"/>
              <a:gd name="connsiteY0" fmla="*/ 240 h 202706"/>
              <a:gd name="connsiteX1" fmla="*/ 164968 w 206138"/>
              <a:gd name="connsiteY1" fmla="*/ 16866 h 202706"/>
              <a:gd name="connsiteX2" fmla="*/ 205822 w 206138"/>
              <a:gd name="connsiteY2" fmla="*/ 95035 h 202706"/>
              <a:gd name="connsiteX3" fmla="*/ 177619 w 206138"/>
              <a:gd name="connsiteY3" fmla="*/ 169816 h 202706"/>
              <a:gd name="connsiteX4" fmla="*/ 73927 w 206138"/>
              <a:gd name="connsiteY4" fmla="*/ 202680 h 202706"/>
              <a:gd name="connsiteX5" fmla="*/ 17193 w 206138"/>
              <a:gd name="connsiteY5" fmla="*/ 165217 h 202706"/>
              <a:gd name="connsiteX6" fmla="*/ 3049 w 206138"/>
              <a:gd name="connsiteY6" fmla="*/ 76860 h 202706"/>
              <a:gd name="connsiteX7" fmla="*/ 68368 w 206138"/>
              <a:gd name="connsiteY7" fmla="*/ 28366 h 202706"/>
              <a:gd name="connsiteX8" fmla="*/ 121843 w 206138"/>
              <a:gd name="connsiteY8" fmla="*/ 24341 h 202706"/>
              <a:gd name="connsiteX9" fmla="*/ 144256 w 206138"/>
              <a:gd name="connsiteY9" fmla="*/ 32499 h 202706"/>
              <a:gd name="connsiteX10" fmla="*/ 55143 w 206138"/>
              <a:gd name="connsiteY10" fmla="*/ 44466 h 202706"/>
              <a:gd name="connsiteX11" fmla="*/ 17193 w 206138"/>
              <a:gd name="connsiteY11" fmla="*/ 89316 h 202706"/>
              <a:gd name="connsiteX12" fmla="*/ 24093 w 206138"/>
              <a:gd name="connsiteY12" fmla="*/ 146817 h 202706"/>
              <a:gd name="connsiteX13" fmla="*/ 78718 w 206138"/>
              <a:gd name="connsiteY13" fmla="*/ 187066 h 202706"/>
              <a:gd name="connsiteX14" fmla="*/ 174744 w 206138"/>
              <a:gd name="connsiteY14" fmla="*/ 153717 h 202706"/>
              <a:gd name="connsiteX15" fmla="*/ 196594 w 206138"/>
              <a:gd name="connsiteY15" fmla="*/ 101966 h 202706"/>
              <a:gd name="connsiteX16" fmla="*/ 154619 w 206138"/>
              <a:gd name="connsiteY16" fmla="*/ 23191 h 202706"/>
              <a:gd name="connsiteX17" fmla="*/ 68702 w 206138"/>
              <a:gd name="connsiteY17" fmla="*/ 240 h 20270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6594 w 206138"/>
              <a:gd name="connsiteY15" fmla="*/ 101836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143 w 206138"/>
              <a:gd name="connsiteY13" fmla="*/ 189811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7420 w 206328"/>
              <a:gd name="connsiteY11" fmla="*/ 891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3970 w 206328"/>
              <a:gd name="connsiteY11" fmla="*/ 868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0690 w 205673"/>
              <a:gd name="connsiteY10" fmla="*/ 39161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81165 w 205673"/>
              <a:gd name="connsiteY10" fmla="*/ 362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7465 w 205673"/>
              <a:gd name="connsiteY11" fmla="*/ 512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1715 w 205673"/>
              <a:gd name="connsiteY11" fmla="*/ 63311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7138 w 204537"/>
              <a:gd name="connsiteY0" fmla="*/ 110 h 197985"/>
              <a:gd name="connsiteX1" fmla="*/ 163404 w 204537"/>
              <a:gd name="connsiteY1" fmla="*/ 21336 h 197985"/>
              <a:gd name="connsiteX2" fmla="*/ 204258 w 204537"/>
              <a:gd name="connsiteY2" fmla="*/ 94905 h 197985"/>
              <a:gd name="connsiteX3" fmla="*/ 176055 w 204537"/>
              <a:gd name="connsiteY3" fmla="*/ 169686 h 197985"/>
              <a:gd name="connsiteX4" fmla="*/ 81563 w 204537"/>
              <a:gd name="connsiteY4" fmla="*/ 197950 h 197985"/>
              <a:gd name="connsiteX5" fmla="*/ 15629 w 204537"/>
              <a:gd name="connsiteY5" fmla="*/ 165087 h 197985"/>
              <a:gd name="connsiteX6" fmla="*/ 16204 w 204537"/>
              <a:gd name="connsiteY6" fmla="*/ 165086 h 197985"/>
              <a:gd name="connsiteX7" fmla="*/ 1485 w 204537"/>
              <a:gd name="connsiteY7" fmla="*/ 76730 h 197985"/>
              <a:gd name="connsiteX8" fmla="*/ 57604 w 204537"/>
              <a:gd name="connsiteY8" fmla="*/ 27661 h 197985"/>
              <a:gd name="connsiteX9" fmla="*/ 120279 w 204537"/>
              <a:gd name="connsiteY9" fmla="*/ 24211 h 197985"/>
              <a:gd name="connsiteX10" fmla="*/ 142692 w 204537"/>
              <a:gd name="connsiteY10" fmla="*/ 32369 h 197985"/>
              <a:gd name="connsiteX11" fmla="*/ 94404 w 204537"/>
              <a:gd name="connsiteY11" fmla="*/ 40886 h 197985"/>
              <a:gd name="connsiteX12" fmla="*/ 30579 w 204537"/>
              <a:gd name="connsiteY12" fmla="*/ 63311 h 197985"/>
              <a:gd name="connsiteX13" fmla="*/ 9304 w 204537"/>
              <a:gd name="connsiteY13" fmla="*/ 100686 h 197985"/>
              <a:gd name="connsiteX14" fmla="*/ 22529 w 204537"/>
              <a:gd name="connsiteY14" fmla="*/ 146687 h 197985"/>
              <a:gd name="connsiteX15" fmla="*/ 76579 w 204537"/>
              <a:gd name="connsiteY15" fmla="*/ 189811 h 197985"/>
              <a:gd name="connsiteX16" fmla="*/ 173755 w 204537"/>
              <a:gd name="connsiteY16" fmla="*/ 159337 h 197985"/>
              <a:gd name="connsiteX17" fmla="*/ 197330 w 204537"/>
              <a:gd name="connsiteY17" fmla="*/ 92061 h 197985"/>
              <a:gd name="connsiteX18" fmla="*/ 153055 w 204537"/>
              <a:gd name="connsiteY18" fmla="*/ 23061 h 197985"/>
              <a:gd name="connsiteX19" fmla="*/ 67138 w 204537"/>
              <a:gd name="connsiteY19" fmla="*/ 110 h 197985"/>
              <a:gd name="connsiteX0" fmla="*/ 68898 w 206297"/>
              <a:gd name="connsiteY0" fmla="*/ 110 h 197985"/>
              <a:gd name="connsiteX1" fmla="*/ 165164 w 206297"/>
              <a:gd name="connsiteY1" fmla="*/ 21336 h 197985"/>
              <a:gd name="connsiteX2" fmla="*/ 206018 w 206297"/>
              <a:gd name="connsiteY2" fmla="*/ 94905 h 197985"/>
              <a:gd name="connsiteX3" fmla="*/ 177815 w 206297"/>
              <a:gd name="connsiteY3" fmla="*/ 169686 h 197985"/>
              <a:gd name="connsiteX4" fmla="*/ 83323 w 206297"/>
              <a:gd name="connsiteY4" fmla="*/ 197950 h 197985"/>
              <a:gd name="connsiteX5" fmla="*/ 17389 w 206297"/>
              <a:gd name="connsiteY5" fmla="*/ 165087 h 197985"/>
              <a:gd name="connsiteX6" fmla="*/ 17964 w 206297"/>
              <a:gd name="connsiteY6" fmla="*/ 165086 h 197985"/>
              <a:gd name="connsiteX7" fmla="*/ 3245 w 206297"/>
              <a:gd name="connsiteY7" fmla="*/ 76730 h 197985"/>
              <a:gd name="connsiteX8" fmla="*/ 59364 w 206297"/>
              <a:gd name="connsiteY8" fmla="*/ 27661 h 197985"/>
              <a:gd name="connsiteX9" fmla="*/ 122039 w 206297"/>
              <a:gd name="connsiteY9" fmla="*/ 24211 h 197985"/>
              <a:gd name="connsiteX10" fmla="*/ 144452 w 206297"/>
              <a:gd name="connsiteY10" fmla="*/ 32369 h 197985"/>
              <a:gd name="connsiteX11" fmla="*/ 96164 w 206297"/>
              <a:gd name="connsiteY11" fmla="*/ 40886 h 197985"/>
              <a:gd name="connsiteX12" fmla="*/ 32339 w 206297"/>
              <a:gd name="connsiteY12" fmla="*/ 63311 h 197985"/>
              <a:gd name="connsiteX13" fmla="*/ 11064 w 206297"/>
              <a:gd name="connsiteY13" fmla="*/ 100686 h 197985"/>
              <a:gd name="connsiteX14" fmla="*/ 24289 w 206297"/>
              <a:gd name="connsiteY14" fmla="*/ 146687 h 197985"/>
              <a:gd name="connsiteX15" fmla="*/ 78339 w 206297"/>
              <a:gd name="connsiteY15" fmla="*/ 189811 h 197985"/>
              <a:gd name="connsiteX16" fmla="*/ 175515 w 206297"/>
              <a:gd name="connsiteY16" fmla="*/ 159337 h 197985"/>
              <a:gd name="connsiteX17" fmla="*/ 199090 w 206297"/>
              <a:gd name="connsiteY17" fmla="*/ 92061 h 197985"/>
              <a:gd name="connsiteX18" fmla="*/ 154815 w 206297"/>
              <a:gd name="connsiteY18" fmla="*/ 23061 h 197985"/>
              <a:gd name="connsiteX19" fmla="*/ 68898 w 206297"/>
              <a:gd name="connsiteY19" fmla="*/ 110 h 197985"/>
              <a:gd name="connsiteX0" fmla="*/ 70503 w 207902"/>
              <a:gd name="connsiteY0" fmla="*/ 110 h 197985"/>
              <a:gd name="connsiteX1" fmla="*/ 166769 w 207902"/>
              <a:gd name="connsiteY1" fmla="*/ 21336 h 197985"/>
              <a:gd name="connsiteX2" fmla="*/ 207623 w 207902"/>
              <a:gd name="connsiteY2" fmla="*/ 94905 h 197985"/>
              <a:gd name="connsiteX3" fmla="*/ 179420 w 207902"/>
              <a:gd name="connsiteY3" fmla="*/ 169686 h 197985"/>
              <a:gd name="connsiteX4" fmla="*/ 84928 w 207902"/>
              <a:gd name="connsiteY4" fmla="*/ 197950 h 197985"/>
              <a:gd name="connsiteX5" fmla="*/ 18994 w 207902"/>
              <a:gd name="connsiteY5" fmla="*/ 165087 h 197985"/>
              <a:gd name="connsiteX6" fmla="*/ 19569 w 207902"/>
              <a:gd name="connsiteY6" fmla="*/ 165086 h 197985"/>
              <a:gd name="connsiteX7" fmla="*/ 4619 w 207902"/>
              <a:gd name="connsiteY7" fmla="*/ 143236 h 197985"/>
              <a:gd name="connsiteX8" fmla="*/ 4850 w 207902"/>
              <a:gd name="connsiteY8" fmla="*/ 76730 h 197985"/>
              <a:gd name="connsiteX9" fmla="*/ 60969 w 207902"/>
              <a:gd name="connsiteY9" fmla="*/ 27661 h 197985"/>
              <a:gd name="connsiteX10" fmla="*/ 123644 w 207902"/>
              <a:gd name="connsiteY10" fmla="*/ 24211 h 197985"/>
              <a:gd name="connsiteX11" fmla="*/ 146057 w 207902"/>
              <a:gd name="connsiteY11" fmla="*/ 32369 h 197985"/>
              <a:gd name="connsiteX12" fmla="*/ 97769 w 207902"/>
              <a:gd name="connsiteY12" fmla="*/ 40886 h 197985"/>
              <a:gd name="connsiteX13" fmla="*/ 33944 w 207902"/>
              <a:gd name="connsiteY13" fmla="*/ 63311 h 197985"/>
              <a:gd name="connsiteX14" fmla="*/ 12669 w 207902"/>
              <a:gd name="connsiteY14" fmla="*/ 100686 h 197985"/>
              <a:gd name="connsiteX15" fmla="*/ 25894 w 207902"/>
              <a:gd name="connsiteY15" fmla="*/ 146687 h 197985"/>
              <a:gd name="connsiteX16" fmla="*/ 79944 w 207902"/>
              <a:gd name="connsiteY16" fmla="*/ 189811 h 197985"/>
              <a:gd name="connsiteX17" fmla="*/ 177120 w 207902"/>
              <a:gd name="connsiteY17" fmla="*/ 159337 h 197985"/>
              <a:gd name="connsiteX18" fmla="*/ 200695 w 207902"/>
              <a:gd name="connsiteY18" fmla="*/ 92061 h 197985"/>
              <a:gd name="connsiteX19" fmla="*/ 156420 w 207902"/>
              <a:gd name="connsiteY19" fmla="*/ 23061 h 197985"/>
              <a:gd name="connsiteX20" fmla="*/ 70503 w 207902"/>
              <a:gd name="connsiteY20" fmla="*/ 110 h 197985"/>
              <a:gd name="connsiteX0" fmla="*/ 73711 w 211110"/>
              <a:gd name="connsiteY0" fmla="*/ 110 h 197985"/>
              <a:gd name="connsiteX1" fmla="*/ 169977 w 211110"/>
              <a:gd name="connsiteY1" fmla="*/ 21336 h 197985"/>
              <a:gd name="connsiteX2" fmla="*/ 210831 w 211110"/>
              <a:gd name="connsiteY2" fmla="*/ 94905 h 197985"/>
              <a:gd name="connsiteX3" fmla="*/ 182628 w 211110"/>
              <a:gd name="connsiteY3" fmla="*/ 169686 h 197985"/>
              <a:gd name="connsiteX4" fmla="*/ 88136 w 211110"/>
              <a:gd name="connsiteY4" fmla="*/ 197950 h 197985"/>
              <a:gd name="connsiteX5" fmla="*/ 22202 w 211110"/>
              <a:gd name="connsiteY5" fmla="*/ 165087 h 197985"/>
              <a:gd name="connsiteX6" fmla="*/ 22777 w 211110"/>
              <a:gd name="connsiteY6" fmla="*/ 165086 h 197985"/>
              <a:gd name="connsiteX7" fmla="*/ 7827 w 211110"/>
              <a:gd name="connsiteY7" fmla="*/ 143236 h 197985"/>
              <a:gd name="connsiteX8" fmla="*/ 352 w 211110"/>
              <a:gd name="connsiteY8" fmla="*/ 119086 h 197985"/>
              <a:gd name="connsiteX9" fmla="*/ 8058 w 211110"/>
              <a:gd name="connsiteY9" fmla="*/ 76730 h 197985"/>
              <a:gd name="connsiteX10" fmla="*/ 64177 w 211110"/>
              <a:gd name="connsiteY10" fmla="*/ 27661 h 197985"/>
              <a:gd name="connsiteX11" fmla="*/ 126852 w 211110"/>
              <a:gd name="connsiteY11" fmla="*/ 24211 h 197985"/>
              <a:gd name="connsiteX12" fmla="*/ 149265 w 211110"/>
              <a:gd name="connsiteY12" fmla="*/ 32369 h 197985"/>
              <a:gd name="connsiteX13" fmla="*/ 100977 w 211110"/>
              <a:gd name="connsiteY13" fmla="*/ 40886 h 197985"/>
              <a:gd name="connsiteX14" fmla="*/ 37152 w 211110"/>
              <a:gd name="connsiteY14" fmla="*/ 63311 h 197985"/>
              <a:gd name="connsiteX15" fmla="*/ 15877 w 211110"/>
              <a:gd name="connsiteY15" fmla="*/ 100686 h 197985"/>
              <a:gd name="connsiteX16" fmla="*/ 29102 w 211110"/>
              <a:gd name="connsiteY16" fmla="*/ 146687 h 197985"/>
              <a:gd name="connsiteX17" fmla="*/ 83152 w 211110"/>
              <a:gd name="connsiteY17" fmla="*/ 189811 h 197985"/>
              <a:gd name="connsiteX18" fmla="*/ 180328 w 211110"/>
              <a:gd name="connsiteY18" fmla="*/ 159337 h 197985"/>
              <a:gd name="connsiteX19" fmla="*/ 203903 w 211110"/>
              <a:gd name="connsiteY19" fmla="*/ 92061 h 197985"/>
              <a:gd name="connsiteX20" fmla="*/ 159628 w 211110"/>
              <a:gd name="connsiteY20" fmla="*/ 23061 h 197985"/>
              <a:gd name="connsiteX21" fmla="*/ 73711 w 211110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28751 w 210759"/>
              <a:gd name="connsiteY16" fmla="*/ 146687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9776 w 210759"/>
              <a:gd name="connsiteY6" fmla="*/ 1466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7476 w 210759"/>
              <a:gd name="connsiteY6" fmla="*/ 143236 h 197985"/>
              <a:gd name="connsiteX7" fmla="*/ 1 w 210759"/>
              <a:gd name="connsiteY7" fmla="*/ 119086 h 197985"/>
              <a:gd name="connsiteX8" fmla="*/ 10582 w 210759"/>
              <a:gd name="connsiteY8" fmla="*/ 63505 h 197985"/>
              <a:gd name="connsiteX9" fmla="*/ 63826 w 210759"/>
              <a:gd name="connsiteY9" fmla="*/ 27661 h 197985"/>
              <a:gd name="connsiteX10" fmla="*/ 126501 w 210759"/>
              <a:gd name="connsiteY10" fmla="*/ 24211 h 197985"/>
              <a:gd name="connsiteX11" fmla="*/ 148914 w 210759"/>
              <a:gd name="connsiteY11" fmla="*/ 32369 h 197985"/>
              <a:gd name="connsiteX12" fmla="*/ 100626 w 210759"/>
              <a:gd name="connsiteY12" fmla="*/ 40886 h 197985"/>
              <a:gd name="connsiteX13" fmla="*/ 36801 w 210759"/>
              <a:gd name="connsiteY13" fmla="*/ 63311 h 197985"/>
              <a:gd name="connsiteX14" fmla="*/ 15526 w 210759"/>
              <a:gd name="connsiteY14" fmla="*/ 100686 h 197985"/>
              <a:gd name="connsiteX15" fmla="*/ 36226 w 210759"/>
              <a:gd name="connsiteY15" fmla="*/ 156462 h 197985"/>
              <a:gd name="connsiteX16" fmla="*/ 82801 w 210759"/>
              <a:gd name="connsiteY16" fmla="*/ 189811 h 197985"/>
              <a:gd name="connsiteX17" fmla="*/ 179977 w 210759"/>
              <a:gd name="connsiteY17" fmla="*/ 159337 h 197985"/>
              <a:gd name="connsiteX18" fmla="*/ 203552 w 210759"/>
              <a:gd name="connsiteY18" fmla="*/ 92061 h 197985"/>
              <a:gd name="connsiteX19" fmla="*/ 159277 w 210759"/>
              <a:gd name="connsiteY19" fmla="*/ 23061 h 197985"/>
              <a:gd name="connsiteX20" fmla="*/ 73360 w 210759"/>
              <a:gd name="connsiteY20" fmla="*/ 110 h 197985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7476 w 210759"/>
              <a:gd name="connsiteY6" fmla="*/ 143236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12076 w 210759"/>
              <a:gd name="connsiteY6" fmla="*/ 142661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4560 w 211959"/>
              <a:gd name="connsiteY0" fmla="*/ 110 h 197969"/>
              <a:gd name="connsiteX1" fmla="*/ 170826 w 211959"/>
              <a:gd name="connsiteY1" fmla="*/ 21336 h 197969"/>
              <a:gd name="connsiteX2" fmla="*/ 211680 w 211959"/>
              <a:gd name="connsiteY2" fmla="*/ 94905 h 197969"/>
              <a:gd name="connsiteX3" fmla="*/ 183477 w 211959"/>
              <a:gd name="connsiteY3" fmla="*/ 169686 h 197969"/>
              <a:gd name="connsiteX4" fmla="*/ 88985 w 211959"/>
              <a:gd name="connsiteY4" fmla="*/ 197950 h 197969"/>
              <a:gd name="connsiteX5" fmla="*/ 31101 w 211959"/>
              <a:gd name="connsiteY5" fmla="*/ 173137 h 197969"/>
              <a:gd name="connsiteX6" fmla="*/ 1201 w 211959"/>
              <a:gd name="connsiteY6" fmla="*/ 119086 h 197969"/>
              <a:gd name="connsiteX7" fmla="*/ 11782 w 211959"/>
              <a:gd name="connsiteY7" fmla="*/ 63505 h 197969"/>
              <a:gd name="connsiteX8" fmla="*/ 65026 w 211959"/>
              <a:gd name="connsiteY8" fmla="*/ 27661 h 197969"/>
              <a:gd name="connsiteX9" fmla="*/ 127701 w 211959"/>
              <a:gd name="connsiteY9" fmla="*/ 24211 h 197969"/>
              <a:gd name="connsiteX10" fmla="*/ 150114 w 211959"/>
              <a:gd name="connsiteY10" fmla="*/ 32369 h 197969"/>
              <a:gd name="connsiteX11" fmla="*/ 101826 w 211959"/>
              <a:gd name="connsiteY11" fmla="*/ 40886 h 197969"/>
              <a:gd name="connsiteX12" fmla="*/ 38001 w 211959"/>
              <a:gd name="connsiteY12" fmla="*/ 63311 h 197969"/>
              <a:gd name="connsiteX13" fmla="*/ 16726 w 211959"/>
              <a:gd name="connsiteY13" fmla="*/ 100686 h 197969"/>
              <a:gd name="connsiteX14" fmla="*/ 37426 w 211959"/>
              <a:gd name="connsiteY14" fmla="*/ 156462 h 197969"/>
              <a:gd name="connsiteX15" fmla="*/ 84001 w 211959"/>
              <a:gd name="connsiteY15" fmla="*/ 189811 h 197969"/>
              <a:gd name="connsiteX16" fmla="*/ 181177 w 211959"/>
              <a:gd name="connsiteY16" fmla="*/ 159337 h 197969"/>
              <a:gd name="connsiteX17" fmla="*/ 204752 w 211959"/>
              <a:gd name="connsiteY17" fmla="*/ 92061 h 197969"/>
              <a:gd name="connsiteX18" fmla="*/ 160477 w 211959"/>
              <a:gd name="connsiteY18" fmla="*/ 23061 h 197969"/>
              <a:gd name="connsiteX19" fmla="*/ 74560 w 211959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45662 w 207507"/>
              <a:gd name="connsiteY10" fmla="*/ 3236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5256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6799 w 207507"/>
              <a:gd name="connsiteY11" fmla="*/ 36861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3505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6380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614 w 207013"/>
              <a:gd name="connsiteY0" fmla="*/ 110 h 197968"/>
              <a:gd name="connsiteX1" fmla="*/ 165880 w 207013"/>
              <a:gd name="connsiteY1" fmla="*/ 21336 h 197968"/>
              <a:gd name="connsiteX2" fmla="*/ 206734 w 207013"/>
              <a:gd name="connsiteY2" fmla="*/ 94905 h 197968"/>
              <a:gd name="connsiteX3" fmla="*/ 178531 w 207013"/>
              <a:gd name="connsiteY3" fmla="*/ 169686 h 197968"/>
              <a:gd name="connsiteX4" fmla="*/ 84039 w 207013"/>
              <a:gd name="connsiteY4" fmla="*/ 197950 h 197968"/>
              <a:gd name="connsiteX5" fmla="*/ 26155 w 207013"/>
              <a:gd name="connsiteY5" fmla="*/ 173137 h 197968"/>
              <a:gd name="connsiteX6" fmla="*/ 2580 w 207013"/>
              <a:gd name="connsiteY6" fmla="*/ 125411 h 197968"/>
              <a:gd name="connsiteX7" fmla="*/ 6836 w 207013"/>
              <a:gd name="connsiteY7" fmla="*/ 66380 h 197968"/>
              <a:gd name="connsiteX8" fmla="*/ 57780 w 207013"/>
              <a:gd name="connsiteY8" fmla="*/ 30536 h 197968"/>
              <a:gd name="connsiteX9" fmla="*/ 110680 w 207013"/>
              <a:gd name="connsiteY9" fmla="*/ 24786 h 197968"/>
              <a:gd name="connsiteX10" fmla="*/ 139418 w 207013"/>
              <a:gd name="connsiteY10" fmla="*/ 28919 h 197968"/>
              <a:gd name="connsiteX11" fmla="*/ 96305 w 207013"/>
              <a:gd name="connsiteY11" fmla="*/ 36861 h 197968"/>
              <a:gd name="connsiteX12" fmla="*/ 33055 w 207013"/>
              <a:gd name="connsiteY12" fmla="*/ 63311 h 197968"/>
              <a:gd name="connsiteX13" fmla="*/ 11780 w 207013"/>
              <a:gd name="connsiteY13" fmla="*/ 100686 h 197968"/>
              <a:gd name="connsiteX14" fmla="*/ 32480 w 207013"/>
              <a:gd name="connsiteY14" fmla="*/ 156462 h 197968"/>
              <a:gd name="connsiteX15" fmla="*/ 79055 w 207013"/>
              <a:gd name="connsiteY15" fmla="*/ 189811 h 197968"/>
              <a:gd name="connsiteX16" fmla="*/ 176231 w 207013"/>
              <a:gd name="connsiteY16" fmla="*/ 159337 h 197968"/>
              <a:gd name="connsiteX17" fmla="*/ 199806 w 207013"/>
              <a:gd name="connsiteY17" fmla="*/ 92061 h 197968"/>
              <a:gd name="connsiteX18" fmla="*/ 155531 w 207013"/>
              <a:gd name="connsiteY18" fmla="*/ 23061 h 197968"/>
              <a:gd name="connsiteX19" fmla="*/ 69614 w 207013"/>
              <a:gd name="connsiteY19" fmla="*/ 110 h 197968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055 w 207013"/>
              <a:gd name="connsiteY12" fmla="*/ 6331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1905 w 207013"/>
              <a:gd name="connsiteY12" fmla="*/ 575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25580 w 207013"/>
              <a:gd name="connsiteY12" fmla="*/ 7021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8872 w 206271"/>
              <a:gd name="connsiteY0" fmla="*/ 110 h 197969"/>
              <a:gd name="connsiteX1" fmla="*/ 165138 w 206271"/>
              <a:gd name="connsiteY1" fmla="*/ 21336 h 197969"/>
              <a:gd name="connsiteX2" fmla="*/ 205992 w 206271"/>
              <a:gd name="connsiteY2" fmla="*/ 94905 h 197969"/>
              <a:gd name="connsiteX3" fmla="*/ 177789 w 206271"/>
              <a:gd name="connsiteY3" fmla="*/ 169686 h 197969"/>
              <a:gd name="connsiteX4" fmla="*/ 83297 w 206271"/>
              <a:gd name="connsiteY4" fmla="*/ 197950 h 197969"/>
              <a:gd name="connsiteX5" fmla="*/ 25413 w 206271"/>
              <a:gd name="connsiteY5" fmla="*/ 173137 h 197969"/>
              <a:gd name="connsiteX6" fmla="*/ 1838 w 206271"/>
              <a:gd name="connsiteY6" fmla="*/ 117361 h 197969"/>
              <a:gd name="connsiteX7" fmla="*/ 6094 w 206271"/>
              <a:gd name="connsiteY7" fmla="*/ 66380 h 197969"/>
              <a:gd name="connsiteX8" fmla="*/ 42088 w 206271"/>
              <a:gd name="connsiteY8" fmla="*/ 39736 h 197969"/>
              <a:gd name="connsiteX9" fmla="*/ 109938 w 206271"/>
              <a:gd name="connsiteY9" fmla="*/ 24786 h 197969"/>
              <a:gd name="connsiteX10" fmla="*/ 138676 w 206271"/>
              <a:gd name="connsiteY10" fmla="*/ 28919 h 197969"/>
              <a:gd name="connsiteX11" fmla="*/ 95563 w 206271"/>
              <a:gd name="connsiteY11" fmla="*/ 36861 h 197969"/>
              <a:gd name="connsiteX12" fmla="*/ 24838 w 206271"/>
              <a:gd name="connsiteY12" fmla="*/ 70211 h 197969"/>
              <a:gd name="connsiteX13" fmla="*/ 12763 w 206271"/>
              <a:gd name="connsiteY13" fmla="*/ 119661 h 197969"/>
              <a:gd name="connsiteX14" fmla="*/ 35188 w 206271"/>
              <a:gd name="connsiteY14" fmla="*/ 166237 h 197969"/>
              <a:gd name="connsiteX15" fmla="*/ 78313 w 206271"/>
              <a:gd name="connsiteY15" fmla="*/ 189811 h 197969"/>
              <a:gd name="connsiteX16" fmla="*/ 175489 w 206271"/>
              <a:gd name="connsiteY16" fmla="*/ 159337 h 197969"/>
              <a:gd name="connsiteX17" fmla="*/ 199064 w 206271"/>
              <a:gd name="connsiteY17" fmla="*/ 92061 h 197969"/>
              <a:gd name="connsiteX18" fmla="*/ 154789 w 206271"/>
              <a:gd name="connsiteY18" fmla="*/ 23061 h 197969"/>
              <a:gd name="connsiteX19" fmla="*/ 68872 w 206271"/>
              <a:gd name="connsiteY19" fmla="*/ 110 h 197969"/>
              <a:gd name="connsiteX0" fmla="*/ 70071 w 207470"/>
              <a:gd name="connsiteY0" fmla="*/ 110 h 197969"/>
              <a:gd name="connsiteX1" fmla="*/ 166337 w 207470"/>
              <a:gd name="connsiteY1" fmla="*/ 21336 h 197969"/>
              <a:gd name="connsiteX2" fmla="*/ 207191 w 207470"/>
              <a:gd name="connsiteY2" fmla="*/ 94905 h 197969"/>
              <a:gd name="connsiteX3" fmla="*/ 178988 w 207470"/>
              <a:gd name="connsiteY3" fmla="*/ 169686 h 197969"/>
              <a:gd name="connsiteX4" fmla="*/ 84496 w 207470"/>
              <a:gd name="connsiteY4" fmla="*/ 197950 h 197969"/>
              <a:gd name="connsiteX5" fmla="*/ 26612 w 207470"/>
              <a:gd name="connsiteY5" fmla="*/ 173137 h 197969"/>
              <a:gd name="connsiteX6" fmla="*/ 3037 w 207470"/>
              <a:gd name="connsiteY6" fmla="*/ 117361 h 197969"/>
              <a:gd name="connsiteX7" fmla="*/ 4418 w 207470"/>
              <a:gd name="connsiteY7" fmla="*/ 77305 h 197969"/>
              <a:gd name="connsiteX8" fmla="*/ 43287 w 207470"/>
              <a:gd name="connsiteY8" fmla="*/ 39736 h 197969"/>
              <a:gd name="connsiteX9" fmla="*/ 111137 w 207470"/>
              <a:gd name="connsiteY9" fmla="*/ 24786 h 197969"/>
              <a:gd name="connsiteX10" fmla="*/ 139875 w 207470"/>
              <a:gd name="connsiteY10" fmla="*/ 28919 h 197969"/>
              <a:gd name="connsiteX11" fmla="*/ 96762 w 207470"/>
              <a:gd name="connsiteY11" fmla="*/ 36861 h 197969"/>
              <a:gd name="connsiteX12" fmla="*/ 26037 w 207470"/>
              <a:gd name="connsiteY12" fmla="*/ 70211 h 197969"/>
              <a:gd name="connsiteX13" fmla="*/ 13962 w 207470"/>
              <a:gd name="connsiteY13" fmla="*/ 119661 h 197969"/>
              <a:gd name="connsiteX14" fmla="*/ 36387 w 207470"/>
              <a:gd name="connsiteY14" fmla="*/ 166237 h 197969"/>
              <a:gd name="connsiteX15" fmla="*/ 79512 w 207470"/>
              <a:gd name="connsiteY15" fmla="*/ 189811 h 197969"/>
              <a:gd name="connsiteX16" fmla="*/ 176688 w 207470"/>
              <a:gd name="connsiteY16" fmla="*/ 159337 h 197969"/>
              <a:gd name="connsiteX17" fmla="*/ 200263 w 207470"/>
              <a:gd name="connsiteY17" fmla="*/ 92061 h 197969"/>
              <a:gd name="connsiteX18" fmla="*/ 155988 w 207470"/>
              <a:gd name="connsiteY18" fmla="*/ 23061 h 197969"/>
              <a:gd name="connsiteX19" fmla="*/ 70071 w 207470"/>
              <a:gd name="connsiteY19" fmla="*/ 110 h 197969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110301 w 206634"/>
              <a:gd name="connsiteY9" fmla="*/ 24786 h 197966"/>
              <a:gd name="connsiteX10" fmla="*/ 139039 w 206634"/>
              <a:gd name="connsiteY10" fmla="*/ 28919 h 197966"/>
              <a:gd name="connsiteX11" fmla="*/ 95926 w 206634"/>
              <a:gd name="connsiteY11" fmla="*/ 36861 h 197966"/>
              <a:gd name="connsiteX12" fmla="*/ 25201 w 206634"/>
              <a:gd name="connsiteY12" fmla="*/ 70211 h 197966"/>
              <a:gd name="connsiteX13" fmla="*/ 13126 w 206634"/>
              <a:gd name="connsiteY13" fmla="*/ 119661 h 197966"/>
              <a:gd name="connsiteX14" fmla="*/ 35551 w 206634"/>
              <a:gd name="connsiteY14" fmla="*/ 166237 h 197966"/>
              <a:gd name="connsiteX15" fmla="*/ 78676 w 206634"/>
              <a:gd name="connsiteY15" fmla="*/ 189811 h 197966"/>
              <a:gd name="connsiteX16" fmla="*/ 175852 w 206634"/>
              <a:gd name="connsiteY16" fmla="*/ 159337 h 197966"/>
              <a:gd name="connsiteX17" fmla="*/ 199427 w 206634"/>
              <a:gd name="connsiteY17" fmla="*/ 92061 h 197966"/>
              <a:gd name="connsiteX18" fmla="*/ 155152 w 206634"/>
              <a:gd name="connsiteY18" fmla="*/ 23061 h 197966"/>
              <a:gd name="connsiteX19" fmla="*/ 69235 w 206634"/>
              <a:gd name="connsiteY19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65451 w 206634"/>
              <a:gd name="connsiteY9" fmla="*/ 28811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64249 w 205432"/>
              <a:gd name="connsiteY9" fmla="*/ 28811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40099 w 205432"/>
              <a:gd name="connsiteY9" fmla="*/ 3513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39654 w 204987"/>
              <a:gd name="connsiteY9" fmla="*/ 35136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59204 w 204987"/>
              <a:gd name="connsiteY9" fmla="*/ 29961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880 w 205279"/>
              <a:gd name="connsiteY0" fmla="*/ 110 h 197966"/>
              <a:gd name="connsiteX1" fmla="*/ 164146 w 205279"/>
              <a:gd name="connsiteY1" fmla="*/ 21336 h 197966"/>
              <a:gd name="connsiteX2" fmla="*/ 205000 w 205279"/>
              <a:gd name="connsiteY2" fmla="*/ 94905 h 197966"/>
              <a:gd name="connsiteX3" fmla="*/ 176797 w 205279"/>
              <a:gd name="connsiteY3" fmla="*/ 169686 h 197966"/>
              <a:gd name="connsiteX4" fmla="*/ 82305 w 205279"/>
              <a:gd name="connsiteY4" fmla="*/ 197950 h 197966"/>
              <a:gd name="connsiteX5" fmla="*/ 24421 w 205279"/>
              <a:gd name="connsiteY5" fmla="*/ 173137 h 197966"/>
              <a:gd name="connsiteX6" fmla="*/ 2571 w 205279"/>
              <a:gd name="connsiteY6" fmla="*/ 131736 h 197966"/>
              <a:gd name="connsiteX7" fmla="*/ 2227 w 205279"/>
              <a:gd name="connsiteY7" fmla="*/ 77305 h 197966"/>
              <a:gd name="connsiteX8" fmla="*/ 21546 w 205279"/>
              <a:gd name="connsiteY8" fmla="*/ 54111 h 197966"/>
              <a:gd name="connsiteX9" fmla="*/ 59496 w 205279"/>
              <a:gd name="connsiteY9" fmla="*/ 29961 h 197966"/>
              <a:gd name="connsiteX10" fmla="*/ 108946 w 205279"/>
              <a:gd name="connsiteY10" fmla="*/ 24786 h 197966"/>
              <a:gd name="connsiteX11" fmla="*/ 137684 w 205279"/>
              <a:gd name="connsiteY11" fmla="*/ 28919 h 197966"/>
              <a:gd name="connsiteX12" fmla="*/ 94571 w 205279"/>
              <a:gd name="connsiteY12" fmla="*/ 36861 h 197966"/>
              <a:gd name="connsiteX13" fmla="*/ 23846 w 205279"/>
              <a:gd name="connsiteY13" fmla="*/ 70211 h 197966"/>
              <a:gd name="connsiteX14" fmla="*/ 11771 w 205279"/>
              <a:gd name="connsiteY14" fmla="*/ 119661 h 197966"/>
              <a:gd name="connsiteX15" fmla="*/ 34196 w 205279"/>
              <a:gd name="connsiteY15" fmla="*/ 166237 h 197966"/>
              <a:gd name="connsiteX16" fmla="*/ 77321 w 205279"/>
              <a:gd name="connsiteY16" fmla="*/ 189811 h 197966"/>
              <a:gd name="connsiteX17" fmla="*/ 174497 w 205279"/>
              <a:gd name="connsiteY17" fmla="*/ 159337 h 197966"/>
              <a:gd name="connsiteX18" fmla="*/ 198072 w 205279"/>
              <a:gd name="connsiteY18" fmla="*/ 92061 h 197966"/>
              <a:gd name="connsiteX19" fmla="*/ 153797 w 205279"/>
              <a:gd name="connsiteY19" fmla="*/ 23061 h 197966"/>
              <a:gd name="connsiteX20" fmla="*/ 67880 w 205279"/>
              <a:gd name="connsiteY20" fmla="*/ 110 h 197966"/>
              <a:gd name="connsiteX0" fmla="*/ 68207 w 205606"/>
              <a:gd name="connsiteY0" fmla="*/ 110 h 197966"/>
              <a:gd name="connsiteX1" fmla="*/ 164473 w 205606"/>
              <a:gd name="connsiteY1" fmla="*/ 21336 h 197966"/>
              <a:gd name="connsiteX2" fmla="*/ 205327 w 205606"/>
              <a:gd name="connsiteY2" fmla="*/ 94905 h 197966"/>
              <a:gd name="connsiteX3" fmla="*/ 177124 w 205606"/>
              <a:gd name="connsiteY3" fmla="*/ 169686 h 197966"/>
              <a:gd name="connsiteX4" fmla="*/ 82632 w 205606"/>
              <a:gd name="connsiteY4" fmla="*/ 197950 h 197966"/>
              <a:gd name="connsiteX5" fmla="*/ 24748 w 205606"/>
              <a:gd name="connsiteY5" fmla="*/ 173137 h 197966"/>
              <a:gd name="connsiteX6" fmla="*/ 2898 w 205606"/>
              <a:gd name="connsiteY6" fmla="*/ 131736 h 197966"/>
              <a:gd name="connsiteX7" fmla="*/ 1979 w 205606"/>
              <a:gd name="connsiteY7" fmla="*/ 89380 h 197966"/>
              <a:gd name="connsiteX8" fmla="*/ 21873 w 205606"/>
              <a:gd name="connsiteY8" fmla="*/ 54111 h 197966"/>
              <a:gd name="connsiteX9" fmla="*/ 59823 w 205606"/>
              <a:gd name="connsiteY9" fmla="*/ 29961 h 197966"/>
              <a:gd name="connsiteX10" fmla="*/ 109273 w 205606"/>
              <a:gd name="connsiteY10" fmla="*/ 24786 h 197966"/>
              <a:gd name="connsiteX11" fmla="*/ 138011 w 205606"/>
              <a:gd name="connsiteY11" fmla="*/ 28919 h 197966"/>
              <a:gd name="connsiteX12" fmla="*/ 94898 w 205606"/>
              <a:gd name="connsiteY12" fmla="*/ 36861 h 197966"/>
              <a:gd name="connsiteX13" fmla="*/ 24173 w 205606"/>
              <a:gd name="connsiteY13" fmla="*/ 70211 h 197966"/>
              <a:gd name="connsiteX14" fmla="*/ 12098 w 205606"/>
              <a:gd name="connsiteY14" fmla="*/ 119661 h 197966"/>
              <a:gd name="connsiteX15" fmla="*/ 34523 w 205606"/>
              <a:gd name="connsiteY15" fmla="*/ 166237 h 197966"/>
              <a:gd name="connsiteX16" fmla="*/ 77648 w 205606"/>
              <a:gd name="connsiteY16" fmla="*/ 189811 h 197966"/>
              <a:gd name="connsiteX17" fmla="*/ 174824 w 205606"/>
              <a:gd name="connsiteY17" fmla="*/ 159337 h 197966"/>
              <a:gd name="connsiteX18" fmla="*/ 198399 w 205606"/>
              <a:gd name="connsiteY18" fmla="*/ 92061 h 197966"/>
              <a:gd name="connsiteX19" fmla="*/ 154124 w 205606"/>
              <a:gd name="connsiteY19" fmla="*/ 23061 h 197966"/>
              <a:gd name="connsiteX20" fmla="*/ 68207 w 205606"/>
              <a:gd name="connsiteY20" fmla="*/ 110 h 197966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5852 w 206935"/>
              <a:gd name="connsiteY15" fmla="*/ 166237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402 w 206935"/>
              <a:gd name="connsiteY16" fmla="*/ 185786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367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5052 w 206935"/>
              <a:gd name="connsiteY13" fmla="*/ 483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7802 w 206935"/>
              <a:gd name="connsiteY14" fmla="*/ 71936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17 w 209866"/>
              <a:gd name="connsiteY0" fmla="*/ 39 h 214571"/>
              <a:gd name="connsiteX1" fmla="*/ 168733 w 209866"/>
              <a:gd name="connsiteY1" fmla="*/ 37940 h 214571"/>
              <a:gd name="connsiteX2" fmla="*/ 209587 w 209866"/>
              <a:gd name="connsiteY2" fmla="*/ 111509 h 214571"/>
              <a:gd name="connsiteX3" fmla="*/ 181384 w 209866"/>
              <a:gd name="connsiteY3" fmla="*/ 186290 h 214571"/>
              <a:gd name="connsiteX4" fmla="*/ 86892 w 209866"/>
              <a:gd name="connsiteY4" fmla="*/ 214554 h 214571"/>
              <a:gd name="connsiteX5" fmla="*/ 29008 w 209866"/>
              <a:gd name="connsiteY5" fmla="*/ 189741 h 214571"/>
              <a:gd name="connsiteX6" fmla="*/ 4858 w 209866"/>
              <a:gd name="connsiteY6" fmla="*/ 146615 h 214571"/>
              <a:gd name="connsiteX7" fmla="*/ 6239 w 209866"/>
              <a:gd name="connsiteY7" fmla="*/ 105984 h 214571"/>
              <a:gd name="connsiteX8" fmla="*/ 26133 w 209866"/>
              <a:gd name="connsiteY8" fmla="*/ 70715 h 214571"/>
              <a:gd name="connsiteX9" fmla="*/ 64083 w 209866"/>
              <a:gd name="connsiteY9" fmla="*/ 46565 h 214571"/>
              <a:gd name="connsiteX10" fmla="*/ 96283 w 209866"/>
              <a:gd name="connsiteY10" fmla="*/ 38515 h 214571"/>
              <a:gd name="connsiteX11" fmla="*/ 142271 w 209866"/>
              <a:gd name="connsiteY11" fmla="*/ 45523 h 214571"/>
              <a:gd name="connsiteX12" fmla="*/ 99158 w 209866"/>
              <a:gd name="connsiteY12" fmla="*/ 53465 h 214571"/>
              <a:gd name="connsiteX13" fmla="*/ 57758 w 209866"/>
              <a:gd name="connsiteY13" fmla="*/ 67265 h 214571"/>
              <a:gd name="connsiteX14" fmla="*/ 30733 w 209866"/>
              <a:gd name="connsiteY14" fmla="*/ 88540 h 214571"/>
              <a:gd name="connsiteX15" fmla="*/ 16358 w 209866"/>
              <a:gd name="connsiteY15" fmla="*/ 136265 h 214571"/>
              <a:gd name="connsiteX16" fmla="*/ 37633 w 209866"/>
              <a:gd name="connsiteY16" fmla="*/ 178816 h 214571"/>
              <a:gd name="connsiteX17" fmla="*/ 81333 w 209866"/>
              <a:gd name="connsiteY17" fmla="*/ 202390 h 214571"/>
              <a:gd name="connsiteX18" fmla="*/ 179084 w 209866"/>
              <a:gd name="connsiteY18" fmla="*/ 175941 h 214571"/>
              <a:gd name="connsiteX19" fmla="*/ 202659 w 209866"/>
              <a:gd name="connsiteY19" fmla="*/ 108665 h 214571"/>
              <a:gd name="connsiteX20" fmla="*/ 158384 w 209866"/>
              <a:gd name="connsiteY20" fmla="*/ 39665 h 214571"/>
              <a:gd name="connsiteX21" fmla="*/ 17 w 209866"/>
              <a:gd name="connsiteY21" fmla="*/ 39 h 214571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1417 w 211266"/>
              <a:gd name="connsiteY22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3308 w 211266"/>
              <a:gd name="connsiteY22" fmla="*/ 17951 h 215282"/>
              <a:gd name="connsiteX23" fmla="*/ 1417 w 211266"/>
              <a:gd name="connsiteY23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9058 w 211266"/>
              <a:gd name="connsiteY22" fmla="*/ 24276 h 215282"/>
              <a:gd name="connsiteX23" fmla="*/ 1417 w 211266"/>
              <a:gd name="connsiteY23" fmla="*/ 750 h 215282"/>
              <a:gd name="connsiteX0" fmla="*/ 37337 w 206936"/>
              <a:gd name="connsiteY0" fmla="*/ 4300 h 202732"/>
              <a:gd name="connsiteX1" fmla="*/ 82428 w 206936"/>
              <a:gd name="connsiteY1" fmla="*/ 3676 h 202732"/>
              <a:gd name="connsiteX2" fmla="*/ 165803 w 206936"/>
              <a:gd name="connsiteY2" fmla="*/ 26101 h 202732"/>
              <a:gd name="connsiteX3" fmla="*/ 206657 w 206936"/>
              <a:gd name="connsiteY3" fmla="*/ 99670 h 202732"/>
              <a:gd name="connsiteX4" fmla="*/ 178454 w 206936"/>
              <a:gd name="connsiteY4" fmla="*/ 174451 h 202732"/>
              <a:gd name="connsiteX5" fmla="*/ 83962 w 206936"/>
              <a:gd name="connsiteY5" fmla="*/ 202715 h 202732"/>
              <a:gd name="connsiteX6" fmla="*/ 26078 w 206936"/>
              <a:gd name="connsiteY6" fmla="*/ 177902 h 202732"/>
              <a:gd name="connsiteX7" fmla="*/ 1928 w 206936"/>
              <a:gd name="connsiteY7" fmla="*/ 134776 h 202732"/>
              <a:gd name="connsiteX8" fmla="*/ 3309 w 206936"/>
              <a:gd name="connsiteY8" fmla="*/ 94145 h 202732"/>
              <a:gd name="connsiteX9" fmla="*/ 23203 w 206936"/>
              <a:gd name="connsiteY9" fmla="*/ 58876 h 202732"/>
              <a:gd name="connsiteX10" fmla="*/ 61153 w 206936"/>
              <a:gd name="connsiteY10" fmla="*/ 34726 h 202732"/>
              <a:gd name="connsiteX11" fmla="*/ 93353 w 206936"/>
              <a:gd name="connsiteY11" fmla="*/ 26676 h 202732"/>
              <a:gd name="connsiteX12" fmla="*/ 139341 w 206936"/>
              <a:gd name="connsiteY12" fmla="*/ 33684 h 202732"/>
              <a:gd name="connsiteX13" fmla="*/ 96228 w 206936"/>
              <a:gd name="connsiteY13" fmla="*/ 41626 h 202732"/>
              <a:gd name="connsiteX14" fmla="*/ 54828 w 206936"/>
              <a:gd name="connsiteY14" fmla="*/ 55426 h 202732"/>
              <a:gd name="connsiteX15" fmla="*/ 27803 w 206936"/>
              <a:gd name="connsiteY15" fmla="*/ 76701 h 202732"/>
              <a:gd name="connsiteX16" fmla="*/ 13428 w 206936"/>
              <a:gd name="connsiteY16" fmla="*/ 124426 h 202732"/>
              <a:gd name="connsiteX17" fmla="*/ 34703 w 206936"/>
              <a:gd name="connsiteY17" fmla="*/ 166977 h 202732"/>
              <a:gd name="connsiteX18" fmla="*/ 78403 w 206936"/>
              <a:gd name="connsiteY18" fmla="*/ 190551 h 202732"/>
              <a:gd name="connsiteX19" fmla="*/ 176154 w 206936"/>
              <a:gd name="connsiteY19" fmla="*/ 164102 h 202732"/>
              <a:gd name="connsiteX20" fmla="*/ 199729 w 206936"/>
              <a:gd name="connsiteY20" fmla="*/ 96826 h 202732"/>
              <a:gd name="connsiteX21" fmla="*/ 155454 w 206936"/>
              <a:gd name="connsiteY21" fmla="*/ 27826 h 202732"/>
              <a:gd name="connsiteX22" fmla="*/ 84728 w 206936"/>
              <a:gd name="connsiteY22" fmla="*/ 11726 h 202732"/>
              <a:gd name="connsiteX23" fmla="*/ 37337 w 206936"/>
              <a:gd name="connsiteY23" fmla="*/ 4300 h 202732"/>
              <a:gd name="connsiteX0" fmla="*/ 37337 w 206936"/>
              <a:gd name="connsiteY0" fmla="*/ 3051 h 201483"/>
              <a:gd name="connsiteX1" fmla="*/ 111178 w 206936"/>
              <a:gd name="connsiteY1" fmla="*/ 4727 h 201483"/>
              <a:gd name="connsiteX2" fmla="*/ 165803 w 206936"/>
              <a:gd name="connsiteY2" fmla="*/ 24852 h 201483"/>
              <a:gd name="connsiteX3" fmla="*/ 206657 w 206936"/>
              <a:gd name="connsiteY3" fmla="*/ 98421 h 201483"/>
              <a:gd name="connsiteX4" fmla="*/ 178454 w 206936"/>
              <a:gd name="connsiteY4" fmla="*/ 173202 h 201483"/>
              <a:gd name="connsiteX5" fmla="*/ 83962 w 206936"/>
              <a:gd name="connsiteY5" fmla="*/ 201466 h 201483"/>
              <a:gd name="connsiteX6" fmla="*/ 26078 w 206936"/>
              <a:gd name="connsiteY6" fmla="*/ 176653 h 201483"/>
              <a:gd name="connsiteX7" fmla="*/ 1928 w 206936"/>
              <a:gd name="connsiteY7" fmla="*/ 133527 h 201483"/>
              <a:gd name="connsiteX8" fmla="*/ 3309 w 206936"/>
              <a:gd name="connsiteY8" fmla="*/ 92896 h 201483"/>
              <a:gd name="connsiteX9" fmla="*/ 23203 w 206936"/>
              <a:gd name="connsiteY9" fmla="*/ 57627 h 201483"/>
              <a:gd name="connsiteX10" fmla="*/ 61153 w 206936"/>
              <a:gd name="connsiteY10" fmla="*/ 33477 h 201483"/>
              <a:gd name="connsiteX11" fmla="*/ 93353 w 206936"/>
              <a:gd name="connsiteY11" fmla="*/ 25427 h 201483"/>
              <a:gd name="connsiteX12" fmla="*/ 139341 w 206936"/>
              <a:gd name="connsiteY12" fmla="*/ 32435 h 201483"/>
              <a:gd name="connsiteX13" fmla="*/ 96228 w 206936"/>
              <a:gd name="connsiteY13" fmla="*/ 40377 h 201483"/>
              <a:gd name="connsiteX14" fmla="*/ 54828 w 206936"/>
              <a:gd name="connsiteY14" fmla="*/ 54177 h 201483"/>
              <a:gd name="connsiteX15" fmla="*/ 27803 w 206936"/>
              <a:gd name="connsiteY15" fmla="*/ 75452 h 201483"/>
              <a:gd name="connsiteX16" fmla="*/ 13428 w 206936"/>
              <a:gd name="connsiteY16" fmla="*/ 123177 h 201483"/>
              <a:gd name="connsiteX17" fmla="*/ 34703 w 206936"/>
              <a:gd name="connsiteY17" fmla="*/ 165728 h 201483"/>
              <a:gd name="connsiteX18" fmla="*/ 78403 w 206936"/>
              <a:gd name="connsiteY18" fmla="*/ 189302 h 201483"/>
              <a:gd name="connsiteX19" fmla="*/ 176154 w 206936"/>
              <a:gd name="connsiteY19" fmla="*/ 162853 h 201483"/>
              <a:gd name="connsiteX20" fmla="*/ 199729 w 206936"/>
              <a:gd name="connsiteY20" fmla="*/ 95577 h 201483"/>
              <a:gd name="connsiteX21" fmla="*/ 155454 w 206936"/>
              <a:gd name="connsiteY21" fmla="*/ 26577 h 201483"/>
              <a:gd name="connsiteX22" fmla="*/ 84728 w 206936"/>
              <a:gd name="connsiteY22" fmla="*/ 10477 h 201483"/>
              <a:gd name="connsiteX23" fmla="*/ 37337 w 206936"/>
              <a:gd name="connsiteY23" fmla="*/ 3051 h 201483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728 w 206936"/>
              <a:gd name="connsiteY22" fmla="*/ 74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29862 w 206936"/>
              <a:gd name="connsiteY0" fmla="*/ 1412 h 203869"/>
              <a:gd name="connsiteX1" fmla="*/ 111178 w 206936"/>
              <a:gd name="connsiteY1" fmla="*/ 7113 h 203869"/>
              <a:gd name="connsiteX2" fmla="*/ 165803 w 206936"/>
              <a:gd name="connsiteY2" fmla="*/ 27238 h 203869"/>
              <a:gd name="connsiteX3" fmla="*/ 206657 w 206936"/>
              <a:gd name="connsiteY3" fmla="*/ 100807 h 203869"/>
              <a:gd name="connsiteX4" fmla="*/ 178454 w 206936"/>
              <a:gd name="connsiteY4" fmla="*/ 175588 h 203869"/>
              <a:gd name="connsiteX5" fmla="*/ 83962 w 206936"/>
              <a:gd name="connsiteY5" fmla="*/ 203852 h 203869"/>
              <a:gd name="connsiteX6" fmla="*/ 26078 w 206936"/>
              <a:gd name="connsiteY6" fmla="*/ 179039 h 203869"/>
              <a:gd name="connsiteX7" fmla="*/ 1928 w 206936"/>
              <a:gd name="connsiteY7" fmla="*/ 135913 h 203869"/>
              <a:gd name="connsiteX8" fmla="*/ 3309 w 206936"/>
              <a:gd name="connsiteY8" fmla="*/ 95282 h 203869"/>
              <a:gd name="connsiteX9" fmla="*/ 23203 w 206936"/>
              <a:gd name="connsiteY9" fmla="*/ 60013 h 203869"/>
              <a:gd name="connsiteX10" fmla="*/ 61153 w 206936"/>
              <a:gd name="connsiteY10" fmla="*/ 35863 h 203869"/>
              <a:gd name="connsiteX11" fmla="*/ 93353 w 206936"/>
              <a:gd name="connsiteY11" fmla="*/ 27813 h 203869"/>
              <a:gd name="connsiteX12" fmla="*/ 139341 w 206936"/>
              <a:gd name="connsiteY12" fmla="*/ 34821 h 203869"/>
              <a:gd name="connsiteX13" fmla="*/ 96228 w 206936"/>
              <a:gd name="connsiteY13" fmla="*/ 42763 h 203869"/>
              <a:gd name="connsiteX14" fmla="*/ 54828 w 206936"/>
              <a:gd name="connsiteY14" fmla="*/ 56563 h 203869"/>
              <a:gd name="connsiteX15" fmla="*/ 27803 w 206936"/>
              <a:gd name="connsiteY15" fmla="*/ 77838 h 203869"/>
              <a:gd name="connsiteX16" fmla="*/ 13428 w 206936"/>
              <a:gd name="connsiteY16" fmla="*/ 125563 h 203869"/>
              <a:gd name="connsiteX17" fmla="*/ 34703 w 206936"/>
              <a:gd name="connsiteY17" fmla="*/ 168114 h 203869"/>
              <a:gd name="connsiteX18" fmla="*/ 78403 w 206936"/>
              <a:gd name="connsiteY18" fmla="*/ 191688 h 203869"/>
              <a:gd name="connsiteX19" fmla="*/ 176154 w 206936"/>
              <a:gd name="connsiteY19" fmla="*/ 165239 h 203869"/>
              <a:gd name="connsiteX20" fmla="*/ 199729 w 206936"/>
              <a:gd name="connsiteY20" fmla="*/ 97963 h 203869"/>
              <a:gd name="connsiteX21" fmla="*/ 155454 w 206936"/>
              <a:gd name="connsiteY21" fmla="*/ 28963 h 203869"/>
              <a:gd name="connsiteX22" fmla="*/ 84153 w 206936"/>
              <a:gd name="connsiteY22" fmla="*/ 17463 h 203869"/>
              <a:gd name="connsiteX23" fmla="*/ 29862 w 206936"/>
              <a:gd name="connsiteY23" fmla="*/ 1412 h 203869"/>
              <a:gd name="connsiteX0" fmla="*/ 29862 w 206936"/>
              <a:gd name="connsiteY0" fmla="*/ 98 h 202555"/>
              <a:gd name="connsiteX1" fmla="*/ 111178 w 206936"/>
              <a:gd name="connsiteY1" fmla="*/ 5799 h 202555"/>
              <a:gd name="connsiteX2" fmla="*/ 165803 w 206936"/>
              <a:gd name="connsiteY2" fmla="*/ 25924 h 202555"/>
              <a:gd name="connsiteX3" fmla="*/ 206657 w 206936"/>
              <a:gd name="connsiteY3" fmla="*/ 99493 h 202555"/>
              <a:gd name="connsiteX4" fmla="*/ 178454 w 206936"/>
              <a:gd name="connsiteY4" fmla="*/ 174274 h 202555"/>
              <a:gd name="connsiteX5" fmla="*/ 83962 w 206936"/>
              <a:gd name="connsiteY5" fmla="*/ 202538 h 202555"/>
              <a:gd name="connsiteX6" fmla="*/ 26078 w 206936"/>
              <a:gd name="connsiteY6" fmla="*/ 177725 h 202555"/>
              <a:gd name="connsiteX7" fmla="*/ 1928 w 206936"/>
              <a:gd name="connsiteY7" fmla="*/ 134599 h 202555"/>
              <a:gd name="connsiteX8" fmla="*/ 3309 w 206936"/>
              <a:gd name="connsiteY8" fmla="*/ 93968 h 202555"/>
              <a:gd name="connsiteX9" fmla="*/ 23203 w 206936"/>
              <a:gd name="connsiteY9" fmla="*/ 58699 h 202555"/>
              <a:gd name="connsiteX10" fmla="*/ 61153 w 206936"/>
              <a:gd name="connsiteY10" fmla="*/ 34549 h 202555"/>
              <a:gd name="connsiteX11" fmla="*/ 93353 w 206936"/>
              <a:gd name="connsiteY11" fmla="*/ 26499 h 202555"/>
              <a:gd name="connsiteX12" fmla="*/ 139341 w 206936"/>
              <a:gd name="connsiteY12" fmla="*/ 33507 h 202555"/>
              <a:gd name="connsiteX13" fmla="*/ 96228 w 206936"/>
              <a:gd name="connsiteY13" fmla="*/ 41449 h 202555"/>
              <a:gd name="connsiteX14" fmla="*/ 54828 w 206936"/>
              <a:gd name="connsiteY14" fmla="*/ 55249 h 202555"/>
              <a:gd name="connsiteX15" fmla="*/ 27803 w 206936"/>
              <a:gd name="connsiteY15" fmla="*/ 76524 h 202555"/>
              <a:gd name="connsiteX16" fmla="*/ 13428 w 206936"/>
              <a:gd name="connsiteY16" fmla="*/ 124249 h 202555"/>
              <a:gd name="connsiteX17" fmla="*/ 34703 w 206936"/>
              <a:gd name="connsiteY17" fmla="*/ 166800 h 202555"/>
              <a:gd name="connsiteX18" fmla="*/ 78403 w 206936"/>
              <a:gd name="connsiteY18" fmla="*/ 190374 h 202555"/>
              <a:gd name="connsiteX19" fmla="*/ 176154 w 206936"/>
              <a:gd name="connsiteY19" fmla="*/ 163925 h 202555"/>
              <a:gd name="connsiteX20" fmla="*/ 199729 w 206936"/>
              <a:gd name="connsiteY20" fmla="*/ 96649 h 202555"/>
              <a:gd name="connsiteX21" fmla="*/ 155454 w 206936"/>
              <a:gd name="connsiteY21" fmla="*/ 27649 h 202555"/>
              <a:gd name="connsiteX22" fmla="*/ 86453 w 206936"/>
              <a:gd name="connsiteY22" fmla="*/ 9249 h 202555"/>
              <a:gd name="connsiteX23" fmla="*/ 29862 w 206936"/>
              <a:gd name="connsiteY23" fmla="*/ 98 h 202555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216 h 202673"/>
              <a:gd name="connsiteX1" fmla="*/ 95653 w 206936"/>
              <a:gd name="connsiteY1" fmla="*/ 7642 h 202673"/>
              <a:gd name="connsiteX2" fmla="*/ 165803 w 206936"/>
              <a:gd name="connsiteY2" fmla="*/ 26042 h 202673"/>
              <a:gd name="connsiteX3" fmla="*/ 206657 w 206936"/>
              <a:gd name="connsiteY3" fmla="*/ 99611 h 202673"/>
              <a:gd name="connsiteX4" fmla="*/ 178454 w 206936"/>
              <a:gd name="connsiteY4" fmla="*/ 174392 h 202673"/>
              <a:gd name="connsiteX5" fmla="*/ 83962 w 206936"/>
              <a:gd name="connsiteY5" fmla="*/ 202656 h 202673"/>
              <a:gd name="connsiteX6" fmla="*/ 26078 w 206936"/>
              <a:gd name="connsiteY6" fmla="*/ 177843 h 202673"/>
              <a:gd name="connsiteX7" fmla="*/ 1928 w 206936"/>
              <a:gd name="connsiteY7" fmla="*/ 134717 h 202673"/>
              <a:gd name="connsiteX8" fmla="*/ 3309 w 206936"/>
              <a:gd name="connsiteY8" fmla="*/ 94086 h 202673"/>
              <a:gd name="connsiteX9" fmla="*/ 23203 w 206936"/>
              <a:gd name="connsiteY9" fmla="*/ 58817 h 202673"/>
              <a:gd name="connsiteX10" fmla="*/ 61153 w 206936"/>
              <a:gd name="connsiteY10" fmla="*/ 34667 h 202673"/>
              <a:gd name="connsiteX11" fmla="*/ 93353 w 206936"/>
              <a:gd name="connsiteY11" fmla="*/ 26617 h 202673"/>
              <a:gd name="connsiteX12" fmla="*/ 139341 w 206936"/>
              <a:gd name="connsiteY12" fmla="*/ 33625 h 202673"/>
              <a:gd name="connsiteX13" fmla="*/ 96228 w 206936"/>
              <a:gd name="connsiteY13" fmla="*/ 41567 h 202673"/>
              <a:gd name="connsiteX14" fmla="*/ 54828 w 206936"/>
              <a:gd name="connsiteY14" fmla="*/ 55367 h 202673"/>
              <a:gd name="connsiteX15" fmla="*/ 27803 w 206936"/>
              <a:gd name="connsiteY15" fmla="*/ 76642 h 202673"/>
              <a:gd name="connsiteX16" fmla="*/ 13428 w 206936"/>
              <a:gd name="connsiteY16" fmla="*/ 124367 h 202673"/>
              <a:gd name="connsiteX17" fmla="*/ 34703 w 206936"/>
              <a:gd name="connsiteY17" fmla="*/ 166918 h 202673"/>
              <a:gd name="connsiteX18" fmla="*/ 78403 w 206936"/>
              <a:gd name="connsiteY18" fmla="*/ 190492 h 202673"/>
              <a:gd name="connsiteX19" fmla="*/ 176154 w 206936"/>
              <a:gd name="connsiteY19" fmla="*/ 164043 h 202673"/>
              <a:gd name="connsiteX20" fmla="*/ 199729 w 206936"/>
              <a:gd name="connsiteY20" fmla="*/ 96767 h 202673"/>
              <a:gd name="connsiteX21" fmla="*/ 155454 w 206936"/>
              <a:gd name="connsiteY21" fmla="*/ 27767 h 202673"/>
              <a:gd name="connsiteX22" fmla="*/ 96228 w 206936"/>
              <a:gd name="connsiteY22" fmla="*/ 15117 h 202673"/>
              <a:gd name="connsiteX23" fmla="*/ 29862 w 206936"/>
              <a:gd name="connsiteY23" fmla="*/ 216 h 202673"/>
              <a:gd name="connsiteX0" fmla="*/ 29862 w 206936"/>
              <a:gd name="connsiteY0" fmla="*/ 135 h 202592"/>
              <a:gd name="connsiteX1" fmla="*/ 95653 w 206936"/>
              <a:gd name="connsiteY1" fmla="*/ 7561 h 202592"/>
              <a:gd name="connsiteX2" fmla="*/ 165803 w 206936"/>
              <a:gd name="connsiteY2" fmla="*/ 25961 h 202592"/>
              <a:gd name="connsiteX3" fmla="*/ 206657 w 206936"/>
              <a:gd name="connsiteY3" fmla="*/ 99530 h 202592"/>
              <a:gd name="connsiteX4" fmla="*/ 178454 w 206936"/>
              <a:gd name="connsiteY4" fmla="*/ 174311 h 202592"/>
              <a:gd name="connsiteX5" fmla="*/ 83962 w 206936"/>
              <a:gd name="connsiteY5" fmla="*/ 202575 h 202592"/>
              <a:gd name="connsiteX6" fmla="*/ 26078 w 206936"/>
              <a:gd name="connsiteY6" fmla="*/ 177762 h 202592"/>
              <a:gd name="connsiteX7" fmla="*/ 1928 w 206936"/>
              <a:gd name="connsiteY7" fmla="*/ 134636 h 202592"/>
              <a:gd name="connsiteX8" fmla="*/ 3309 w 206936"/>
              <a:gd name="connsiteY8" fmla="*/ 94005 h 202592"/>
              <a:gd name="connsiteX9" fmla="*/ 23203 w 206936"/>
              <a:gd name="connsiteY9" fmla="*/ 58736 h 202592"/>
              <a:gd name="connsiteX10" fmla="*/ 61153 w 206936"/>
              <a:gd name="connsiteY10" fmla="*/ 34586 h 202592"/>
              <a:gd name="connsiteX11" fmla="*/ 93353 w 206936"/>
              <a:gd name="connsiteY11" fmla="*/ 26536 h 202592"/>
              <a:gd name="connsiteX12" fmla="*/ 139341 w 206936"/>
              <a:gd name="connsiteY12" fmla="*/ 33544 h 202592"/>
              <a:gd name="connsiteX13" fmla="*/ 96228 w 206936"/>
              <a:gd name="connsiteY13" fmla="*/ 41486 h 202592"/>
              <a:gd name="connsiteX14" fmla="*/ 54828 w 206936"/>
              <a:gd name="connsiteY14" fmla="*/ 55286 h 202592"/>
              <a:gd name="connsiteX15" fmla="*/ 27803 w 206936"/>
              <a:gd name="connsiteY15" fmla="*/ 76561 h 202592"/>
              <a:gd name="connsiteX16" fmla="*/ 13428 w 206936"/>
              <a:gd name="connsiteY16" fmla="*/ 124286 h 202592"/>
              <a:gd name="connsiteX17" fmla="*/ 34703 w 206936"/>
              <a:gd name="connsiteY17" fmla="*/ 166837 h 202592"/>
              <a:gd name="connsiteX18" fmla="*/ 78403 w 206936"/>
              <a:gd name="connsiteY18" fmla="*/ 190411 h 202592"/>
              <a:gd name="connsiteX19" fmla="*/ 176154 w 206936"/>
              <a:gd name="connsiteY19" fmla="*/ 163962 h 202592"/>
              <a:gd name="connsiteX20" fmla="*/ 199729 w 206936"/>
              <a:gd name="connsiteY20" fmla="*/ 96686 h 202592"/>
              <a:gd name="connsiteX21" fmla="*/ 155454 w 206936"/>
              <a:gd name="connsiteY21" fmla="*/ 27686 h 202592"/>
              <a:gd name="connsiteX22" fmla="*/ 96228 w 206936"/>
              <a:gd name="connsiteY22" fmla="*/ 15036 h 202592"/>
              <a:gd name="connsiteX23" fmla="*/ 29862 w 206936"/>
              <a:gd name="connsiteY23" fmla="*/ 135 h 202592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4828 w 206936"/>
              <a:gd name="connsiteY14" fmla="*/ 47842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5653 w 206936"/>
              <a:gd name="connsiteY13" fmla="*/ 31167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936" h="195148">
                <a:moveTo>
                  <a:pt x="36762" y="10516"/>
                </a:moveTo>
                <a:cubicBezTo>
                  <a:pt x="36666" y="9270"/>
                  <a:pt x="74146" y="-1216"/>
                  <a:pt x="95653" y="117"/>
                </a:cubicBezTo>
                <a:cubicBezTo>
                  <a:pt x="117160" y="1450"/>
                  <a:pt x="147302" y="3189"/>
                  <a:pt x="165803" y="18517"/>
                </a:cubicBezTo>
                <a:cubicBezTo>
                  <a:pt x="184304" y="33845"/>
                  <a:pt x="204549" y="67361"/>
                  <a:pt x="206657" y="92086"/>
                </a:cubicBezTo>
                <a:cubicBezTo>
                  <a:pt x="208765" y="116811"/>
                  <a:pt x="198903" y="149693"/>
                  <a:pt x="178454" y="166867"/>
                </a:cubicBezTo>
                <a:cubicBezTo>
                  <a:pt x="158005" y="184041"/>
                  <a:pt x="109358" y="194556"/>
                  <a:pt x="83962" y="195131"/>
                </a:cubicBezTo>
                <a:cubicBezTo>
                  <a:pt x="58566" y="195706"/>
                  <a:pt x="39750" y="181641"/>
                  <a:pt x="26078" y="170318"/>
                </a:cubicBezTo>
                <a:cubicBezTo>
                  <a:pt x="12406" y="158995"/>
                  <a:pt x="5148" y="145464"/>
                  <a:pt x="1928" y="127192"/>
                </a:cubicBezTo>
                <a:cubicBezTo>
                  <a:pt x="-1292" y="108920"/>
                  <a:pt x="-237" y="99211"/>
                  <a:pt x="3309" y="86561"/>
                </a:cubicBezTo>
                <a:cubicBezTo>
                  <a:pt x="6855" y="73911"/>
                  <a:pt x="13563" y="61195"/>
                  <a:pt x="23203" y="51292"/>
                </a:cubicBezTo>
                <a:cubicBezTo>
                  <a:pt x="32843" y="41389"/>
                  <a:pt x="49461" y="32509"/>
                  <a:pt x="61153" y="27142"/>
                </a:cubicBezTo>
                <a:cubicBezTo>
                  <a:pt x="72845" y="21775"/>
                  <a:pt x="80322" y="19266"/>
                  <a:pt x="93353" y="19092"/>
                </a:cubicBezTo>
                <a:cubicBezTo>
                  <a:pt x="106384" y="18918"/>
                  <a:pt x="146049" y="24088"/>
                  <a:pt x="139341" y="26100"/>
                </a:cubicBezTo>
                <a:cubicBezTo>
                  <a:pt x="132633" y="28112"/>
                  <a:pt x="109930" y="27543"/>
                  <a:pt x="95653" y="31167"/>
                </a:cubicBezTo>
                <a:cubicBezTo>
                  <a:pt x="81376" y="34791"/>
                  <a:pt x="64316" y="38259"/>
                  <a:pt x="52528" y="43817"/>
                </a:cubicBezTo>
                <a:cubicBezTo>
                  <a:pt x="40741" y="49375"/>
                  <a:pt x="34320" y="56946"/>
                  <a:pt x="27803" y="69117"/>
                </a:cubicBezTo>
                <a:cubicBezTo>
                  <a:pt x="21286" y="81288"/>
                  <a:pt x="12278" y="101796"/>
                  <a:pt x="13428" y="116842"/>
                </a:cubicBezTo>
                <a:cubicBezTo>
                  <a:pt x="14578" y="131888"/>
                  <a:pt x="23874" y="148372"/>
                  <a:pt x="34703" y="159393"/>
                </a:cubicBezTo>
                <a:cubicBezTo>
                  <a:pt x="45532" y="170414"/>
                  <a:pt x="54828" y="183446"/>
                  <a:pt x="78403" y="182967"/>
                </a:cubicBezTo>
                <a:cubicBezTo>
                  <a:pt x="101978" y="182488"/>
                  <a:pt x="155933" y="172139"/>
                  <a:pt x="176154" y="156518"/>
                </a:cubicBezTo>
                <a:cubicBezTo>
                  <a:pt x="196375" y="140897"/>
                  <a:pt x="203179" y="111955"/>
                  <a:pt x="199729" y="89242"/>
                </a:cubicBezTo>
                <a:cubicBezTo>
                  <a:pt x="196279" y="66529"/>
                  <a:pt x="172704" y="33850"/>
                  <a:pt x="155454" y="20242"/>
                </a:cubicBezTo>
                <a:cubicBezTo>
                  <a:pt x="138204" y="6634"/>
                  <a:pt x="116010" y="9213"/>
                  <a:pt x="96228" y="7592"/>
                </a:cubicBezTo>
                <a:cubicBezTo>
                  <a:pt x="76446" y="5971"/>
                  <a:pt x="36858" y="11762"/>
                  <a:pt x="36762" y="10516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17" name="Рисунок 1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176D5AA-72FE-48D8-877B-C6937E5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78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A01405-D728-462A-BD57-B77AC98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9375816"/>
              </p:ext>
            </p:extLst>
          </p:nvPr>
        </p:nvGraphicFramePr>
        <p:xfrm>
          <a:off x="262560" y="837507"/>
          <a:ext cx="11665294" cy="581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371496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645682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НАЦИОНАЛЬНАЯ  ЭКОНОМИКА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3 199,1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4 055,5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3 884,2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6 202,8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5 975,0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96,3%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Общеэкономичес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вопросы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205,2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221,5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235,5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233,2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Сельское хозяйство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 рыболовство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556,0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660,7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612,7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721,5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706,3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Водное и лесное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хозяйство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35,0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38,5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31,0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88,0%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Транспорт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327,0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408,3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411,2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438,9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418,2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95,3%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1,8%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Дорожн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хозяйство (дорожные фонды)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1 337,2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1 801,8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1 550,8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3 645,1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3 522,6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96,6%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15,5%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Связь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 информатика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297,5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390,1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331,1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451,2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446,5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645682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Др. вопросы в обл.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национ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экономики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445,7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538,0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704,3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679,4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620,9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91,4%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2,7%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0070346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Национальная экономика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2494806" y="210942"/>
            <a:ext cx="0" cy="48776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108AC-4274-4541-AF76-268D2DF78892}"/>
              </a:ext>
            </a:extLst>
          </p:cNvPr>
          <p:cNvSpPr/>
          <p:nvPr/>
        </p:nvSpPr>
        <p:spPr>
          <a:xfrm>
            <a:off x="7895406" y="822656"/>
            <a:ext cx="1350000" cy="584749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D:\02. Поручения руководства\03_БЮДЖЕТ\2017 год план 2018 и 2019\значки\ryanlerch_warning_reindeer_roadsign_1_scalable_vector_graphics_svg_clip_art_coloring_book_colouring_black_white_line_art_bw_xmas_christmas-999px.png">
            <a:extLst>
              <a:ext uri="{FF2B5EF4-FFF2-40B4-BE49-F238E27FC236}">
                <a16:creationId xmlns:a16="http://schemas.microsoft.com/office/drawing/2014/main" xmlns="" id="{44AE8649-D2FE-4825-A2C7-6C511F51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8008" flipH="1">
            <a:off x="1732600" y="206748"/>
            <a:ext cx="612084" cy="4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992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A01405-D728-462A-BD57-B77AC98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1435375"/>
              </p:ext>
            </p:extLst>
          </p:nvPr>
        </p:nvGraphicFramePr>
        <p:xfrm>
          <a:off x="262560" y="837507"/>
          <a:ext cx="11665294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371496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545628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337769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ОБРАЗОВАНИЕ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4 683,3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4 986,7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5 646,8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5 988,6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5 316,2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88,9%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Дошкольное образование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1 384,5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1 245,1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1 381,4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1 495,7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1 385,4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92,6%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Общее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образование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2 476,1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2 784,7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3 232,3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3 358,7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2 922,3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87,0%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Среднее проф. образование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308,4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331,5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334,0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372,3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353,3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94,9%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1,6%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Дополнительное образование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259,3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244,7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216,8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261,0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256,7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2743731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Молодежная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политика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76,6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184,1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270,2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267,5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166,5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62,3%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0,7%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337769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Профподг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. и др.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вопр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178,4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196,6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212,1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233,4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232,0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КУЛЬТУРА, КИНЕМАТОГРАФИЯ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678,9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852,1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765,2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898,8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892,8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ФИЗИЧЕСКАЯ КУЛЬТУРА И СПОРТ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172,5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187,5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246,2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270,2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270,2</a:t>
                      </a:r>
                      <a:r>
                        <a:rPr lang="ru-RU" sz="2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0070346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Образование, культура, физкультура и спорт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2494806" y="210942"/>
            <a:ext cx="0" cy="48776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2FF0C164-FA9C-494B-9560-BDD14A1D7F00}"/>
              </a:ext>
            </a:extLst>
          </p:cNvPr>
          <p:cNvSpPr/>
          <p:nvPr/>
        </p:nvSpPr>
        <p:spPr>
          <a:xfrm>
            <a:off x="7895406" y="822656"/>
            <a:ext cx="1350000" cy="592797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xmlns="" id="{00EFE2F1-7823-466F-A56A-369BE9B1F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726" y="154204"/>
            <a:ext cx="557031" cy="60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E0E4C3-EEA5-4BA4-A794-B855E2874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80" r="43392"/>
          <a:stretch/>
        </p:blipFill>
        <p:spPr bwMode="auto">
          <a:xfrm>
            <a:off x="-25475" y="0"/>
            <a:ext cx="2421034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91020" y="4149874"/>
            <a:ext cx="945344" cy="1656184"/>
          </a:xfrm>
          <a:prstGeom prst="rect">
            <a:avLst/>
          </a:prstGeom>
          <a:solidFill>
            <a:srgbClr val="784F2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60807"/>
              </p:ext>
            </p:extLst>
          </p:nvPr>
        </p:nvGraphicFramePr>
        <p:xfrm>
          <a:off x="2494806" y="981523"/>
          <a:ext cx="9557895" cy="5616128"/>
        </p:xfrm>
        <a:graphic>
          <a:graphicData uri="http://schemas.openxmlformats.org/drawingml/2006/table">
            <a:tbl>
              <a:tblPr/>
              <a:tblGrid>
                <a:gridCol w="714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3596953272"/>
                    </a:ext>
                  </a:extLst>
                </a:gridCol>
                <a:gridCol w="941731">
                  <a:extLst>
                    <a:ext uri="{9D8B030D-6E8A-4147-A177-3AD203B41FA5}">
                      <a16:colId xmlns:a16="http://schemas.microsoft.com/office/drawing/2014/main" xmlns="" val="3644281883"/>
                    </a:ext>
                  </a:extLst>
                </a:gridCol>
              </a:tblGrid>
              <a:tr h="8023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Численность,</a:t>
                      </a:r>
                    </a:p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44,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44,8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Валовой регион.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продукт, млрд. руб.</a:t>
                      </a: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254,9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258,8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305,2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333,1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355,2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379,3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ru-RU" sz="1800" b="1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потребит.</a:t>
                      </a:r>
                    </a:p>
                    <a:p>
                      <a:pPr algn="ctr" fontAlgn="ctr"/>
                      <a:r>
                        <a:rPr lang="ru-RU" sz="1800" b="1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цен</a:t>
                      </a:r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% к пред. году</a:t>
                      </a: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109,6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101,6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Цена на нефть</a:t>
                      </a:r>
                    </a:p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Urals, долл./барр 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70,0 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63,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57,0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56,0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55,0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Курс доллара,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руб./долл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66,9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5,7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66,1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66,5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2304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Ввод в действие</a:t>
                      </a:r>
                    </a:p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жилых домов тыс. м</a:t>
                      </a:r>
                      <a:r>
                        <a:rPr lang="en-US" sz="1800" b="1" i="0" u="none" strike="noStrike" baseline="30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u="none" strike="noStrike" baseline="30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37,0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229273" y="333450"/>
            <a:ext cx="7410277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Основные показатели развития Ненецкого АО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433" y="2675008"/>
            <a:ext cx="570454" cy="5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433" y="1905816"/>
            <a:ext cx="655406" cy="66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6441" y="4293890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045" y="5981678"/>
            <a:ext cx="472452" cy="47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https://www.kimchoo.com/wp-content/plugins/wp-easycart-data/products/pics1/shopping-cart-hi_f39d689a846fac583e0486d0cca12699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8822" y="3488788"/>
            <a:ext cx="540491" cy="51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jdtgaragedoor.com/files/2015/12/dollar103-2.png?w=316&amp;h=316&amp;a=t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028" y="51579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494807" y="4149874"/>
            <a:ext cx="9557894" cy="16561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91020" y="981523"/>
            <a:ext cx="945344" cy="561612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CC3372E-2DBE-48D8-8B4D-EA107375D7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389" y="137310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63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2. Поручения руководства\03_БЮДЖЕТ\2017 год план 2018 и 2019\значки\Snake_cup-512.png">
            <a:extLst>
              <a:ext uri="{FF2B5EF4-FFF2-40B4-BE49-F238E27FC236}">
                <a16:creationId xmlns:a16="http://schemas.microsoft.com/office/drawing/2014/main" xmlns="" id="{EAE56DFF-D32D-463E-8BB5-B4C07DC9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734" y="190514"/>
            <a:ext cx="528620" cy="5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A01405-D728-462A-BD57-B77AC98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1328913"/>
              </p:ext>
            </p:extLst>
          </p:nvPr>
        </p:nvGraphicFramePr>
        <p:xfrm>
          <a:off x="262560" y="837507"/>
          <a:ext cx="11665294" cy="590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371496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668287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584743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ЗДРАВООХРАНЕНИЕ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1 445,5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1 698,5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1 521,2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1 916,2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1 909,8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99,7%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Стационарная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мед. помощь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412,5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389,5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425,6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435,7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435,7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Амбулаторная помощь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378,3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407,8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499,7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502,0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502,0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Медпомощь в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дневн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стационарах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0,01%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Скорая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мед. помощь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221,3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257,4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267,8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268,3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268,3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584743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Работа с донорской кровью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4326247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Др. вопросы в обл. здравоохранения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433,3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643,9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306,4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688,4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682,0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66828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в т.ч. </a:t>
                      </a:r>
                      <a:r>
                        <a:rPr lang="ru-RU" sz="1800" b="0" dirty="0" err="1">
                          <a:solidFill>
                            <a:schemeClr val="bg1"/>
                          </a:solidFill>
                        </a:rPr>
                        <a:t>межбюджетн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. трансферты ТФОМС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267,6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245,3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Здравоохранение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2494806" y="210942"/>
            <a:ext cx="0" cy="48776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108AC-4274-4541-AF76-268D2DF78892}"/>
              </a:ext>
            </a:extLst>
          </p:cNvPr>
          <p:cNvSpPr/>
          <p:nvPr/>
        </p:nvSpPr>
        <p:spPr>
          <a:xfrm>
            <a:off x="7895406" y="822656"/>
            <a:ext cx="1350000" cy="584749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94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A01405-D728-462A-BD57-B77AC98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9063793"/>
              </p:ext>
            </p:extLst>
          </p:nvPr>
        </p:nvGraphicFramePr>
        <p:xfrm>
          <a:off x="262560" y="837507"/>
          <a:ext cx="11665294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371496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729081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СОЦИАЛЬНАЯ ПОЛИТИКА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3 141,0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3 205,0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3 188,3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3 409,9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3 349,2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14,8%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Пенсионное обеспечение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186,6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210,3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169,3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219,6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Соц. обслуживание населения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404,1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441,4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447,3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457,4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453,8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Соц. обеспечение населения, в т.ч.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1 946,5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1 917,0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1 909,0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1 956,2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1 927,2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98,5%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8,5%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Качество жизни старшего поколения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705,0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713,1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744,8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763,0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761,0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99,7%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9587655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Охрана семьи и детства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587,4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621,2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645,5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757,4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733,5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96,9%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Др. вопросы в обл. соц. политики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Социальная политика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2494806" y="210942"/>
            <a:ext cx="0" cy="48776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108AC-4274-4541-AF76-268D2DF78892}"/>
              </a:ext>
            </a:extLst>
          </p:cNvPr>
          <p:cNvSpPr/>
          <p:nvPr/>
        </p:nvSpPr>
        <p:spPr>
          <a:xfrm>
            <a:off x="7895406" y="822656"/>
            <a:ext cx="1350000" cy="584749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://kantorhukumrky.com/wp-content/uploads/2016/11/family25.png">
            <a:extLst>
              <a:ext uri="{FF2B5EF4-FFF2-40B4-BE49-F238E27FC236}">
                <a16:creationId xmlns:a16="http://schemas.microsoft.com/office/drawing/2014/main" xmlns="" id="{79E250D3-7CB0-4619-AD50-C5958CAA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726" y="17444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058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A01405-D728-462A-BD57-B77AC98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6641721"/>
              </p:ext>
            </p:extLst>
          </p:nvPr>
        </p:nvGraphicFramePr>
        <p:xfrm>
          <a:off x="262560" y="837507"/>
          <a:ext cx="11665294" cy="583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371496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343592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708010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674294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ЖИЛИЩНО-КОММ. ХОЗЯЙСТВО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2 401,5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2 855,5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2 146,3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↓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3 267,0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2 938,9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↑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90,0%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674294">
                <a:tc>
                  <a:txBody>
                    <a:bodyPr/>
                    <a:lstStyle/>
                    <a:p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Жилищное</a:t>
                      </a:r>
                    </a:p>
                    <a:p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хозяйство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1 062,7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1 628,9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936,6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1 114,0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1 001,9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90,0%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674294">
                <a:tc>
                  <a:txBody>
                    <a:bodyPr/>
                    <a:lstStyle/>
                    <a:p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Коммунальное хозяйство, в т.ч.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1 287,9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1 103,5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918,1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1 575,7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1 434,8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91,1%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438291">
                <a:tc>
                  <a:txBody>
                    <a:bodyPr/>
                    <a:lstStyle/>
                    <a:p>
                      <a:r>
                        <a:rPr lang="ru-RU" sz="1700" b="0">
                          <a:solidFill>
                            <a:schemeClr val="bg1"/>
                          </a:solidFill>
                        </a:rPr>
                        <a:t>Субсидии на эл/эн</a:t>
                      </a:r>
                      <a:endParaRPr lang="ru-RU" sz="17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424,8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412,4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340,4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501,0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497,2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438291">
                <a:tc>
                  <a:txBody>
                    <a:bodyPr/>
                    <a:lstStyle/>
                    <a:p>
                      <a:r>
                        <a:rPr lang="ru-RU" sz="1700" b="0">
                          <a:solidFill>
                            <a:schemeClr val="bg1"/>
                          </a:solidFill>
                        </a:rPr>
                        <a:t>Субсидии на тепло</a:t>
                      </a:r>
                      <a:endParaRPr lang="ru-RU" sz="17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360,6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344,5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187,1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341,9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339,2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99,2%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1,5%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674294">
                <a:tc>
                  <a:txBody>
                    <a:bodyPr/>
                    <a:lstStyle/>
                    <a:p>
                      <a:r>
                        <a:rPr lang="ru-RU" sz="1700" b="0">
                          <a:solidFill>
                            <a:schemeClr val="bg1"/>
                          </a:solidFill>
                        </a:rPr>
                        <a:t>Субсидии</a:t>
                      </a:r>
                    </a:p>
                    <a:p>
                      <a:r>
                        <a:rPr lang="ru-RU" sz="1700" b="0">
                          <a:solidFill>
                            <a:schemeClr val="bg1"/>
                          </a:solidFill>
                        </a:rPr>
                        <a:t>на  горяч/хол. воду</a:t>
                      </a:r>
                      <a:endParaRPr lang="ru-RU" sz="17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70,5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107,2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70,1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144,7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141,7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0,6%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674294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</a:rPr>
                        <a:t>Субсидии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</a:rPr>
                        <a:t>на твердое топливо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130,5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123,0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81,8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161,4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146,6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90,8%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0,6%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0070346"/>
                  </a:ext>
                </a:extLst>
              </a:tr>
              <a:tr h="438291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Благоустройство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45,1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86,9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141,3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85,2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84,6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99,3%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0,4%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4394296"/>
                  </a:ext>
                </a:extLst>
              </a:tr>
              <a:tr h="438291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Др. вопросы в ЖКХ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5,9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36,2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150,3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492,1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417,6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85,9%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1,8%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1955472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Жилищно-коммунальное хозяйство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2494806" y="210942"/>
            <a:ext cx="0" cy="48776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108AC-4274-4541-AF76-268D2DF78892}"/>
              </a:ext>
            </a:extLst>
          </p:cNvPr>
          <p:cNvSpPr/>
          <p:nvPr/>
        </p:nvSpPr>
        <p:spPr>
          <a:xfrm>
            <a:off x="7895406" y="822655"/>
            <a:ext cx="1350000" cy="584749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1" descr="D:\02. Поручения руководства\12. Разное\160919 Статистика дл ВК инфограф\jixodjG9T.png">
            <a:extLst>
              <a:ext uri="{FF2B5EF4-FFF2-40B4-BE49-F238E27FC236}">
                <a16:creationId xmlns:a16="http://schemas.microsoft.com/office/drawing/2014/main" xmlns="" id="{5905DF7D-3BA2-4301-9FAB-54B97982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599" y="244158"/>
            <a:ext cx="432048" cy="4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69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vinder.ru/sites/default/files/files/upload/5775/kanon_na_reke_belo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581"/>
          <a:stretch/>
        </p:blipFill>
        <p:spPr bwMode="auto">
          <a:xfrm>
            <a:off x="-8464" y="-26590"/>
            <a:ext cx="12198875" cy="69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" name="Таблица 80">
            <a:extLst>
              <a:ext uri="{FF2B5EF4-FFF2-40B4-BE49-F238E27FC236}">
                <a16:creationId xmlns:a16="http://schemas.microsoft.com/office/drawing/2014/main" xmlns="" id="{6B0D79F2-8BF0-492F-8F34-1ADD8A5A3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17204"/>
              </p:ext>
            </p:extLst>
          </p:nvPr>
        </p:nvGraphicFramePr>
        <p:xfrm>
          <a:off x="262560" y="837506"/>
          <a:ext cx="11665296" cy="584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595473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501608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Собрание депутатов НАО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107,3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119,0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119,9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133,9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131,8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98,4%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0,6%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501608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Счетная палата НАО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99,0%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0,2%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595473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Управление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имущественн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 земельных отношений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77,6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69,3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72,0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71,4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99,0%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0,3%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595473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финансов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 экономики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604,3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574,9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861,3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794,2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629,1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79,2%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595473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Управление гражданской защиты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222,8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223,6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227,3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254,8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248,9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97,7%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1,1%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595473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Управление по государств. регулированию цен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98,7%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50160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Департамент цифры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634,3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629,4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99,2%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5618901"/>
                  </a:ext>
                </a:extLst>
              </a:tr>
              <a:tr h="595473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образования, культуры и спорта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4 925,0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5 306,1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5 069,2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5 772,1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5 645,0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24,9%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50160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Аппарат Администрации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1 034,8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1 137,7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1 079,2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680,2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677,4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99,6%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3,0%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8665610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Динамика расходов в разрезе ГРБС (1 из 2)</a:t>
            </a:r>
          </a:p>
        </p:txBody>
      </p:sp>
      <p:pic>
        <p:nvPicPr>
          <p:cNvPr id="9" name="Picture 4" descr="https://3.bp.blogspot.com/-s7Xz1HtpVM0/T1cQhIduFmI/AAAAAAAAITw/foT0LhDAMK8/s1600/aves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7421" y="6533257"/>
            <a:ext cx="329376" cy="2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20DCC24-D738-4FC0-A172-2835BE6E2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527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9B7CFCD-DA46-4F8D-BEF6-80EA3DA82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95"/>
          <a:stretch/>
        </p:blipFill>
        <p:spPr bwMode="auto">
          <a:xfrm>
            <a:off x="0" y="-1741"/>
            <a:ext cx="1219041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" name="Таблица 80">
            <a:extLst>
              <a:ext uri="{FF2B5EF4-FFF2-40B4-BE49-F238E27FC236}">
                <a16:creationId xmlns:a16="http://schemas.microsoft.com/office/drawing/2014/main" xmlns="" id="{6B0D79F2-8BF0-492F-8F34-1ADD8A5A3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5312828"/>
              </p:ext>
            </p:extLst>
          </p:nvPr>
        </p:nvGraphicFramePr>
        <p:xfrm>
          <a:off x="262560" y="837506"/>
          <a:ext cx="11665296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6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xmlns="" val="2505339444"/>
                    </a:ext>
                  </a:extLst>
                </a:gridCol>
              </a:tblGrid>
              <a:tr h="638350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млн. руб.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план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600" dirty="0" err="1"/>
                        <a:t>уточн</a:t>
                      </a:r>
                      <a:r>
                        <a:rPr lang="ru-RU" sz="1600" dirty="0"/>
                        <a:t>. план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  <a:p>
                      <a:pPr algn="ctr"/>
                      <a:r>
                        <a:rPr lang="ru-RU" sz="1800" dirty="0"/>
                        <a:t>факт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T" sz="1800" dirty="0"/>
                        <a:t>% </a:t>
                      </a:r>
                      <a:r>
                        <a:rPr lang="ru-RU" sz="1800" dirty="0" err="1"/>
                        <a:t>исполн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Доля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Управление государственного заказа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99,1%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Избирательная комиссия Ненецкого АО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96,5%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0,1%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природных ресурсов, экологии и АПК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748,7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899,8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867,8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1 007,5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972,2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96,5%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4,3%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строительства ЖКХ,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энергет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и транспорта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4 976,8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6 063,9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6 040,6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8 994,5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7 900,8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87,8%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Государственная инспекция по ветеринарии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84,1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90,6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94,4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97,7%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0,4%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Госинспекция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строительн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 жилищного надзора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37,5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40,8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43,4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99,7%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0,2%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</a:rPr>
                        <a:t>здравоохр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., труда и соцзащиты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4 635,2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4 978,8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4 834,5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5 424,0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5 352,9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98,7%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внутренней политики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106,9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150,3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181,4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178,3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98,3%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0,8%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8665610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Динамика расходов в разрезе ГРБС (2 из 2)</a:t>
            </a:r>
          </a:p>
        </p:txBody>
      </p:sp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2E97B23-7AE5-476F-A21F-B57CCDEEC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050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://mampormin.narod.ru/P101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362"/>
          <a:stretch/>
        </p:blipFill>
        <p:spPr bwMode="auto">
          <a:xfrm>
            <a:off x="-1" y="0"/>
            <a:ext cx="1225391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Расходы на содержание государственных учреждений</a:t>
            </a:r>
          </a:p>
        </p:txBody>
      </p:sp>
      <p:graphicFrame>
        <p:nvGraphicFramePr>
          <p:cNvPr id="89" name="Таблица 88">
            <a:extLst>
              <a:ext uri="{FF2B5EF4-FFF2-40B4-BE49-F238E27FC236}">
                <a16:creationId xmlns:a16="http://schemas.microsoft.com/office/drawing/2014/main" xmlns="" id="{76571B90-33F4-447E-A681-FF0780D86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1791397"/>
              </p:ext>
            </p:extLst>
          </p:nvPr>
        </p:nvGraphicFramePr>
        <p:xfrm>
          <a:off x="622599" y="837507"/>
          <a:ext cx="11089231" cy="5787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9860">
                  <a:extLst>
                    <a:ext uri="{9D8B030D-6E8A-4147-A177-3AD203B41FA5}">
                      <a16:colId xmlns:a16="http://schemas.microsoft.com/office/drawing/2014/main" xmlns="" val="657752247"/>
                    </a:ext>
                  </a:extLst>
                </a:gridCol>
                <a:gridCol w="825503">
                  <a:extLst>
                    <a:ext uri="{9D8B030D-6E8A-4147-A177-3AD203B41FA5}">
                      <a16:colId xmlns:a16="http://schemas.microsoft.com/office/drawing/2014/main" xmlns="" val="2525246238"/>
                    </a:ext>
                  </a:extLst>
                </a:gridCol>
                <a:gridCol w="1199292">
                  <a:extLst>
                    <a:ext uri="{9D8B030D-6E8A-4147-A177-3AD203B41FA5}">
                      <a16:colId xmlns:a16="http://schemas.microsoft.com/office/drawing/2014/main" xmlns="" val="855289357"/>
                    </a:ext>
                  </a:extLst>
                </a:gridCol>
                <a:gridCol w="694459">
                  <a:extLst>
                    <a:ext uri="{9D8B030D-6E8A-4147-A177-3AD203B41FA5}">
                      <a16:colId xmlns:a16="http://schemas.microsoft.com/office/drawing/2014/main" xmlns="" val="1942493777"/>
                    </a:ext>
                  </a:extLst>
                </a:gridCol>
                <a:gridCol w="1292610">
                  <a:extLst>
                    <a:ext uri="{9D8B030D-6E8A-4147-A177-3AD203B41FA5}">
                      <a16:colId xmlns:a16="http://schemas.microsoft.com/office/drawing/2014/main" xmlns="" val="4011957319"/>
                    </a:ext>
                  </a:extLst>
                </a:gridCol>
                <a:gridCol w="680321">
                  <a:extLst>
                    <a:ext uri="{9D8B030D-6E8A-4147-A177-3AD203B41FA5}">
                      <a16:colId xmlns:a16="http://schemas.microsoft.com/office/drawing/2014/main" xmlns="" val="661091872"/>
                    </a:ext>
                  </a:extLst>
                </a:gridCol>
                <a:gridCol w="1258593">
                  <a:extLst>
                    <a:ext uri="{9D8B030D-6E8A-4147-A177-3AD203B41FA5}">
                      <a16:colId xmlns:a16="http://schemas.microsoft.com/office/drawing/2014/main" xmlns="" val="2171671733"/>
                    </a:ext>
                  </a:extLst>
                </a:gridCol>
                <a:gridCol w="1258593">
                  <a:extLst>
                    <a:ext uri="{9D8B030D-6E8A-4147-A177-3AD203B41FA5}">
                      <a16:colId xmlns:a16="http://schemas.microsoft.com/office/drawing/2014/main" xmlns="" val="1535781455"/>
                    </a:ext>
                  </a:extLst>
                </a:gridCol>
              </a:tblGrid>
              <a:tr h="563444"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/>
                        <a:t>Показатель,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/>
                        <a:t>млн. руб.</a:t>
                      </a:r>
                      <a:endParaRPr lang="ru-RU" sz="1800" b="1" dirty="0"/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Кол-во</a:t>
                      </a:r>
                    </a:p>
                    <a:p>
                      <a:pPr algn="ctr"/>
                      <a:r>
                        <a:rPr lang="ru-RU" sz="1600" b="1" dirty="0" err="1"/>
                        <a:t>учр</a:t>
                      </a:r>
                      <a:r>
                        <a:rPr lang="ru-RU" sz="1600" b="1" dirty="0"/>
                        <a:t>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Штатная численность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Кол-во</a:t>
                      </a:r>
                    </a:p>
                    <a:p>
                      <a:pPr algn="ctr"/>
                      <a:r>
                        <a:rPr lang="ru-RU" sz="1600" b="1" dirty="0"/>
                        <a:t>КУ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30" dirty="0"/>
                        <a:t>Ассигнования на КУ, млн руб.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Кол-во</a:t>
                      </a:r>
                      <a:r>
                        <a:rPr lang="ru-RU" sz="2400" b="1" dirty="0"/>
                        <a:t> </a:t>
                      </a:r>
                      <a:r>
                        <a:rPr lang="ru-RU" sz="1600" b="1" dirty="0"/>
                        <a:t>БУ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Субсидии БУ на гос. задание, млн руб.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Субсидии БУ на иные цели,</a:t>
                      </a:r>
                    </a:p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млн руб.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825718"/>
                  </a:ext>
                </a:extLst>
              </a:tr>
              <a:tr h="514449">
                <a:tc>
                  <a:txBody>
                    <a:bodyPr/>
                    <a:lstStyle/>
                    <a:p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Управление имуществ.</a:t>
                      </a:r>
                    </a:p>
                    <a:p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и земельных отношений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13,0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984468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Управление гражданской защиты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115,5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211,6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3416168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цифр развития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204,5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177,4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153,8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7213805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образования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4 596,3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132,7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3 846,3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1 546,0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0148227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Аппарат Администрации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135,5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219,7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79611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природных ресурсов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29,5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45,9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314910"/>
                  </a:ext>
                </a:extLst>
              </a:tr>
              <a:tr h="514449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строительства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55,0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113,8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4980897"/>
                  </a:ext>
                </a:extLst>
              </a:tr>
              <a:tr h="514449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Государственная инспекция</a:t>
                      </a:r>
                    </a:p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по ветеринарии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66,8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85,2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080570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здравоохранения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2 328,3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171,1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1 077,6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985,3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5390979"/>
                  </a:ext>
                </a:extLst>
              </a:tr>
              <a:tr h="318468"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Департамент внутренней политики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22,0 ед.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34,8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х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5499104"/>
                  </a:ext>
                </a:extLst>
              </a:tr>
              <a:tr h="416459">
                <a:tc>
                  <a:txBody>
                    <a:bodyPr/>
                    <a:lstStyle/>
                    <a:p>
                      <a:pPr marL="0" marR="0" lvl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>
                          <a:solidFill>
                            <a:schemeClr val="bg1"/>
                          </a:solidFill>
                        </a:rPr>
                        <a:t>ВСЕГО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7 566,3</a:t>
                      </a: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1 192,3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5 099,2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2 534,1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>
                          <a:alpha val="14902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8665610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26FB818-7D73-48F2-B6AF-6F12F7A15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918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Предоставление субсидий ЮЛ и ФЛ, млн руб. (1 из 3)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550" y="6207926"/>
            <a:ext cx="1295112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0710" y="6136693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1,89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60" y="6181632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886" y="6222085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303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2,52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6758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66170" y="6207924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6335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2,45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4790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86680" y="6237329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% исп.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343678" y="6166098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97,6%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292" y="1656073"/>
            <a:ext cx="24343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Прямая поддержка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бизнеса, в т.ч.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грантов, 67 субсидий</a:t>
            </a:r>
          </a:p>
        </p:txBody>
      </p:sp>
      <p:pic>
        <p:nvPicPr>
          <p:cNvPr id="21" name="Picture 30" descr="http://topvapor.com/images/leaf64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734" y="1010008"/>
            <a:ext cx="713422" cy="7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264744" y="118946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13,7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10380" y="1640813"/>
            <a:ext cx="1914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Поддержка МСП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развитие ЦПП,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ЦКР и ЦПЭ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55046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11,0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18845" y="1640813"/>
            <a:ext cx="2193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Поддержка МСП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446 субъектов МСП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30% охват услуг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2 экспорт. контракта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03318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63,9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19342" y="1640813"/>
            <a:ext cx="2462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 на 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модернизацию АПК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 организация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435566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16,5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463547" y="3312257"/>
            <a:ext cx="22642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Реализация оленины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14 организаций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59 физлиц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583163" y="284564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167,6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673652" y="1654178"/>
            <a:ext cx="2119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Геоботаническое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обследов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пастбищ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2 СПК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0720683" y="118756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5,4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370699" y="3325860"/>
            <a:ext cx="2357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 на наращивание</a:t>
            </a:r>
          </a:p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числ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оленей 2 СПК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517451" y="28669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1,0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926946" y="3327321"/>
            <a:ext cx="1821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Развитие АПК</a:t>
            </a:r>
          </a:p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софинанс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из ФБ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14 организаций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751692" y="285062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62,7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068266" y="5013970"/>
            <a:ext cx="2122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производство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картофеля 1 КФХ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074618" y="450183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0,1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467103" y="5000269"/>
            <a:ext cx="21984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Субсидия на молоко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АО НАК, 3 МКП,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2 СПК, 6 КФХ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7544648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283,7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692181" y="5000410"/>
            <a:ext cx="21984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ЛПХ на молоко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4 ЛПХ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9759429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0,2</a:t>
            </a:r>
          </a:p>
        </p:txBody>
      </p:sp>
      <p:pic>
        <p:nvPicPr>
          <p:cNvPr id="73" name="Picture 8" descr="http://micropower-global.com/wp-content/uploads/2016/01/power-industry-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6239" y="7318226"/>
            <a:ext cx="653564" cy="65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game-icons.net/icons/lorc/originals/png/000000/transparent/meat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531" y="2693326"/>
            <a:ext cx="743170" cy="7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reeiconbox.com/icon/256/2901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3258" y="2266787"/>
            <a:ext cx="1535956" cy="15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maxcdn.icons8.com/Share/icon/Food/cucumber_filled16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49362" flipH="1">
            <a:off x="1779021" y="4412414"/>
            <a:ext cx="579563" cy="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https://maxcdn.icons8.com/Share/icon/Food/milk_bottle_filled16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344" y="4354241"/>
            <a:ext cx="605651" cy="6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shareicon.net/download/2016/02/12/717964_office_512x51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90" y="896179"/>
            <a:ext cx="835592" cy="8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game-icons.net/icons/delapouite/originals/png/000000/transparent/grass.png">
            <a:extLst>
              <a:ext uri="{FF2B5EF4-FFF2-40B4-BE49-F238E27FC236}">
                <a16:creationId xmlns:a16="http://schemas.microsoft.com/office/drawing/2014/main" xmlns="" id="{A227573C-B553-4F9F-A83C-F67A9A4E4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3430" y="981522"/>
            <a:ext cx="687916" cy="6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serscontent2.emaze.com/images/dea9937b-2ffa-4a2b-bb15-7a6b7536e3d7/743cc38f-db81-45e3-a7b9-2e241b1a5523.jpg">
            <a:extLst>
              <a:ext uri="{FF2B5EF4-FFF2-40B4-BE49-F238E27FC236}">
                <a16:creationId xmlns:a16="http://schemas.microsoft.com/office/drawing/2014/main" xmlns="" id="{67245A9C-F15A-4C75-BE64-044939921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839" y="935989"/>
            <a:ext cx="731971" cy="7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2DE3ED81-DDDB-49BF-821E-0070541FEC03}"/>
              </a:ext>
            </a:extLst>
          </p:cNvPr>
          <p:cNvSpPr/>
          <p:nvPr/>
        </p:nvSpPr>
        <p:spPr>
          <a:xfrm>
            <a:off x="1270670" y="5000105"/>
            <a:ext cx="2648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производство овощей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 организация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5CABC1AC-ADE4-40AC-87A1-759CB1D71770}"/>
              </a:ext>
            </a:extLst>
          </p:cNvPr>
          <p:cNvSpPr/>
          <p:nvPr/>
        </p:nvSpPr>
        <p:spPr>
          <a:xfrm>
            <a:off x="2582645" y="453349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2,6</a:t>
            </a:r>
          </a:p>
        </p:txBody>
      </p:sp>
      <p:pic>
        <p:nvPicPr>
          <p:cNvPr id="4" name="Picture 4" descr="https://image.flaticon.com/icons/png/512/88/88996.png">
            <a:extLst>
              <a:ext uri="{FF2B5EF4-FFF2-40B4-BE49-F238E27FC236}">
                <a16:creationId xmlns:a16="http://schemas.microsoft.com/office/drawing/2014/main" xmlns="" id="{DFD4276F-8D45-4B82-A00F-BB255ABC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1825" y="1118625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1B3EE473-4B9C-461F-BD8A-3DE8E64B1C81}"/>
              </a:ext>
            </a:extLst>
          </p:cNvPr>
          <p:cNvSpPr/>
          <p:nvPr/>
        </p:nvSpPr>
        <p:spPr>
          <a:xfrm>
            <a:off x="3926250" y="3333597"/>
            <a:ext cx="23198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 трансп.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расходов за доставку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оленины 2 орг.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0CFC5372-4510-44F2-9758-3BB13686F835}"/>
              </a:ext>
            </a:extLst>
          </p:cNvPr>
          <p:cNvSpPr/>
          <p:nvPr/>
        </p:nvSpPr>
        <p:spPr>
          <a:xfrm>
            <a:off x="5073655" y="28669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15,7</a:t>
            </a:r>
          </a:p>
        </p:txBody>
      </p:sp>
      <p:pic>
        <p:nvPicPr>
          <p:cNvPr id="75" name="Picture 2" descr="D:\02. Поручения руководства\03_БЮДЖЕТ\2017 год план 2018 и 2019\значки\ryanlerch_warning_reindeer_roadsign_1_scalable_vector_graphics_svg_clip_art_coloring_book_colouring_black_white_line_art_bw_xmas_christmas-999px.png">
            <a:extLst>
              <a:ext uri="{FF2B5EF4-FFF2-40B4-BE49-F238E27FC236}">
                <a16:creationId xmlns:a16="http://schemas.microsoft.com/office/drawing/2014/main" xmlns="" id="{01248610-8353-494F-8D13-A5BFACFD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1992">
            <a:off x="6795127" y="2822521"/>
            <a:ext cx="657494" cy="5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https://png.icons8.com/material/1600/cow.png">
            <a:extLst>
              <a:ext uri="{FF2B5EF4-FFF2-40B4-BE49-F238E27FC236}">
                <a16:creationId xmlns:a16="http://schemas.microsoft.com/office/drawing/2014/main" xmlns="" id="{43BDC728-C8D7-405E-A5D6-A9EFD130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4202" y="2741712"/>
            <a:ext cx="614805" cy="6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s://d30y9cdsu7xlg0.cloudfront.net/png/172799-200.png">
            <a:extLst>
              <a:ext uri="{FF2B5EF4-FFF2-40B4-BE49-F238E27FC236}">
                <a16:creationId xmlns:a16="http://schemas.microsoft.com/office/drawing/2014/main" xmlns="" id="{9F07F300-50CE-4761-B552-099E38F9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2720">
            <a:off x="4196148" y="4374784"/>
            <a:ext cx="783264" cy="7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.onlinewebfonts.com/svg/download_480803.png">
            <a:extLst>
              <a:ext uri="{FF2B5EF4-FFF2-40B4-BE49-F238E27FC236}">
                <a16:creationId xmlns:a16="http://schemas.microsoft.com/office/drawing/2014/main" xmlns="" id="{7560F517-CCDB-4D8E-943C-ED5A3655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75" y="4362606"/>
            <a:ext cx="591914" cy="6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CB2DEBA-67F2-4B71-8E60-AC331DA99A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70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A4D364D-1E5A-41A9-B779-44927359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159" y="1068526"/>
            <a:ext cx="1147316" cy="6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ttp://thumb1.shutterstock.com/thumb_large/163198054/744176650/stock-vector-iceberg-vector-icon-744176650.jpg">
            <a:extLst>
              <a:ext uri="{FF2B5EF4-FFF2-40B4-BE49-F238E27FC236}">
                <a16:creationId xmlns:a16="http://schemas.microsoft.com/office/drawing/2014/main" xmlns="" id="{04A11662-E7B8-47D2-B44C-5E984E126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06" t="10859" r="29898" b="48821"/>
          <a:stretch/>
        </p:blipFill>
        <p:spPr bwMode="auto">
          <a:xfrm>
            <a:off x="2772406" y="2653034"/>
            <a:ext cx="918917" cy="6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Предоставление субсидий ЮЛ и ФЛ, млн руб. (2 из 3)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139" y="1656073"/>
            <a:ext cx="2518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Производство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и реализация мяса КРС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3 организации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64744" y="118946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9,9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39825" y="1640813"/>
            <a:ext cx="22554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Создание и развитие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Центра сельхоз-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компетенций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55046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52000" y="1640813"/>
            <a:ext cx="2372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Поддержка фермеров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и развитие сельской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кооперации, 3 КФХ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03318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8,7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199345" y="1640813"/>
            <a:ext cx="24242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 доставке продуктов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село 21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организ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435566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42,9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565900" y="1642368"/>
            <a:ext cx="2372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произ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-во/доставку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хлеба 18 предприятий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39822" y="117575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102,8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710830" y="3296997"/>
            <a:ext cx="21450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Доставка продуктов</a:t>
            </a:r>
          </a:p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Амдерма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Колгуев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и Вайгач 5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организ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770872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10,8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814544" y="3296997"/>
            <a:ext cx="27378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Снижение затрат на ЖКУ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торговле и общепиту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селе 8 ПО, 4 ИП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219144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1,5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518004" y="3298552"/>
            <a:ext cx="1906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16 сел,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обеспеч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радиотел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связью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3 166 абонентов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458782" y="2831943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30,6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478800" y="3296997"/>
            <a:ext cx="25744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летний чартер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«Нарьян-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Марский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ОАО»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1 042 человека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753547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8,3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689570" y="4953181"/>
            <a:ext cx="1785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Авиаперевозки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НМОАО на село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24 648 человек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595504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225,8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4018231" y="4941962"/>
            <a:ext cx="20375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Межрегиональное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авиасообщение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13 243 человека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5031714" y="450861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56,0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6276700" y="4976778"/>
            <a:ext cx="20056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Водный транспорт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МП ЗР СТК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8 488 человек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267040" y="451016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32,7</a:t>
            </a:r>
          </a:p>
        </p:txBody>
      </p:sp>
      <p:pic>
        <p:nvPicPr>
          <p:cNvPr id="103" name="Picture 4" descr="https://png.icons8.com/material/1600/cow.png">
            <a:extLst>
              <a:ext uri="{FF2B5EF4-FFF2-40B4-BE49-F238E27FC236}">
                <a16:creationId xmlns:a16="http://schemas.microsoft.com/office/drawing/2014/main" xmlns="" id="{18D7E30A-A20D-4360-BA65-1381E9A0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716" y="1074012"/>
            <a:ext cx="614805" cy="6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D:\01_Адм_работа\cow_PNG2131.png">
            <a:extLst>
              <a:ext uri="{FF2B5EF4-FFF2-40B4-BE49-F238E27FC236}">
                <a16:creationId xmlns:a16="http://schemas.microsoft.com/office/drawing/2014/main" xmlns="" id="{C2482D49-FADD-4572-BA7B-9BC4540B7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441" y="1068526"/>
            <a:ext cx="1059673" cy="7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https://www.shareicon.net/download/2015/10/08/653058_food_512x512.png">
            <a:extLst>
              <a:ext uri="{FF2B5EF4-FFF2-40B4-BE49-F238E27FC236}">
                <a16:creationId xmlns:a16="http://schemas.microsoft.com/office/drawing/2014/main" xmlns="" id="{3A50B284-2FC4-45B8-99DC-C3B78F3E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431" y="881016"/>
            <a:ext cx="764263" cy="7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http://game-icons.net/icons/lorc/originals/png/000000/transparent/sliced-bread.png">
            <a:extLst>
              <a:ext uri="{FF2B5EF4-FFF2-40B4-BE49-F238E27FC236}">
                <a16:creationId xmlns:a16="http://schemas.microsoft.com/office/drawing/2014/main" xmlns="" id="{BEF9C51B-4F99-4312-8530-D2FC7926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3660" y="926897"/>
            <a:ext cx="794096" cy="7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6" descr="http://luxsanteh.kiev.ua/images/heating3.png">
            <a:extLst>
              <a:ext uri="{FF2B5EF4-FFF2-40B4-BE49-F238E27FC236}">
                <a16:creationId xmlns:a16="http://schemas.microsoft.com/office/drawing/2014/main" xmlns="" id="{D75A9591-7BE0-49FE-94EC-C5C69632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6595" y="2728182"/>
            <a:ext cx="329912" cy="3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" descr="D:\01_Адм_работа\ico_light_bulb_2.png">
            <a:extLst>
              <a:ext uri="{FF2B5EF4-FFF2-40B4-BE49-F238E27FC236}">
                <a16:creationId xmlns:a16="http://schemas.microsoft.com/office/drawing/2014/main" xmlns="" id="{26129657-2688-430D-B5ED-92A087D17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878" y="2736726"/>
            <a:ext cx="221617" cy="29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4" descr="https://www.shareicon.net/download/2015/12/22/691163_mine_512x512.png">
            <a:extLst>
              <a:ext uri="{FF2B5EF4-FFF2-40B4-BE49-F238E27FC236}">
                <a16:creationId xmlns:a16="http://schemas.microsoft.com/office/drawing/2014/main" xmlns="" id="{5A11354A-1B12-4F12-BC94-3F383D82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567" y="3042602"/>
            <a:ext cx="243176" cy="2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" descr="D:\02. Поручения руководства\12. Разное\160919 Статистика дл ВК инфограф\jixodjG9T.png">
            <a:extLst>
              <a:ext uri="{FF2B5EF4-FFF2-40B4-BE49-F238E27FC236}">
                <a16:creationId xmlns:a16="http://schemas.microsoft.com/office/drawing/2014/main" xmlns="" id="{DCB13A75-7243-4AE6-B827-FB642E25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0698" y="3045231"/>
            <a:ext cx="246665" cy="2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0" descr="https://www.shareicon.net/download/2015/10/01/649266_phone_512x512.png">
            <a:extLst>
              <a:ext uri="{FF2B5EF4-FFF2-40B4-BE49-F238E27FC236}">
                <a16:creationId xmlns:a16="http://schemas.microsoft.com/office/drawing/2014/main" xmlns="" id="{5AE3B541-49B3-4C25-853B-17D834314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8470" y="2749486"/>
            <a:ext cx="535920" cy="5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age.flaticon.com/icons/png/512/76/76526.png">
            <a:extLst>
              <a:ext uri="{FF2B5EF4-FFF2-40B4-BE49-F238E27FC236}">
                <a16:creationId xmlns:a16="http://schemas.microsoft.com/office/drawing/2014/main" xmlns="" id="{54D36B99-509A-4043-9C70-614C0D76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1103" y="2603299"/>
            <a:ext cx="817489" cy="81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6" descr="http://freeiconbox.com/icon/256/29010.png">
            <a:extLst>
              <a:ext uri="{FF2B5EF4-FFF2-40B4-BE49-F238E27FC236}">
                <a16:creationId xmlns:a16="http://schemas.microsoft.com/office/drawing/2014/main" xmlns="" id="{ED989CC2-3188-4DD8-A27B-BD26E00A8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95234">
            <a:off x="1476504" y="3964495"/>
            <a:ext cx="1306805" cy="13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2" descr="https://d30y9cdsu7xlg0.cloudfront.net/png/68978-200.png">
            <a:extLst>
              <a:ext uri="{FF2B5EF4-FFF2-40B4-BE49-F238E27FC236}">
                <a16:creationId xmlns:a16="http://schemas.microsoft.com/office/drawing/2014/main" xmlns="" id="{A6DE6852-959C-41C1-A38C-CF6A6A1C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667" y="4345618"/>
            <a:ext cx="724119" cy="7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4" descr="http://www.vialab.ru/img/pict4.png">
            <a:extLst>
              <a:ext uri="{FF2B5EF4-FFF2-40B4-BE49-F238E27FC236}">
                <a16:creationId xmlns:a16="http://schemas.microsoft.com/office/drawing/2014/main" xmlns="" id="{4B6525CF-2439-47E5-9C4A-4A4872B2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4108" y="4505683"/>
            <a:ext cx="993365" cy="5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106EB847-F4F2-49CB-A1FE-8171BD4F6593}"/>
              </a:ext>
            </a:extLst>
          </p:cNvPr>
          <p:cNvSpPr/>
          <p:nvPr/>
        </p:nvSpPr>
        <p:spPr>
          <a:xfrm>
            <a:off x="8363271" y="4953181"/>
            <a:ext cx="2388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авто-</a:t>
            </a:r>
          </a:p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бусного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сообщения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163,5 тыс. пассажиров</a:t>
            </a: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B5B749A9-E45E-44D7-80FD-CB9C70D2D686}"/>
              </a:ext>
            </a:extLst>
          </p:cNvPr>
          <p:cNvSpPr/>
          <p:nvPr/>
        </p:nvSpPr>
        <p:spPr>
          <a:xfrm>
            <a:off x="9545009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2,8</a:t>
            </a:r>
          </a:p>
        </p:txBody>
      </p:sp>
      <p:pic>
        <p:nvPicPr>
          <p:cNvPr id="120" name="Picture 16" descr="http://www.miankoutu.com/uploadfiles/2015-9-24/2015924142457196.png">
            <a:extLst>
              <a:ext uri="{FF2B5EF4-FFF2-40B4-BE49-F238E27FC236}">
                <a16:creationId xmlns:a16="http://schemas.microsoft.com/office/drawing/2014/main" xmlns="" id="{AAD174ED-B4C6-47F8-9D84-E172D44B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6818" y="4418144"/>
            <a:ext cx="732854" cy="7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1012A44-3DAA-4A6C-8628-70CB0B5237D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0B389C1E-4191-41FE-82A8-1C78ACBC3366}"/>
              </a:ext>
            </a:extLst>
          </p:cNvPr>
          <p:cNvSpPr/>
          <p:nvPr/>
        </p:nvSpPr>
        <p:spPr>
          <a:xfrm>
            <a:off x="190550" y="6207926"/>
            <a:ext cx="1295112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F96FC648-66FB-46AC-9A45-7CE2A9D1ACEE}"/>
              </a:ext>
            </a:extLst>
          </p:cNvPr>
          <p:cNvSpPr/>
          <p:nvPr/>
        </p:nvSpPr>
        <p:spPr>
          <a:xfrm>
            <a:off x="1630710" y="6136693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1,89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3A6A0EC6-ED5E-4921-9226-7DF4FB9F3CFC}"/>
              </a:ext>
            </a:extLst>
          </p:cNvPr>
          <p:cNvSpPr/>
          <p:nvPr/>
        </p:nvSpPr>
        <p:spPr>
          <a:xfrm>
            <a:off x="2515260" y="6181632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0F7BDCFA-C586-4655-A081-BE6D86327403}"/>
              </a:ext>
            </a:extLst>
          </p:cNvPr>
          <p:cNvSpPr/>
          <p:nvPr/>
        </p:nvSpPr>
        <p:spPr>
          <a:xfrm>
            <a:off x="3214886" y="6222085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3568BB86-5545-450F-863E-B851AF3C5744}"/>
              </a:ext>
            </a:extLst>
          </p:cNvPr>
          <p:cNvSpPr/>
          <p:nvPr/>
        </p:nvSpPr>
        <p:spPr>
          <a:xfrm>
            <a:off x="458303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2,52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EF7E2E83-24C7-4517-8B67-FA747D0B6915}"/>
              </a:ext>
            </a:extLst>
          </p:cNvPr>
          <p:cNvSpPr/>
          <p:nvPr/>
        </p:nvSpPr>
        <p:spPr>
          <a:xfrm>
            <a:off x="546758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1B78D7C9-80B0-4710-B157-7126CFE09F47}"/>
              </a:ext>
            </a:extLst>
          </p:cNvPr>
          <p:cNvSpPr/>
          <p:nvPr/>
        </p:nvSpPr>
        <p:spPr>
          <a:xfrm>
            <a:off x="6166170" y="6207924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C119CF45-EE79-483D-AE0D-FB04673B9FD4}"/>
              </a:ext>
            </a:extLst>
          </p:cNvPr>
          <p:cNvSpPr/>
          <p:nvPr/>
        </p:nvSpPr>
        <p:spPr>
          <a:xfrm>
            <a:off x="746335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2,45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D9AD8877-47EA-4188-9655-C718D95DB5E3}"/>
              </a:ext>
            </a:extLst>
          </p:cNvPr>
          <p:cNvSpPr/>
          <p:nvPr/>
        </p:nvSpPr>
        <p:spPr>
          <a:xfrm>
            <a:off x="834790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2B79F33A-0254-4725-89A2-A28E6A3BB053}"/>
              </a:ext>
            </a:extLst>
          </p:cNvPr>
          <p:cNvSpPr/>
          <p:nvPr/>
        </p:nvSpPr>
        <p:spPr>
          <a:xfrm>
            <a:off x="9086680" y="6237329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% исп.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1BBE7600-01D6-41B1-B721-5B958743F407}"/>
              </a:ext>
            </a:extLst>
          </p:cNvPr>
          <p:cNvSpPr/>
          <p:nvPr/>
        </p:nvSpPr>
        <p:spPr>
          <a:xfrm>
            <a:off x="10343678" y="6166098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97,6%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B44926E9-FFB1-4966-B248-E65D6D65F2C8}"/>
              </a:ext>
            </a:extLst>
          </p:cNvPr>
          <p:cNvSpPr/>
          <p:nvPr/>
        </p:nvSpPr>
        <p:spPr>
          <a:xfrm>
            <a:off x="-18022" y="3314781"/>
            <a:ext cx="26527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Повышение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продуктивн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молочного скотоводства,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3 КФХ, 1 АО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B1700093-8637-4C42-A94F-1F3FCC66EB44}"/>
              </a:ext>
            </a:extLst>
          </p:cNvPr>
          <p:cNvSpPr/>
          <p:nvPr/>
        </p:nvSpPr>
        <p:spPr>
          <a:xfrm>
            <a:off x="1273167" y="28481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2,0</a:t>
            </a:r>
          </a:p>
        </p:txBody>
      </p:sp>
      <p:pic>
        <p:nvPicPr>
          <p:cNvPr id="60" name="Picture 4" descr="https://www.shareicon.net/data/2016/01/02/697009_drink_512x512.png">
            <a:extLst>
              <a:ext uri="{FF2B5EF4-FFF2-40B4-BE49-F238E27FC236}">
                <a16:creationId xmlns:a16="http://schemas.microsoft.com/office/drawing/2014/main" xmlns="" id="{0AA1F175-8749-4C9A-96CF-F3B198CC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82" y="2776744"/>
            <a:ext cx="570884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4620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306734F1-A52E-4400-BADC-420622D2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1" r="19392"/>
          <a:stretch/>
        </p:blipFill>
        <p:spPr bwMode="auto">
          <a:xfrm>
            <a:off x="9964012" y="1085197"/>
            <a:ext cx="675654" cy="5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6" descr="https://image.freepik.com/free-icon/firewood-trunks-stacked_318-42263.jpg">
            <a:extLst>
              <a:ext uri="{FF2B5EF4-FFF2-40B4-BE49-F238E27FC236}">
                <a16:creationId xmlns:a16="http://schemas.microsoft.com/office/drawing/2014/main" xmlns="" id="{EFB9236E-F9FD-4828-AABD-886BCA6A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386" y="4437149"/>
            <a:ext cx="678827" cy="6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Предоставление субсидий ЮЛ и ФЛ, млн руб. (3 из 3)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3327" y="1640813"/>
            <a:ext cx="2138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Создание системы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учета потребителей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ГУП НАО «НКК»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09973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6,8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91308" y="1640813"/>
            <a:ext cx="22041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1% ипотека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Всего 276 кредитов, 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 2018 – 62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58245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46,3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98202" y="1640813"/>
            <a:ext cx="1712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Подготовка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объектов к ОЗП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ГУП НАО «НКК»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78525" y="117420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30,9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206911" y="1642368"/>
            <a:ext cx="2488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Гос. регулирование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тарифов на эл/энергию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3 организации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438765" y="117575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497,2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30517" y="3312257"/>
            <a:ext cx="2291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Гос. регулирование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тарифов на тепловую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энергию 5 орг.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263591" y="284564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339,2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650634" y="3296997"/>
            <a:ext cx="22315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Гос. регулирование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тарифов на ХВС, ГВС,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водоотведение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9 организаций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753893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141,7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973992" y="3296997"/>
            <a:ext cx="2384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Снабжение населения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твердым топливом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 организация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202165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146,6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440063" y="3296997"/>
            <a:ext cx="2013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Субсидия частным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детским садам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«Садко»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434413" y="28303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3,6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9607456" y="3298552"/>
            <a:ext cx="22874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Субсидия на доп.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детское образование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ЦВР «Полиглот»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0738669" y="2831943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1,0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-24858" y="4968441"/>
            <a:ext cx="2668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по бесплатному проезду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157,0 тыс. пассажиров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296761" y="450183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6,1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650840" y="4953181"/>
            <a:ext cx="2245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Возмещ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по дровам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оленеводам 320 чел.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1 280 куб. метров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787063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1,4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4825293" y="4975223"/>
            <a:ext cx="28676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1247 подростка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летн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 труд. 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118 чел. обществ. работы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20 безработных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223273" y="450861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31,7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874178" y="4976778"/>
            <a:ext cx="16371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Трудоустроено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5 инвалидов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дооснащено 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2 раб места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8458599" y="451016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1,2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106EB847-F4F2-49CB-A1FE-8171BD4F6593}"/>
              </a:ext>
            </a:extLst>
          </p:cNvPr>
          <p:cNvSpPr/>
          <p:nvPr/>
        </p:nvSpPr>
        <p:spPr>
          <a:xfrm>
            <a:off x="9584870" y="4953181"/>
            <a:ext cx="23283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Возмещение затрат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созд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раб. места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молодым инвалидам</a:t>
            </a: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B5B749A9-E45E-44D7-80FD-CB9C70D2D686}"/>
              </a:ext>
            </a:extLst>
          </p:cNvPr>
          <p:cNvSpPr/>
          <p:nvPr/>
        </p:nvSpPr>
        <p:spPr>
          <a:xfrm>
            <a:off x="10736568" y="448657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0,2</a:t>
            </a:r>
          </a:p>
        </p:txBody>
      </p:sp>
      <p:pic>
        <p:nvPicPr>
          <p:cNvPr id="69" name="Picture 8" descr="https://image.freepik.com/free-icon/no-translate-detected_318-54989.jpg">
            <a:extLst>
              <a:ext uri="{FF2B5EF4-FFF2-40B4-BE49-F238E27FC236}">
                <a16:creationId xmlns:a16="http://schemas.microsoft.com/office/drawing/2014/main" xmlns="" id="{0771CED4-92BA-4CD6-9863-99057A64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3728" y="1070356"/>
            <a:ext cx="650637" cy="65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s://www.shareicon.net/download/2015/10/13/655482_weather_512x512.png">
            <a:extLst>
              <a:ext uri="{FF2B5EF4-FFF2-40B4-BE49-F238E27FC236}">
                <a16:creationId xmlns:a16="http://schemas.microsoft.com/office/drawing/2014/main" xmlns="" id="{A5D6CFE9-07AF-4A9D-873B-2B47E2A9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6357" y="1177619"/>
            <a:ext cx="459780" cy="4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http://micropower-global.com/wp-content/uploads/2016/01/power-industry-icon.png">
            <a:extLst>
              <a:ext uri="{FF2B5EF4-FFF2-40B4-BE49-F238E27FC236}">
                <a16:creationId xmlns:a16="http://schemas.microsoft.com/office/drawing/2014/main" xmlns="" id="{EDCF3126-E5A6-4266-AAD1-A05ADF36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325" y="1033788"/>
            <a:ext cx="653564" cy="65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" descr="D:\01_Адм_работа\radiator-512.png">
            <a:extLst>
              <a:ext uri="{FF2B5EF4-FFF2-40B4-BE49-F238E27FC236}">
                <a16:creationId xmlns:a16="http://schemas.microsoft.com/office/drawing/2014/main" xmlns="" id="{AF071889-D30D-4220-A4B5-1C10DEDC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39" y="2819686"/>
            <a:ext cx="518533" cy="5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1" descr="D:\02. Поручения руководства\12. Разное\160919 Статистика дл ВК инфограф\jixodjG9T.png">
            <a:extLst>
              <a:ext uri="{FF2B5EF4-FFF2-40B4-BE49-F238E27FC236}">
                <a16:creationId xmlns:a16="http://schemas.microsoft.com/office/drawing/2014/main" xmlns="" id="{C464B832-2778-4333-9305-C528B4E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3985" y="2868445"/>
            <a:ext cx="477657" cy="46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4" descr="https://www.shareicon.net/download/2015/12/22/691163_mine_512x512.png">
            <a:extLst>
              <a:ext uri="{FF2B5EF4-FFF2-40B4-BE49-F238E27FC236}">
                <a16:creationId xmlns:a16="http://schemas.microsoft.com/office/drawing/2014/main" xmlns="" id="{DEC7382F-1AC5-4C06-87BE-99DFDB69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990" y="2736882"/>
            <a:ext cx="602745" cy="6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4" descr="https://png.icons8.com/ios/2x/sandbox2-filled.png">
            <a:extLst>
              <a:ext uri="{FF2B5EF4-FFF2-40B4-BE49-F238E27FC236}">
                <a16:creationId xmlns:a16="http://schemas.microsoft.com/office/drawing/2014/main" xmlns="" id="{1C845AFB-31A3-4D2E-A172-16225166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2830" y="2797456"/>
            <a:ext cx="569621" cy="5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ageog.flaticon.com/icons/png/512/43/43645.png?size=1200x630f&amp;pad=10,10,10,10&amp;ext=png&amp;bg=FFFFFFFF">
            <a:extLst>
              <a:ext uri="{FF2B5EF4-FFF2-40B4-BE49-F238E27FC236}">
                <a16:creationId xmlns:a16="http://schemas.microsoft.com/office/drawing/2014/main" xmlns="" id="{9D7FDA6C-B25A-4B58-B1B2-AE798EA8E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47" t="14656" r="22398" b="21539"/>
          <a:stretch/>
        </p:blipFill>
        <p:spPr bwMode="auto">
          <a:xfrm>
            <a:off x="9745215" y="2764634"/>
            <a:ext cx="927683" cy="5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6" descr="http://www.miankoutu.com/uploadfiles/2015-9-24/2015924142457196.png">
            <a:extLst>
              <a:ext uri="{FF2B5EF4-FFF2-40B4-BE49-F238E27FC236}">
                <a16:creationId xmlns:a16="http://schemas.microsoft.com/office/drawing/2014/main" xmlns="" id="{0524BAFA-8497-4E1D-A113-F50C35AA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70" y="4423424"/>
            <a:ext cx="732854" cy="7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2" descr="http://customwastega.com/wp-content/uploads/2015/12/contract_labor.png">
            <a:extLst>
              <a:ext uri="{FF2B5EF4-FFF2-40B4-BE49-F238E27FC236}">
                <a16:creationId xmlns:a16="http://schemas.microsoft.com/office/drawing/2014/main" xmlns="" id="{1B3081B0-41D0-4D3E-AEAB-831FFA8E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527" y="4432477"/>
            <a:ext cx="618883" cy="61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http://perevozkasaransk.ru/img/services/x1.png.pagespeed.ic.FK2vhabDpI.png">
            <a:extLst>
              <a:ext uri="{FF2B5EF4-FFF2-40B4-BE49-F238E27FC236}">
                <a16:creationId xmlns:a16="http://schemas.microsoft.com/office/drawing/2014/main" xmlns="" id="{D8AD4E5C-7E8D-4D63-8122-71889123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0540" y="4443730"/>
            <a:ext cx="552275" cy="5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2.iconfinder.com/data/icons/public-safety-and-security-jobs-occupations-career/310/occupation-13-009-512.png">
            <a:extLst>
              <a:ext uri="{FF2B5EF4-FFF2-40B4-BE49-F238E27FC236}">
                <a16:creationId xmlns:a16="http://schemas.microsoft.com/office/drawing/2014/main" xmlns="" id="{6DE91E58-D593-4C47-BFC4-D6292093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3020" y="4420165"/>
            <a:ext cx="686322" cy="5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7928AB6-6DDF-45D4-AD3E-652FDE357F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CF82B0C1-C5F8-4B5A-BF42-6FBB764D7DB2}"/>
              </a:ext>
            </a:extLst>
          </p:cNvPr>
          <p:cNvSpPr/>
          <p:nvPr/>
        </p:nvSpPr>
        <p:spPr>
          <a:xfrm>
            <a:off x="190550" y="6207926"/>
            <a:ext cx="1295112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41C8D3F0-416A-446C-9E35-A563BF60F2B2}"/>
              </a:ext>
            </a:extLst>
          </p:cNvPr>
          <p:cNvSpPr/>
          <p:nvPr/>
        </p:nvSpPr>
        <p:spPr>
          <a:xfrm>
            <a:off x="1630710" y="6136693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1,89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E96930AB-B7F3-4437-9ECF-4F3B098FA5C9}"/>
              </a:ext>
            </a:extLst>
          </p:cNvPr>
          <p:cNvSpPr/>
          <p:nvPr/>
        </p:nvSpPr>
        <p:spPr>
          <a:xfrm>
            <a:off x="2515260" y="6181632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B99AFE40-95C4-4AB4-946A-998E3ECABE33}"/>
              </a:ext>
            </a:extLst>
          </p:cNvPr>
          <p:cNvSpPr/>
          <p:nvPr/>
        </p:nvSpPr>
        <p:spPr>
          <a:xfrm>
            <a:off x="3214886" y="6222085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AD714BA3-FE46-4569-B6A7-CB4C6D0F91D7}"/>
              </a:ext>
            </a:extLst>
          </p:cNvPr>
          <p:cNvSpPr/>
          <p:nvPr/>
        </p:nvSpPr>
        <p:spPr>
          <a:xfrm>
            <a:off x="458303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2,52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E8B19DC5-4F01-4236-A6D3-74A26CBEF25D}"/>
              </a:ext>
            </a:extLst>
          </p:cNvPr>
          <p:cNvSpPr/>
          <p:nvPr/>
        </p:nvSpPr>
        <p:spPr>
          <a:xfrm>
            <a:off x="546758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ED888874-F490-47AA-A4A1-0413262CDE70}"/>
              </a:ext>
            </a:extLst>
          </p:cNvPr>
          <p:cNvSpPr/>
          <p:nvPr/>
        </p:nvSpPr>
        <p:spPr>
          <a:xfrm>
            <a:off x="6166170" y="6207924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ECF36C03-23DF-4EC1-A755-53671727DE07}"/>
              </a:ext>
            </a:extLst>
          </p:cNvPr>
          <p:cNvSpPr/>
          <p:nvPr/>
        </p:nvSpPr>
        <p:spPr>
          <a:xfrm>
            <a:off x="7463358" y="6166098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2,45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48ED0715-A678-4D6F-8F7A-9C760B61668C}"/>
              </a:ext>
            </a:extLst>
          </p:cNvPr>
          <p:cNvSpPr/>
          <p:nvPr/>
        </p:nvSpPr>
        <p:spPr>
          <a:xfrm>
            <a:off x="8347908" y="6211037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AAD6401E-3030-4B90-B271-7E7A6344DA25}"/>
              </a:ext>
            </a:extLst>
          </p:cNvPr>
          <p:cNvSpPr/>
          <p:nvPr/>
        </p:nvSpPr>
        <p:spPr>
          <a:xfrm>
            <a:off x="9086680" y="6237329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% исп.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DDACCEC-CF57-401E-B2D6-3A9B15165067}"/>
              </a:ext>
            </a:extLst>
          </p:cNvPr>
          <p:cNvSpPr/>
          <p:nvPr/>
        </p:nvSpPr>
        <p:spPr>
          <a:xfrm>
            <a:off x="10343678" y="6166098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97,6%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C64FFB-F61B-4C2D-90F3-F2AF4B06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47" y="1113962"/>
            <a:ext cx="556046" cy="55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61079C5-E2A3-48EA-BD1D-07A1190B53D0}"/>
              </a:ext>
            </a:extLst>
          </p:cNvPr>
          <p:cNvSpPr/>
          <p:nvPr/>
        </p:nvSpPr>
        <p:spPr>
          <a:xfrm>
            <a:off x="9295665" y="1641549"/>
            <a:ext cx="29200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Частичное возмещение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затрат на создание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объектов торговли 1 орган.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22CC778-0B8E-47AF-92E1-813FA9B402A9}"/>
              </a:ext>
            </a:extLst>
          </p:cNvPr>
          <p:cNvSpPr/>
          <p:nvPr/>
        </p:nvSpPr>
        <p:spPr>
          <a:xfrm>
            <a:off x="10743210" y="1174940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18,0</a:t>
            </a:r>
          </a:p>
        </p:txBody>
      </p:sp>
    </p:spTree>
    <p:extLst>
      <p:ext uri="{BB962C8B-B14F-4D97-AF65-F5344CB8AC3E}">
        <p14:creationId xmlns:p14="http://schemas.microsoft.com/office/powerpoint/2010/main" xmlns="" val="397516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xmlns="" id="{EFB2B696-9FF8-497B-B055-FE988AEE5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8028461"/>
              </p:ext>
            </p:extLst>
          </p:nvPr>
        </p:nvGraphicFramePr>
        <p:xfrm>
          <a:off x="23812" y="1983151"/>
          <a:ext cx="12190412" cy="4677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" name="Picture 16" descr="http://cliparts.co/cliparts/BTg/rdn/BTgrdnppc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195" y="1779581"/>
            <a:ext cx="900232" cy="9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Дотации, субсидии и субвенции МО в 2019 году (1 из 2)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3367457" y="1626085"/>
            <a:ext cx="1297188" cy="534541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4655926" y="1654526"/>
            <a:ext cx="102856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968,2</a:t>
            </a:r>
          </a:p>
          <a:p>
            <a:pPr algn="ctr">
              <a:lnSpc>
                <a:spcPts val="2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млн руб.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3358738" y="2249225"/>
            <a:ext cx="1297188" cy="534541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% исп.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4367014" y="2207399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7895119" y="2055559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Первоначальный план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2AF2249-F00D-48DF-A14B-9986281307B2}"/>
              </a:ext>
            </a:extLst>
          </p:cNvPr>
          <p:cNvSpPr/>
          <p:nvPr/>
        </p:nvSpPr>
        <p:spPr>
          <a:xfrm>
            <a:off x="7895119" y="2444096"/>
            <a:ext cx="3312368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Уточненный план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7C15E77-B605-41EF-81EB-638257940732}"/>
              </a:ext>
            </a:extLst>
          </p:cNvPr>
          <p:cNvSpPr/>
          <p:nvPr/>
        </p:nvSpPr>
        <p:spPr>
          <a:xfrm>
            <a:off x="7895119" y="2832633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Фактическое исполнение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B3762EF-00B4-4BE0-982A-C51F82E247F7}"/>
              </a:ext>
            </a:extLst>
          </p:cNvPr>
          <p:cNvSpPr/>
          <p:nvPr/>
        </p:nvSpPr>
        <p:spPr>
          <a:xfrm>
            <a:off x="7868267" y="1668710"/>
            <a:ext cx="360040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2018 год Фактическое исполнение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D5D4F07-4AEB-4AD7-9DB5-DB26502571D7}"/>
              </a:ext>
            </a:extLst>
          </p:cNvPr>
          <p:cNvSpPr/>
          <p:nvPr/>
        </p:nvSpPr>
        <p:spPr>
          <a:xfrm>
            <a:off x="7865620" y="1277562"/>
            <a:ext cx="3634157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2017 год Фактическое исполнение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13CF7417-39EF-4D8A-B5D8-A4304440DBD1}"/>
              </a:ext>
            </a:extLst>
          </p:cNvPr>
          <p:cNvSpPr/>
          <p:nvPr/>
        </p:nvSpPr>
        <p:spPr>
          <a:xfrm>
            <a:off x="7595604" y="1282294"/>
            <a:ext cx="252000" cy="252000"/>
          </a:xfrm>
          <a:prstGeom prst="ellipse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F1CEBF5-8AF0-48F6-804F-881C87602CC2}"/>
              </a:ext>
            </a:extLst>
          </p:cNvPr>
          <p:cNvSpPr/>
          <p:nvPr/>
        </p:nvSpPr>
        <p:spPr>
          <a:xfrm>
            <a:off x="6119018" y="981522"/>
            <a:ext cx="5448796" cy="230503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025414A-A83D-4058-800C-AFBAB40C60BE}"/>
              </a:ext>
            </a:extLst>
          </p:cNvPr>
          <p:cNvSpPr/>
          <p:nvPr/>
        </p:nvSpPr>
        <p:spPr>
          <a:xfrm>
            <a:off x="7595604" y="1668710"/>
            <a:ext cx="252000" cy="252000"/>
          </a:xfrm>
          <a:prstGeom prst="ellipse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7595604" y="2070199"/>
            <a:ext cx="252000" cy="25200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F152597D-D18A-482D-9522-E97B2C073A8E}"/>
              </a:ext>
            </a:extLst>
          </p:cNvPr>
          <p:cNvSpPr/>
          <p:nvPr/>
        </p:nvSpPr>
        <p:spPr>
          <a:xfrm>
            <a:off x="7595604" y="2454246"/>
            <a:ext cx="252000" cy="252000"/>
          </a:xfrm>
          <a:prstGeom prst="ellipse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4BC6ED07-D49C-4783-94D3-01DE4E6FCA70}"/>
              </a:ext>
            </a:extLst>
          </p:cNvPr>
          <p:cNvSpPr/>
          <p:nvPr/>
        </p:nvSpPr>
        <p:spPr>
          <a:xfrm>
            <a:off x="7595604" y="2847310"/>
            <a:ext cx="252000" cy="252000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1434669" y="1138932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95%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1198662" y="1053530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4387770" y="3420533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4222998" y="3307446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9742499" y="4541170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0%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9577727" y="4428083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67457" y="976666"/>
            <a:ext cx="1297188" cy="534541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655924" y="1005107"/>
            <a:ext cx="1291727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1 003,2</a:t>
            </a:r>
          </a:p>
          <a:p>
            <a:pPr algn="ctr">
              <a:lnSpc>
                <a:spcPts val="2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млн руб.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59924C1D-ADF6-461A-8FB1-791794DB5433}"/>
              </a:ext>
            </a:extLst>
          </p:cNvPr>
          <p:cNvSpPr/>
          <p:nvPr/>
        </p:nvSpPr>
        <p:spPr>
          <a:xfrm>
            <a:off x="6547237" y="3371180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F598174F-0CDA-4750-BC18-1DCFB34CF012}"/>
              </a:ext>
            </a:extLst>
          </p:cNvPr>
          <p:cNvSpPr/>
          <p:nvPr/>
        </p:nvSpPr>
        <p:spPr>
          <a:xfrm>
            <a:off x="6311230" y="3285778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pic>
        <p:nvPicPr>
          <p:cNvPr id="47" name="Рисунок 4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BFC885E-020B-4466-89C7-A6B5BC097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729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5103AC9-D7AD-4B37-8951-C371DF189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88"/>
          <a:stretch/>
        </p:blipFill>
        <p:spPr bwMode="auto">
          <a:xfrm>
            <a:off x="-1" y="-1"/>
            <a:ext cx="12190412" cy="68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06774" y="399491"/>
            <a:ext cx="9066735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Организационная структура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4669792"/>
            <a:ext cx="12190412" cy="166987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70670" y="5111370"/>
            <a:ext cx="2160240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органов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власти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606" y="4896506"/>
            <a:ext cx="1224136" cy="11255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18</a:t>
            </a:r>
            <a:endParaRPr lang="ru-RU" sz="6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0950" y="4814626"/>
            <a:ext cx="2304256" cy="1279464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главных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распорядителей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средств окружного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бюджета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886" y="4869954"/>
            <a:ext cx="1224136" cy="11255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17</a:t>
            </a:r>
            <a:endParaRPr lang="ru-RU" sz="6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" y="3717826"/>
            <a:ext cx="3141664" cy="83493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0" y="3934144"/>
            <a:ext cx="3050909" cy="402301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на 01 января 2020 года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55646" y="5581694"/>
            <a:ext cx="1636224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казенных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учреждений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99582" y="5370606"/>
            <a:ext cx="1224136" cy="11255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16</a:t>
            </a:r>
            <a:endParaRPr lang="ru-RU" sz="6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5606" y="4751330"/>
            <a:ext cx="1636224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бюджетных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учреждения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87494" y="4581922"/>
            <a:ext cx="1512168" cy="11255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r"/>
            <a:r>
              <a:rPr lang="ru-RU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91</a:t>
            </a:r>
            <a:endParaRPr lang="ru-RU" sz="6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5206" y="4941962"/>
            <a:ext cx="2068272" cy="9870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государственных</a:t>
            </a:r>
          </a:p>
          <a:p>
            <a:r>
              <a:rPr lang="ru-RU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унитарных предприятий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1190" y="4869954"/>
            <a:ext cx="1224136" cy="112557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ru-RU" sz="6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7" name="Рисунок 2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21D7BAF-BC3B-4ACC-A9A6-F59D641A3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492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9" descr="Герб">
            <a:extLst>
              <a:ext uri="{FF2B5EF4-FFF2-40B4-BE49-F238E27FC236}">
                <a16:creationId xmlns:a16="http://schemas.microsoft.com/office/drawing/2014/main" xmlns="" id="{0E83B8D5-850E-42CF-B70C-4A13A9E9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982" y="5578977"/>
            <a:ext cx="65740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8">
            <a:extLst>
              <a:ext uri="{FF2B5EF4-FFF2-40B4-BE49-F238E27FC236}">
                <a16:creationId xmlns:a16="http://schemas.microsoft.com/office/drawing/2014/main" xmlns="" id="{E2987756-2AD1-47FE-8A1C-E5CEBD3E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283" y="3506465"/>
            <a:ext cx="6572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" name="Picture 2">
            <a:extLst>
              <a:ext uri="{FF2B5EF4-FFF2-40B4-BE49-F238E27FC236}">
                <a16:creationId xmlns:a16="http://schemas.microsoft.com/office/drawing/2014/main" xmlns="" id="{552CB87C-A538-4519-8D0E-EF864A68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4373" y="5581338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" name="Picture 17">
            <a:extLst>
              <a:ext uri="{FF2B5EF4-FFF2-40B4-BE49-F238E27FC236}">
                <a16:creationId xmlns:a16="http://schemas.microsoft.com/office/drawing/2014/main" xmlns="" id="{ED560BC2-BE3C-426F-A170-75DBD192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482" y="5591036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" name="Picture 10">
            <a:extLst>
              <a:ext uri="{FF2B5EF4-FFF2-40B4-BE49-F238E27FC236}">
                <a16:creationId xmlns:a16="http://schemas.microsoft.com/office/drawing/2014/main" xmlns="" id="{2875A5DD-49A6-430C-8593-07BC0CBD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917" y="4518288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" name="Picture 11">
            <a:extLst>
              <a:ext uri="{FF2B5EF4-FFF2-40B4-BE49-F238E27FC236}">
                <a16:creationId xmlns:a16="http://schemas.microsoft.com/office/drawing/2014/main" xmlns="" id="{9E8B27AB-8C1B-4FD4-BFEA-D2D2C45D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989" y="3453511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" name="Picture 9">
            <a:extLst>
              <a:ext uri="{FF2B5EF4-FFF2-40B4-BE49-F238E27FC236}">
                <a16:creationId xmlns:a16="http://schemas.microsoft.com/office/drawing/2014/main" xmlns="" id="{A27A2B20-B798-45AA-936E-72E73841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446" y="3454948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" name="Picture 13">
            <a:extLst>
              <a:ext uri="{FF2B5EF4-FFF2-40B4-BE49-F238E27FC236}">
                <a16:creationId xmlns:a16="http://schemas.microsoft.com/office/drawing/2014/main" xmlns="" id="{2B564866-97AF-4B4D-8483-3A976391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1775" y="1242251"/>
            <a:ext cx="6572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" name="Picture 3">
            <a:extLst>
              <a:ext uri="{FF2B5EF4-FFF2-40B4-BE49-F238E27FC236}">
                <a16:creationId xmlns:a16="http://schemas.microsoft.com/office/drawing/2014/main" xmlns="" id="{78ED5333-A428-4891-959F-7390651A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2779" y="3491982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" name="Picture 12">
            <a:extLst>
              <a:ext uri="{FF2B5EF4-FFF2-40B4-BE49-F238E27FC236}">
                <a16:creationId xmlns:a16="http://schemas.microsoft.com/office/drawing/2014/main" xmlns="" id="{572529D7-45D5-483A-BC00-803FFF09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041" y="2384616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3" descr="D:\02. Поручения руководства\03_БЮДЖЕТ\00_ Бюджет для граждан - квест\ЗАКОН попр Бюджет для граждан 2017\Герб-МО-МР-Заполярный-район.png">
            <a:extLst>
              <a:ext uri="{FF2B5EF4-FFF2-40B4-BE49-F238E27FC236}">
                <a16:creationId xmlns:a16="http://schemas.microsoft.com/office/drawing/2014/main" xmlns="" id="{4A3DA323-B976-4F57-8B36-80D51E47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094" y="981522"/>
            <a:ext cx="702730" cy="11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5">
            <a:extLst>
              <a:ext uri="{FF2B5EF4-FFF2-40B4-BE49-F238E27FC236}">
                <a16:creationId xmlns:a16="http://schemas.microsoft.com/office/drawing/2014/main" xmlns="" id="{7079DB38-6012-445F-AA5D-5255B3A1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446" y="2396209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Дотации, субсидии и субвенции МО в 2019 году (2 из 2)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98F0F9A3-F730-462D-AFA9-99B4D72FA294}"/>
              </a:ext>
            </a:extLst>
          </p:cNvPr>
          <p:cNvSpPr/>
          <p:nvPr/>
        </p:nvSpPr>
        <p:spPr>
          <a:xfrm>
            <a:off x="1774726" y="1234494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ГО Город Нарьян-Мар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559,7</a:t>
            </a:r>
            <a:endParaRPr lang="ru-RU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36C588D3-D07D-42C5-A395-BC96D271A0FE}"/>
              </a:ext>
            </a:extLst>
          </p:cNvPr>
          <p:cNvSpPr/>
          <p:nvPr/>
        </p:nvSpPr>
        <p:spPr>
          <a:xfrm>
            <a:off x="3790950" y="1234494"/>
            <a:ext cx="1368152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ГП Раб. 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П. Искателей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153,1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A0EA133A-FCD0-4F7A-AF87-286AD4937022}"/>
              </a:ext>
            </a:extLst>
          </p:cNvPr>
          <p:cNvSpPr/>
          <p:nvPr/>
        </p:nvSpPr>
        <p:spPr>
          <a:xfrm>
            <a:off x="8716150" y="2377837"/>
            <a:ext cx="1584176" cy="90794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Канинский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12,7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065AE5DA-321A-4A2C-AE80-D95FADD12855}"/>
              </a:ext>
            </a:extLst>
          </p:cNvPr>
          <p:cNvSpPr/>
          <p:nvPr/>
        </p:nvSpPr>
        <p:spPr>
          <a:xfrm>
            <a:off x="5681148" y="1225709"/>
            <a:ext cx="1403648" cy="90794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Заполярный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район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95,2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BD86E672-0FC8-4297-A0FF-E3608C852BA8}"/>
              </a:ext>
            </a:extLst>
          </p:cNvPr>
          <p:cNvSpPr/>
          <p:nvPr/>
        </p:nvSpPr>
        <p:spPr>
          <a:xfrm>
            <a:off x="8759502" y="3429794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Малозе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мельский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5,3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9CE1FCDB-B13F-4FD3-A3D6-C9E858C3F5EA}"/>
              </a:ext>
            </a:extLst>
          </p:cNvPr>
          <p:cNvSpPr/>
          <p:nvPr/>
        </p:nvSpPr>
        <p:spPr>
          <a:xfrm>
            <a:off x="7607374" y="1224583"/>
            <a:ext cx="1584176" cy="954107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Пустозерс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кий сельсовет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24,7</a:t>
            </a:r>
            <a:endParaRPr lang="ru-RU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/>
            <a:r>
              <a:rPr lang="ru-RU" sz="14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4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EE442A4A-1FDC-43A6-8C13-3BD6F5E178FF}"/>
              </a:ext>
            </a:extLst>
          </p:cNvPr>
          <p:cNvSpPr/>
          <p:nvPr/>
        </p:nvSpPr>
        <p:spPr>
          <a:xfrm>
            <a:off x="4592297" y="4483139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Тиманс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кий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3,3</a:t>
            </a:r>
            <a:endParaRPr lang="ru-RU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D0D61E01-7DB7-4FCC-B24A-04520EA11B77}"/>
              </a:ext>
            </a:extLst>
          </p:cNvPr>
          <p:cNvSpPr/>
          <p:nvPr/>
        </p:nvSpPr>
        <p:spPr>
          <a:xfrm>
            <a:off x="2359037" y="3424478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ПЕШСКИЙ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8,9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B11CD25A-F06D-4D1A-AD79-37866FA4C8E1}"/>
              </a:ext>
            </a:extLst>
          </p:cNvPr>
          <p:cNvSpPr/>
          <p:nvPr/>
        </p:nvSpPr>
        <p:spPr>
          <a:xfrm>
            <a:off x="2422798" y="2384345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Приморско-Куйский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17,2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623573D7-0E81-4056-A77A-36ED84FB3A65}"/>
              </a:ext>
            </a:extLst>
          </p:cNvPr>
          <p:cNvSpPr/>
          <p:nvPr/>
        </p:nvSpPr>
        <p:spPr>
          <a:xfrm>
            <a:off x="6545932" y="3442568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Велико-височный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6,3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CB6D0183-B148-4DC3-B42D-6155A2154A01}"/>
              </a:ext>
            </a:extLst>
          </p:cNvPr>
          <p:cNvSpPr/>
          <p:nvPr/>
        </p:nvSpPr>
        <p:spPr>
          <a:xfrm>
            <a:off x="6608936" y="4483139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Юшарский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сельсовет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3,4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118AA261-2F0C-4B90-893D-B6FD87E807A2}"/>
              </a:ext>
            </a:extLst>
          </p:cNvPr>
          <p:cNvSpPr/>
          <p:nvPr/>
        </p:nvSpPr>
        <p:spPr>
          <a:xfrm>
            <a:off x="4546291" y="2374552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Хорей-</a:t>
            </a:r>
          </a:p>
          <a:p>
            <a:pPr algn="ctr"/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Верский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16,1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6F759091-F0DD-4814-858E-D0228DB1E2B8}"/>
              </a:ext>
            </a:extLst>
          </p:cNvPr>
          <p:cNvSpPr/>
          <p:nvPr/>
        </p:nvSpPr>
        <p:spPr>
          <a:xfrm>
            <a:off x="9632602" y="1235361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Тельви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-сочный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22,7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75F92448-1BD0-49DC-A636-21444968D66D}"/>
              </a:ext>
            </a:extLst>
          </p:cNvPr>
          <p:cNvSpPr/>
          <p:nvPr/>
        </p:nvSpPr>
        <p:spPr>
          <a:xfrm>
            <a:off x="2483769" y="5518026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КОЛГУЕВСКИЙ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3,1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C80C6120-62F0-47B7-80F7-4498FD396A1B}"/>
              </a:ext>
            </a:extLst>
          </p:cNvPr>
          <p:cNvSpPr/>
          <p:nvPr/>
        </p:nvSpPr>
        <p:spPr>
          <a:xfrm>
            <a:off x="4640540" y="3429794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Коткинский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8,0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9E4ED9FC-AF10-4547-8D4C-6C29D00A6895}"/>
              </a:ext>
            </a:extLst>
          </p:cNvPr>
          <p:cNvSpPr/>
          <p:nvPr/>
        </p:nvSpPr>
        <p:spPr>
          <a:xfrm>
            <a:off x="8797639" y="4478236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Карский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3,1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B9573B35-74F2-4054-B26C-C92A00479EAE}"/>
              </a:ext>
            </a:extLst>
          </p:cNvPr>
          <p:cNvSpPr/>
          <p:nvPr/>
        </p:nvSpPr>
        <p:spPr>
          <a:xfrm>
            <a:off x="6599262" y="2389522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Шоинский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сельсовет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14,9</a:t>
            </a:r>
          </a:p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128ABB90-6C0B-490E-B8E9-561DF690FC22}"/>
              </a:ext>
            </a:extLst>
          </p:cNvPr>
          <p:cNvSpPr/>
          <p:nvPr/>
        </p:nvSpPr>
        <p:spPr>
          <a:xfrm>
            <a:off x="8789452" y="5524491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Андегский</a:t>
            </a:r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0,9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37F5E1EC-7948-45CC-8D5E-8610603D25E7}"/>
              </a:ext>
            </a:extLst>
          </p:cNvPr>
          <p:cNvSpPr/>
          <p:nvPr/>
        </p:nvSpPr>
        <p:spPr>
          <a:xfrm>
            <a:off x="4567833" y="5518026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Посёлок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Амдерма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2,4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млн руб.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94070C98-EA5E-4C6F-BEB4-C4AB91067789}"/>
              </a:ext>
            </a:extLst>
          </p:cNvPr>
          <p:cNvSpPr/>
          <p:nvPr/>
        </p:nvSpPr>
        <p:spPr>
          <a:xfrm>
            <a:off x="6576976" y="5490355"/>
            <a:ext cx="1584176" cy="90794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</a:t>
            </a:r>
            <a:r>
              <a:rPr lang="ru-RU" sz="1200" b="1" cap="all" dirty="0" err="1">
                <a:ln w="0"/>
                <a:solidFill>
                  <a:schemeClr val="accent1">
                    <a:lumMod val="50000"/>
                  </a:schemeClr>
                </a:solidFill>
              </a:rPr>
              <a:t>Хоседа-Хардский</a:t>
            </a:r>
            <a:endParaRPr lang="ru-RU" sz="12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2,3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млн руб.</a:t>
            </a:r>
            <a:endParaRPr lang="ru-RU" sz="11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95" name="Picture 7" descr="Герб">
            <a:extLst>
              <a:ext uri="{FF2B5EF4-FFF2-40B4-BE49-F238E27FC236}">
                <a16:creationId xmlns:a16="http://schemas.microsoft.com/office/drawing/2014/main" xmlns="" id="{67C1F686-4BDB-4DEA-A9B9-E68A9D76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566" y="1254806"/>
            <a:ext cx="6624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xmlns="" id="{E6FCF6CF-525D-40A2-926D-643ADF8DFCB8}"/>
              </a:ext>
            </a:extLst>
          </p:cNvPr>
          <p:cNvCxnSpPr/>
          <p:nvPr/>
        </p:nvCxnSpPr>
        <p:spPr>
          <a:xfrm>
            <a:off x="1407632" y="2242606"/>
            <a:ext cx="9152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E448A51A-4FD2-40E6-A7DA-910B9A6FD84B}"/>
              </a:ext>
            </a:extLst>
          </p:cNvPr>
          <p:cNvCxnSpPr/>
          <p:nvPr/>
        </p:nvCxnSpPr>
        <p:spPr>
          <a:xfrm>
            <a:off x="1414686" y="3322726"/>
            <a:ext cx="9152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xmlns="" id="{B08C6087-F845-4F02-BB59-28F595F6DE39}"/>
              </a:ext>
            </a:extLst>
          </p:cNvPr>
          <p:cNvCxnSpPr/>
          <p:nvPr/>
        </p:nvCxnSpPr>
        <p:spPr>
          <a:xfrm>
            <a:off x="1342678" y="4330838"/>
            <a:ext cx="9152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E421C273-A3FA-4366-902E-EA102532CD90}"/>
              </a:ext>
            </a:extLst>
          </p:cNvPr>
          <p:cNvCxnSpPr/>
          <p:nvPr/>
        </p:nvCxnSpPr>
        <p:spPr>
          <a:xfrm>
            <a:off x="1407632" y="5410958"/>
            <a:ext cx="9152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4">
            <a:extLst>
              <a:ext uri="{FF2B5EF4-FFF2-40B4-BE49-F238E27FC236}">
                <a16:creationId xmlns:a16="http://schemas.microsoft.com/office/drawing/2014/main" xmlns="" id="{929F9F4C-5255-4E7F-85F3-A3B1241D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678" y="1246101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6">
            <a:extLst>
              <a:ext uri="{FF2B5EF4-FFF2-40B4-BE49-F238E27FC236}">
                <a16:creationId xmlns:a16="http://schemas.microsoft.com/office/drawing/2014/main" xmlns="" id="{540AE128-F1F7-4419-A73E-7CA6CC69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9758" y="4512412"/>
            <a:ext cx="666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14">
            <a:extLst>
              <a:ext uri="{FF2B5EF4-FFF2-40B4-BE49-F238E27FC236}">
                <a16:creationId xmlns:a16="http://schemas.microsoft.com/office/drawing/2014/main" xmlns="" id="{97237962-B2BB-40EE-BFCE-BDB9FBC4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1550" y="1280107"/>
            <a:ext cx="666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15">
            <a:extLst>
              <a:ext uri="{FF2B5EF4-FFF2-40B4-BE49-F238E27FC236}">
                <a16:creationId xmlns:a16="http://schemas.microsoft.com/office/drawing/2014/main" xmlns="" id="{7A258F93-DA03-413B-BFCA-E6F67E6E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982" y="4517693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16">
            <a:extLst>
              <a:ext uri="{FF2B5EF4-FFF2-40B4-BE49-F238E27FC236}">
                <a16:creationId xmlns:a16="http://schemas.microsoft.com/office/drawing/2014/main" xmlns="" id="{DBA74752-012F-468E-82FB-5097FBE8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9584" y="2404387"/>
            <a:ext cx="6572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8">
            <a:extLst>
              <a:ext uri="{FF2B5EF4-FFF2-40B4-BE49-F238E27FC236}">
                <a16:creationId xmlns:a16="http://schemas.microsoft.com/office/drawing/2014/main" xmlns="" id="{0B790434-D7C6-4821-9BBA-A74771EF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206" y="2446374"/>
            <a:ext cx="666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9">
            <a:extLst>
              <a:ext uri="{FF2B5EF4-FFF2-40B4-BE49-F238E27FC236}">
                <a16:creationId xmlns:a16="http://schemas.microsoft.com/office/drawing/2014/main" xmlns="" id="{E0E089A3-0C22-446A-8615-E06E568D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206" y="4502887"/>
            <a:ext cx="666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xmlns="" id="{1806EE33-7EBB-4B22-A975-BDF21D2B5724}"/>
              </a:ext>
            </a:extLst>
          </p:cNvPr>
          <p:cNvSpPr/>
          <p:nvPr/>
        </p:nvSpPr>
        <p:spPr>
          <a:xfrm>
            <a:off x="2437206" y="4490630"/>
            <a:ext cx="1584176" cy="9233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МО Омский сельсовет</a:t>
            </a:r>
          </a:p>
          <a:p>
            <a:pPr algn="ctr"/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4,9</a:t>
            </a:r>
          </a:p>
          <a:p>
            <a:pPr algn="ctr"/>
            <a:r>
              <a:rPr lang="ru-RU" sz="1100" b="1" cap="all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Млн руб.</a:t>
            </a:r>
          </a:p>
        </p:txBody>
      </p:sp>
      <p:pic>
        <p:nvPicPr>
          <p:cNvPr id="179" name="Picture 7">
            <a:extLst>
              <a:ext uri="{FF2B5EF4-FFF2-40B4-BE49-F238E27FC236}">
                <a16:creationId xmlns:a16="http://schemas.microsoft.com/office/drawing/2014/main" xmlns="" id="{6A093DA7-6424-40C6-A53B-847D7F43C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037" y="5566724"/>
            <a:ext cx="6572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Рисунок 5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1209DA8-61C2-4B2D-B350-786451B2639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889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xmlns="" id="{4774E0FF-EECB-40CD-8272-E01F8354B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30334719"/>
              </p:ext>
            </p:extLst>
          </p:nvPr>
        </p:nvGraphicFramePr>
        <p:xfrm>
          <a:off x="478583" y="1557586"/>
          <a:ext cx="10230114" cy="4677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261442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Доля расходов государственных программ в бюджете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481717" y="6155608"/>
            <a:ext cx="31728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 98,7% доля в расходах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7895119" y="2055559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Первоначальный план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2AF2249-F00D-48DF-A14B-9986281307B2}"/>
              </a:ext>
            </a:extLst>
          </p:cNvPr>
          <p:cNvSpPr/>
          <p:nvPr/>
        </p:nvSpPr>
        <p:spPr>
          <a:xfrm>
            <a:off x="7895119" y="2444096"/>
            <a:ext cx="3312368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Уточненный план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7C15E77-B605-41EF-81EB-638257940732}"/>
              </a:ext>
            </a:extLst>
          </p:cNvPr>
          <p:cNvSpPr/>
          <p:nvPr/>
        </p:nvSpPr>
        <p:spPr>
          <a:xfrm>
            <a:off x="7895119" y="2832633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Фактическое исполнение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B3762EF-00B4-4BE0-982A-C51F82E247F7}"/>
              </a:ext>
            </a:extLst>
          </p:cNvPr>
          <p:cNvSpPr/>
          <p:nvPr/>
        </p:nvSpPr>
        <p:spPr>
          <a:xfrm>
            <a:off x="7868267" y="1668710"/>
            <a:ext cx="360040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2018 год Фактическое исполнение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D5D4F07-4AEB-4AD7-9DB5-DB26502571D7}"/>
              </a:ext>
            </a:extLst>
          </p:cNvPr>
          <p:cNvSpPr/>
          <p:nvPr/>
        </p:nvSpPr>
        <p:spPr>
          <a:xfrm>
            <a:off x="7865620" y="1277562"/>
            <a:ext cx="3634157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2017 год Фактическое исполнение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3CF7417-39EF-4D8A-B5D8-A4304440DBD1}"/>
              </a:ext>
            </a:extLst>
          </p:cNvPr>
          <p:cNvSpPr/>
          <p:nvPr/>
        </p:nvSpPr>
        <p:spPr>
          <a:xfrm>
            <a:off x="7595604" y="1282294"/>
            <a:ext cx="252000" cy="252000"/>
          </a:xfrm>
          <a:prstGeom prst="ellipse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F1CEBF5-8AF0-48F6-804F-881C87602CC2}"/>
              </a:ext>
            </a:extLst>
          </p:cNvPr>
          <p:cNvSpPr/>
          <p:nvPr/>
        </p:nvSpPr>
        <p:spPr>
          <a:xfrm>
            <a:off x="6119018" y="981522"/>
            <a:ext cx="5448796" cy="230503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025414A-A83D-4058-800C-AFBAB40C60BE}"/>
              </a:ext>
            </a:extLst>
          </p:cNvPr>
          <p:cNvSpPr/>
          <p:nvPr/>
        </p:nvSpPr>
        <p:spPr>
          <a:xfrm>
            <a:off x="7595604" y="1668710"/>
            <a:ext cx="252000" cy="252000"/>
          </a:xfrm>
          <a:prstGeom prst="ellipse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7595604" y="2070199"/>
            <a:ext cx="252000" cy="25200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152597D-D18A-482D-9522-E97B2C073A8E}"/>
              </a:ext>
            </a:extLst>
          </p:cNvPr>
          <p:cNvSpPr/>
          <p:nvPr/>
        </p:nvSpPr>
        <p:spPr>
          <a:xfrm>
            <a:off x="7595604" y="2454246"/>
            <a:ext cx="252000" cy="252000"/>
          </a:xfrm>
          <a:prstGeom prst="ellipse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4BC6ED07-D49C-4783-94D3-01DE4E6FCA70}"/>
              </a:ext>
            </a:extLst>
          </p:cNvPr>
          <p:cNvSpPr/>
          <p:nvPr/>
        </p:nvSpPr>
        <p:spPr>
          <a:xfrm>
            <a:off x="7595604" y="2847310"/>
            <a:ext cx="252000" cy="252000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B32FBABF-D872-4665-83EE-DE0D95A7D69D}"/>
              </a:ext>
            </a:extLst>
          </p:cNvPr>
          <p:cNvGrpSpPr/>
          <p:nvPr/>
        </p:nvGrpSpPr>
        <p:grpSpPr>
          <a:xfrm rot="16200000">
            <a:off x="10537703" y="3655181"/>
            <a:ext cx="967467" cy="1092758"/>
            <a:chOff x="1983280" y="5415912"/>
            <a:chExt cx="967467" cy="1092758"/>
          </a:xfrm>
          <a:solidFill>
            <a:schemeClr val="accent1">
              <a:lumMod val="75000"/>
              <a:alpha val="85000"/>
            </a:schemeClr>
          </a:solidFill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67732FA7-E523-4417-A9A4-F8A8BB63E794}"/>
                </a:ext>
              </a:extLst>
            </p:cNvPr>
            <p:cNvSpPr/>
            <p:nvPr/>
          </p:nvSpPr>
          <p:spPr>
            <a:xfrm rot="5400000">
              <a:off x="1993077" y="5551000"/>
              <a:ext cx="1092758" cy="8225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</a:rPr>
                <a:t>2019</a:t>
              </a:r>
            </a:p>
            <a:p>
              <a:pPr algn="ctr"/>
              <a:r>
                <a:rPr lang="ru-RU" sz="2600" dirty="0">
                  <a:solidFill>
                    <a:schemeClr val="bg1"/>
                  </a:solidFill>
                </a:rPr>
                <a:t>ВСЕГО</a:t>
              </a:r>
            </a:p>
          </p:txBody>
        </p:sp>
        <p:sp>
          <p:nvSpPr>
            <p:cNvPr id="42" name="Равнобедренный треугольник 41">
              <a:extLst>
                <a:ext uri="{FF2B5EF4-FFF2-40B4-BE49-F238E27FC236}">
                  <a16:creationId xmlns:a16="http://schemas.microsoft.com/office/drawing/2014/main" xmlns="" id="{80F8D388-A657-4C60-96B7-882966B925F0}"/>
                </a:ext>
              </a:extLst>
            </p:cNvPr>
            <p:cNvSpPr/>
            <p:nvPr/>
          </p:nvSpPr>
          <p:spPr>
            <a:xfrm rot="5400000" flipV="1">
              <a:off x="1882336" y="5908232"/>
              <a:ext cx="346773" cy="1448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44E5E82F-8D65-47CD-B177-2C4DF56B97FD}"/>
              </a:ext>
            </a:extLst>
          </p:cNvPr>
          <p:cNvSpPr/>
          <p:nvPr/>
        </p:nvSpPr>
        <p:spPr>
          <a:xfrm>
            <a:off x="10443518" y="4753736"/>
            <a:ext cx="1155835" cy="1092759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22,7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млрд руб.</a:t>
            </a:r>
          </a:p>
        </p:txBody>
      </p:sp>
      <p:pic>
        <p:nvPicPr>
          <p:cNvPr id="44" name="Picture 3" descr="D:\Foto\01. ЛОГО\ИКОНКИ\002. расходы.png">
            <a:extLst>
              <a:ext uri="{FF2B5EF4-FFF2-40B4-BE49-F238E27FC236}">
                <a16:creationId xmlns:a16="http://schemas.microsoft.com/office/drawing/2014/main" xmlns="" id="{6F9C7356-2855-40FD-AE7D-82317EFD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086" y="1716150"/>
            <a:ext cx="101857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305756" y="6128055"/>
            <a:ext cx="31728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 1,3 % доля в расходах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3385774" y="1116277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94,3%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3221002" y="1003190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8276202" y="4304215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63,6%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8111430" y="4191128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0076" y="552873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2017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902950" y="5558091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352471" y="552873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2019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4" name="Рисунок 3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A227DFC-0FB2-4182-B9B7-4F9B47691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007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63" descr="ГЕОГРАФИЯ И ДЕМОГРАФИЯ.jpg"/>
          <p:cNvPicPr preferRelativeResize="0"/>
          <p:nvPr/>
        </p:nvPicPr>
        <p:blipFill rotWithShape="1">
          <a:blip r:embed="rId3" cstate="print">
            <a:alphaModFix/>
          </a:blip>
          <a:srcRect l="1743" t="19611" r="30841" b="33067"/>
          <a:stretch/>
        </p:blipFill>
        <p:spPr>
          <a:xfrm>
            <a:off x="0" y="-8710"/>
            <a:ext cx="12190413" cy="6868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118542" y="3182894"/>
            <a:ext cx="2160000" cy="1456031"/>
          </a:xfrm>
          <a:prstGeom prst="rect">
            <a:avLst/>
          </a:prstGeom>
          <a:solidFill>
            <a:schemeClr val="accent3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ВЫСОКИЙ</a:t>
            </a: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УРОВЕНЬ эффективности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0790" y="3182895"/>
            <a:ext cx="2160000" cy="1452160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СРЕДНИЙ</a:t>
            </a: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УРОВЕНЬ эффективности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827943" y="3196186"/>
            <a:ext cx="2160001" cy="1438869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НЕУДОВЛЕТВ.</a:t>
            </a: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УРОВЕНЬ эффективности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8543" y="1595974"/>
            <a:ext cx="3768666" cy="1452160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ru-RU" sz="3000" dirty="0">
                <a:cs typeface="Times New Roman" panose="02020603050405020304" pitchFamily="18" charset="0"/>
              </a:rPr>
              <a:t>оценивалось</a:t>
            </a:r>
          </a:p>
          <a:p>
            <a:pPr algn="ctr">
              <a:lnSpc>
                <a:spcPts val="3000"/>
              </a:lnSpc>
            </a:pPr>
            <a:r>
              <a:rPr lang="ru-RU" sz="3000" dirty="0">
                <a:cs typeface="Times New Roman" panose="02020603050405020304" pitchFamily="18" charset="0"/>
              </a:rPr>
              <a:t> </a:t>
            </a:r>
            <a:r>
              <a:rPr lang="ru-RU" sz="3600" dirty="0">
                <a:cs typeface="Times New Roman" panose="02020603050405020304" pitchFamily="18" charset="0"/>
              </a:rPr>
              <a:t>29</a:t>
            </a:r>
            <a:r>
              <a:rPr lang="ru-RU" sz="3000" dirty="0">
                <a:cs typeface="Times New Roman" panose="02020603050405020304" pitchFamily="18" charset="0"/>
              </a:rPr>
              <a:t> государственных программ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CCF9422-C038-4962-9C71-9A24C29182B0}"/>
              </a:ext>
            </a:extLst>
          </p:cNvPr>
          <p:cNvSpPr/>
          <p:nvPr/>
        </p:nvSpPr>
        <p:spPr>
          <a:xfrm>
            <a:off x="126341" y="4704382"/>
            <a:ext cx="2146547" cy="160573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1CAC68BC-7927-48A2-9FA2-E02E19CC478D}"/>
              </a:ext>
            </a:extLst>
          </p:cNvPr>
          <p:cNvSpPr/>
          <p:nvPr/>
        </p:nvSpPr>
        <p:spPr>
          <a:xfrm>
            <a:off x="1228889" y="4695092"/>
            <a:ext cx="1044000" cy="803773"/>
          </a:xfrm>
          <a:custGeom>
            <a:avLst/>
            <a:gdLst>
              <a:gd name="connsiteX0" fmla="*/ 0 w 1368152"/>
              <a:gd name="connsiteY0" fmla="*/ 0 h 504056"/>
              <a:gd name="connsiteX1" fmla="*/ 1368152 w 1368152"/>
              <a:gd name="connsiteY1" fmla="*/ 0 h 504056"/>
              <a:gd name="connsiteX2" fmla="*/ 1368152 w 1368152"/>
              <a:gd name="connsiteY2" fmla="*/ 504056 h 504056"/>
              <a:gd name="connsiteX3" fmla="*/ 0 w 1368152"/>
              <a:gd name="connsiteY3" fmla="*/ 504056 h 504056"/>
              <a:gd name="connsiteX4" fmla="*/ 0 w 1368152"/>
              <a:gd name="connsiteY4" fmla="*/ 0 h 504056"/>
              <a:gd name="connsiteX0" fmla="*/ 0 w 1368152"/>
              <a:gd name="connsiteY0" fmla="*/ 0 h 655139"/>
              <a:gd name="connsiteX1" fmla="*/ 1368152 w 1368152"/>
              <a:gd name="connsiteY1" fmla="*/ 0 h 655139"/>
              <a:gd name="connsiteX2" fmla="*/ 1368152 w 1368152"/>
              <a:gd name="connsiteY2" fmla="*/ 504056 h 655139"/>
              <a:gd name="connsiteX3" fmla="*/ 1054640 w 1368152"/>
              <a:gd name="connsiteY3" fmla="*/ 655056 h 655139"/>
              <a:gd name="connsiteX4" fmla="*/ 0 w 1368152"/>
              <a:gd name="connsiteY4" fmla="*/ 504056 h 655139"/>
              <a:gd name="connsiteX5" fmla="*/ 0 w 1368152"/>
              <a:gd name="connsiteY5" fmla="*/ 0 h 65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8152" h="655139">
                <a:moveTo>
                  <a:pt x="0" y="0"/>
                </a:moveTo>
                <a:lnTo>
                  <a:pt x="1368152" y="0"/>
                </a:lnTo>
                <a:lnTo>
                  <a:pt x="1368152" y="504056"/>
                </a:lnTo>
                <a:cubicBezTo>
                  <a:pt x="1272747" y="499798"/>
                  <a:pt x="1150045" y="659314"/>
                  <a:pt x="1054640" y="655056"/>
                </a:cubicBez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8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CFCBC719-20C8-497D-ACD4-A5C640C479F1}"/>
              </a:ext>
            </a:extLst>
          </p:cNvPr>
          <p:cNvSpPr/>
          <p:nvPr/>
        </p:nvSpPr>
        <p:spPr>
          <a:xfrm>
            <a:off x="4450333" y="680833"/>
            <a:ext cx="1875899" cy="1343910"/>
          </a:xfrm>
          <a:custGeom>
            <a:avLst/>
            <a:gdLst>
              <a:gd name="connsiteX0" fmla="*/ 369 w 1875899"/>
              <a:gd name="connsiteY0" fmla="*/ 261559 h 1343910"/>
              <a:gd name="connsiteX1" fmla="*/ 56353 w 1875899"/>
              <a:gd name="connsiteY1" fmla="*/ 326873 h 1343910"/>
              <a:gd name="connsiteX2" fmla="*/ 75014 w 1875899"/>
              <a:gd name="connsiteY2" fmla="*/ 1185289 h 1343910"/>
              <a:gd name="connsiteX3" fmla="*/ 93675 w 1875899"/>
              <a:gd name="connsiteY3" fmla="*/ 1213281 h 1343910"/>
              <a:gd name="connsiteX4" fmla="*/ 149659 w 1875899"/>
              <a:gd name="connsiteY4" fmla="*/ 1241273 h 1343910"/>
              <a:gd name="connsiteX5" fmla="*/ 205643 w 1875899"/>
              <a:gd name="connsiteY5" fmla="*/ 1287926 h 1343910"/>
              <a:gd name="connsiteX6" fmla="*/ 270957 w 1875899"/>
              <a:gd name="connsiteY6" fmla="*/ 1297257 h 1343910"/>
              <a:gd name="connsiteX7" fmla="*/ 410916 w 1875899"/>
              <a:gd name="connsiteY7" fmla="*/ 1315918 h 1343910"/>
              <a:gd name="connsiteX8" fmla="*/ 513553 w 1875899"/>
              <a:gd name="connsiteY8" fmla="*/ 1343910 h 1343910"/>
              <a:gd name="connsiteX9" fmla="*/ 672173 w 1875899"/>
              <a:gd name="connsiteY9" fmla="*/ 1334579 h 1343910"/>
              <a:gd name="connsiteX10" fmla="*/ 700165 w 1875899"/>
              <a:gd name="connsiteY10" fmla="*/ 1315918 h 1343910"/>
              <a:gd name="connsiteX11" fmla="*/ 746818 w 1875899"/>
              <a:gd name="connsiteY11" fmla="*/ 1297257 h 1343910"/>
              <a:gd name="connsiteX12" fmla="*/ 784140 w 1875899"/>
              <a:gd name="connsiteY12" fmla="*/ 1259934 h 1343910"/>
              <a:gd name="connsiteX13" fmla="*/ 858785 w 1875899"/>
              <a:gd name="connsiteY13" fmla="*/ 1231943 h 1343910"/>
              <a:gd name="connsiteX14" fmla="*/ 886777 w 1875899"/>
              <a:gd name="connsiteY14" fmla="*/ 1213281 h 1343910"/>
              <a:gd name="connsiteX15" fmla="*/ 952091 w 1875899"/>
              <a:gd name="connsiteY15" fmla="*/ 1157298 h 1343910"/>
              <a:gd name="connsiteX16" fmla="*/ 989414 w 1875899"/>
              <a:gd name="connsiteY16" fmla="*/ 1147967 h 1343910"/>
              <a:gd name="connsiteX17" fmla="*/ 1017406 w 1875899"/>
              <a:gd name="connsiteY17" fmla="*/ 1129306 h 1343910"/>
              <a:gd name="connsiteX18" fmla="*/ 1064059 w 1875899"/>
              <a:gd name="connsiteY18" fmla="*/ 1110645 h 1343910"/>
              <a:gd name="connsiteX19" fmla="*/ 1110712 w 1875899"/>
              <a:gd name="connsiteY19" fmla="*/ 1063991 h 1343910"/>
              <a:gd name="connsiteX20" fmla="*/ 1129373 w 1875899"/>
              <a:gd name="connsiteY20" fmla="*/ 1017338 h 1343910"/>
              <a:gd name="connsiteX21" fmla="*/ 1148034 w 1875899"/>
              <a:gd name="connsiteY21" fmla="*/ 989347 h 1343910"/>
              <a:gd name="connsiteX22" fmla="*/ 1166696 w 1875899"/>
              <a:gd name="connsiteY22" fmla="*/ 924032 h 1343910"/>
              <a:gd name="connsiteX23" fmla="*/ 1204018 w 1875899"/>
              <a:gd name="connsiteY23" fmla="*/ 849387 h 1343910"/>
              <a:gd name="connsiteX24" fmla="*/ 1325316 w 1875899"/>
              <a:gd name="connsiteY24" fmla="*/ 830726 h 1343910"/>
              <a:gd name="connsiteX25" fmla="*/ 1502598 w 1875899"/>
              <a:gd name="connsiteY25" fmla="*/ 821396 h 1343910"/>
              <a:gd name="connsiteX26" fmla="*/ 1521259 w 1875899"/>
              <a:gd name="connsiteY26" fmla="*/ 802734 h 1343910"/>
              <a:gd name="connsiteX27" fmla="*/ 1549251 w 1875899"/>
              <a:gd name="connsiteY27" fmla="*/ 793404 h 1343910"/>
              <a:gd name="connsiteX28" fmla="*/ 1661218 w 1875899"/>
              <a:gd name="connsiteY28" fmla="*/ 784073 h 1343910"/>
              <a:gd name="connsiteX29" fmla="*/ 1717202 w 1875899"/>
              <a:gd name="connsiteY29" fmla="*/ 765412 h 1343910"/>
              <a:gd name="connsiteX30" fmla="*/ 1782516 w 1875899"/>
              <a:gd name="connsiteY30" fmla="*/ 728089 h 1343910"/>
              <a:gd name="connsiteX31" fmla="*/ 1829169 w 1875899"/>
              <a:gd name="connsiteY31" fmla="*/ 718759 h 1343910"/>
              <a:gd name="connsiteX32" fmla="*/ 1866491 w 1875899"/>
              <a:gd name="connsiteY32" fmla="*/ 681436 h 1343910"/>
              <a:gd name="connsiteX33" fmla="*/ 1866491 w 1875899"/>
              <a:gd name="connsiteY33" fmla="*/ 504155 h 1343910"/>
              <a:gd name="connsiteX34" fmla="*/ 1782516 w 1875899"/>
              <a:gd name="connsiteY34" fmla="*/ 457502 h 1343910"/>
              <a:gd name="connsiteX35" fmla="*/ 1745194 w 1875899"/>
              <a:gd name="connsiteY35" fmla="*/ 448171 h 1343910"/>
              <a:gd name="connsiteX36" fmla="*/ 1707871 w 1875899"/>
              <a:gd name="connsiteY36" fmla="*/ 401518 h 1343910"/>
              <a:gd name="connsiteX37" fmla="*/ 1689210 w 1875899"/>
              <a:gd name="connsiteY37" fmla="*/ 354865 h 1343910"/>
              <a:gd name="connsiteX38" fmla="*/ 1661218 w 1875899"/>
              <a:gd name="connsiteY38" fmla="*/ 308212 h 1343910"/>
              <a:gd name="connsiteX39" fmla="*/ 1623896 w 1875899"/>
              <a:gd name="connsiteY39" fmla="*/ 224236 h 1343910"/>
              <a:gd name="connsiteX40" fmla="*/ 1605234 w 1875899"/>
              <a:gd name="connsiteY40" fmla="*/ 205575 h 1343910"/>
              <a:gd name="connsiteX41" fmla="*/ 1586573 w 1875899"/>
              <a:gd name="connsiteY41" fmla="*/ 168253 h 1343910"/>
              <a:gd name="connsiteX42" fmla="*/ 1539920 w 1875899"/>
              <a:gd name="connsiteY42" fmla="*/ 121600 h 1343910"/>
              <a:gd name="connsiteX43" fmla="*/ 1502598 w 1875899"/>
              <a:gd name="connsiteY43" fmla="*/ 65616 h 1343910"/>
              <a:gd name="connsiteX44" fmla="*/ 1269332 w 1875899"/>
              <a:gd name="connsiteY44" fmla="*/ 28294 h 1343910"/>
              <a:gd name="connsiteX45" fmla="*/ 1138704 w 1875899"/>
              <a:gd name="connsiteY45" fmla="*/ 302 h 1343910"/>
              <a:gd name="connsiteX46" fmla="*/ 961422 w 1875899"/>
              <a:gd name="connsiteY46" fmla="*/ 9632 h 1343910"/>
              <a:gd name="connsiteX47" fmla="*/ 382924 w 1875899"/>
              <a:gd name="connsiteY47" fmla="*/ 28294 h 1343910"/>
              <a:gd name="connsiteX48" fmla="*/ 364263 w 1875899"/>
              <a:gd name="connsiteY48" fmla="*/ 56285 h 1343910"/>
              <a:gd name="connsiteX49" fmla="*/ 336271 w 1875899"/>
              <a:gd name="connsiteY49" fmla="*/ 65616 h 1343910"/>
              <a:gd name="connsiteX50" fmla="*/ 214973 w 1875899"/>
              <a:gd name="connsiteY50" fmla="*/ 74947 h 1343910"/>
              <a:gd name="connsiteX51" fmla="*/ 130998 w 1875899"/>
              <a:gd name="connsiteY51" fmla="*/ 93608 h 1343910"/>
              <a:gd name="connsiteX52" fmla="*/ 103006 w 1875899"/>
              <a:gd name="connsiteY52" fmla="*/ 102938 h 1343910"/>
              <a:gd name="connsiteX53" fmla="*/ 65683 w 1875899"/>
              <a:gd name="connsiteY53" fmla="*/ 214906 h 1343910"/>
              <a:gd name="connsiteX54" fmla="*/ 37691 w 1875899"/>
              <a:gd name="connsiteY54" fmla="*/ 224236 h 1343910"/>
              <a:gd name="connsiteX55" fmla="*/ 369 w 1875899"/>
              <a:gd name="connsiteY55" fmla="*/ 261559 h 13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875899" h="1343910">
                <a:moveTo>
                  <a:pt x="369" y="261559"/>
                </a:moveTo>
                <a:cubicBezTo>
                  <a:pt x="3479" y="278665"/>
                  <a:pt x="54043" y="298292"/>
                  <a:pt x="56353" y="326873"/>
                </a:cubicBezTo>
                <a:cubicBezTo>
                  <a:pt x="79406" y="612149"/>
                  <a:pt x="62974" y="899336"/>
                  <a:pt x="75014" y="1185289"/>
                </a:cubicBezTo>
                <a:cubicBezTo>
                  <a:pt x="75486" y="1196493"/>
                  <a:pt x="85746" y="1205351"/>
                  <a:pt x="93675" y="1213281"/>
                </a:cubicBezTo>
                <a:cubicBezTo>
                  <a:pt x="111764" y="1231370"/>
                  <a:pt x="126891" y="1233684"/>
                  <a:pt x="149659" y="1241273"/>
                </a:cubicBezTo>
                <a:cubicBezTo>
                  <a:pt x="161561" y="1253175"/>
                  <a:pt x="187084" y="1282358"/>
                  <a:pt x="205643" y="1287926"/>
                </a:cubicBezTo>
                <a:cubicBezTo>
                  <a:pt x="226708" y="1294246"/>
                  <a:pt x="249220" y="1293913"/>
                  <a:pt x="270957" y="1297257"/>
                </a:cubicBezTo>
                <a:cubicBezTo>
                  <a:pt x="379837" y="1314008"/>
                  <a:pt x="270747" y="1300343"/>
                  <a:pt x="410916" y="1315918"/>
                </a:cubicBezTo>
                <a:cubicBezTo>
                  <a:pt x="495103" y="1336964"/>
                  <a:pt x="461230" y="1326468"/>
                  <a:pt x="513553" y="1343910"/>
                </a:cubicBezTo>
                <a:cubicBezTo>
                  <a:pt x="566426" y="1340800"/>
                  <a:pt x="619794" y="1342436"/>
                  <a:pt x="672173" y="1334579"/>
                </a:cubicBezTo>
                <a:cubicBezTo>
                  <a:pt x="683263" y="1332915"/>
                  <a:pt x="690135" y="1320933"/>
                  <a:pt x="700165" y="1315918"/>
                </a:cubicBezTo>
                <a:cubicBezTo>
                  <a:pt x="715146" y="1308428"/>
                  <a:pt x="731267" y="1303477"/>
                  <a:pt x="746818" y="1297257"/>
                </a:cubicBezTo>
                <a:cubicBezTo>
                  <a:pt x="759259" y="1284816"/>
                  <a:pt x="769501" y="1269693"/>
                  <a:pt x="784140" y="1259934"/>
                </a:cubicBezTo>
                <a:cubicBezTo>
                  <a:pt x="795297" y="1252496"/>
                  <a:pt x="841110" y="1237834"/>
                  <a:pt x="858785" y="1231943"/>
                </a:cubicBezTo>
                <a:cubicBezTo>
                  <a:pt x="868116" y="1225722"/>
                  <a:pt x="878162" y="1220460"/>
                  <a:pt x="886777" y="1213281"/>
                </a:cubicBezTo>
                <a:cubicBezTo>
                  <a:pt x="914789" y="1189938"/>
                  <a:pt x="917148" y="1174769"/>
                  <a:pt x="952091" y="1157298"/>
                </a:cubicBezTo>
                <a:cubicBezTo>
                  <a:pt x="963561" y="1151563"/>
                  <a:pt x="976973" y="1151077"/>
                  <a:pt x="989414" y="1147967"/>
                </a:cubicBezTo>
                <a:cubicBezTo>
                  <a:pt x="998745" y="1141747"/>
                  <a:pt x="1007376" y="1134321"/>
                  <a:pt x="1017406" y="1129306"/>
                </a:cubicBezTo>
                <a:cubicBezTo>
                  <a:pt x="1032387" y="1121816"/>
                  <a:pt x="1050338" y="1120250"/>
                  <a:pt x="1064059" y="1110645"/>
                </a:cubicBezTo>
                <a:cubicBezTo>
                  <a:pt x="1082076" y="1098033"/>
                  <a:pt x="1095161" y="1079542"/>
                  <a:pt x="1110712" y="1063991"/>
                </a:cubicBezTo>
                <a:cubicBezTo>
                  <a:pt x="1116932" y="1048440"/>
                  <a:pt x="1121883" y="1032319"/>
                  <a:pt x="1129373" y="1017338"/>
                </a:cubicBezTo>
                <a:cubicBezTo>
                  <a:pt x="1134388" y="1007308"/>
                  <a:pt x="1143869" y="999759"/>
                  <a:pt x="1148034" y="989347"/>
                </a:cubicBezTo>
                <a:cubicBezTo>
                  <a:pt x="1156443" y="968324"/>
                  <a:pt x="1160037" y="945674"/>
                  <a:pt x="1166696" y="924032"/>
                </a:cubicBezTo>
                <a:cubicBezTo>
                  <a:pt x="1175122" y="896647"/>
                  <a:pt x="1177270" y="865436"/>
                  <a:pt x="1204018" y="849387"/>
                </a:cubicBezTo>
                <a:cubicBezTo>
                  <a:pt x="1230817" y="833307"/>
                  <a:pt x="1320255" y="831075"/>
                  <a:pt x="1325316" y="830726"/>
                </a:cubicBezTo>
                <a:cubicBezTo>
                  <a:pt x="1384352" y="826655"/>
                  <a:pt x="1443504" y="824506"/>
                  <a:pt x="1502598" y="821396"/>
                </a:cubicBezTo>
                <a:cubicBezTo>
                  <a:pt x="1508818" y="815175"/>
                  <a:pt x="1513716" y="807260"/>
                  <a:pt x="1521259" y="802734"/>
                </a:cubicBezTo>
                <a:cubicBezTo>
                  <a:pt x="1529693" y="797674"/>
                  <a:pt x="1539502" y="794704"/>
                  <a:pt x="1549251" y="793404"/>
                </a:cubicBezTo>
                <a:cubicBezTo>
                  <a:pt x="1586374" y="788454"/>
                  <a:pt x="1623896" y="787183"/>
                  <a:pt x="1661218" y="784073"/>
                </a:cubicBezTo>
                <a:cubicBezTo>
                  <a:pt x="1679879" y="777853"/>
                  <a:pt x="1700123" y="775172"/>
                  <a:pt x="1717202" y="765412"/>
                </a:cubicBezTo>
                <a:cubicBezTo>
                  <a:pt x="1738973" y="752971"/>
                  <a:pt x="1759370" y="737733"/>
                  <a:pt x="1782516" y="728089"/>
                </a:cubicBezTo>
                <a:cubicBezTo>
                  <a:pt x="1797155" y="721989"/>
                  <a:pt x="1813618" y="721869"/>
                  <a:pt x="1829169" y="718759"/>
                </a:cubicBezTo>
                <a:cubicBezTo>
                  <a:pt x="1841610" y="706318"/>
                  <a:pt x="1860175" y="697857"/>
                  <a:pt x="1866491" y="681436"/>
                </a:cubicBezTo>
                <a:cubicBezTo>
                  <a:pt x="1878045" y="651395"/>
                  <a:pt x="1879988" y="531150"/>
                  <a:pt x="1866491" y="504155"/>
                </a:cubicBezTo>
                <a:cubicBezTo>
                  <a:pt x="1855351" y="481874"/>
                  <a:pt x="1808532" y="464935"/>
                  <a:pt x="1782516" y="457502"/>
                </a:cubicBezTo>
                <a:cubicBezTo>
                  <a:pt x="1770186" y="453979"/>
                  <a:pt x="1757635" y="451281"/>
                  <a:pt x="1745194" y="448171"/>
                </a:cubicBezTo>
                <a:cubicBezTo>
                  <a:pt x="1727835" y="430813"/>
                  <a:pt x="1719642" y="425061"/>
                  <a:pt x="1707871" y="401518"/>
                </a:cubicBezTo>
                <a:cubicBezTo>
                  <a:pt x="1700381" y="386537"/>
                  <a:pt x="1696700" y="369846"/>
                  <a:pt x="1689210" y="354865"/>
                </a:cubicBezTo>
                <a:cubicBezTo>
                  <a:pt x="1681100" y="338644"/>
                  <a:pt x="1669328" y="324433"/>
                  <a:pt x="1661218" y="308212"/>
                </a:cubicBezTo>
                <a:cubicBezTo>
                  <a:pt x="1645057" y="275890"/>
                  <a:pt x="1643681" y="253913"/>
                  <a:pt x="1623896" y="224236"/>
                </a:cubicBezTo>
                <a:cubicBezTo>
                  <a:pt x="1619016" y="216916"/>
                  <a:pt x="1611455" y="211795"/>
                  <a:pt x="1605234" y="205575"/>
                </a:cubicBezTo>
                <a:cubicBezTo>
                  <a:pt x="1599014" y="193134"/>
                  <a:pt x="1595112" y="179232"/>
                  <a:pt x="1586573" y="168253"/>
                </a:cubicBezTo>
                <a:cubicBezTo>
                  <a:pt x="1573071" y="150893"/>
                  <a:pt x="1552119" y="139899"/>
                  <a:pt x="1539920" y="121600"/>
                </a:cubicBezTo>
                <a:cubicBezTo>
                  <a:pt x="1527479" y="102939"/>
                  <a:pt x="1524452" y="70659"/>
                  <a:pt x="1502598" y="65616"/>
                </a:cubicBezTo>
                <a:cubicBezTo>
                  <a:pt x="1344807" y="29203"/>
                  <a:pt x="1422652" y="41070"/>
                  <a:pt x="1269332" y="28294"/>
                </a:cubicBezTo>
                <a:cubicBezTo>
                  <a:pt x="1224074" y="13208"/>
                  <a:pt x="1195430" y="2193"/>
                  <a:pt x="1138704" y="302"/>
                </a:cubicBezTo>
                <a:cubicBezTo>
                  <a:pt x="1079561" y="-1670"/>
                  <a:pt x="1020516" y="6522"/>
                  <a:pt x="961422" y="9632"/>
                </a:cubicBezTo>
                <a:cubicBezTo>
                  <a:pt x="722284" y="57462"/>
                  <a:pt x="1138795" y="-22951"/>
                  <a:pt x="382924" y="28294"/>
                </a:cubicBezTo>
                <a:cubicBezTo>
                  <a:pt x="371736" y="29053"/>
                  <a:pt x="373019" y="49280"/>
                  <a:pt x="364263" y="56285"/>
                </a:cubicBezTo>
                <a:cubicBezTo>
                  <a:pt x="356583" y="62429"/>
                  <a:pt x="346030" y="64396"/>
                  <a:pt x="336271" y="65616"/>
                </a:cubicBezTo>
                <a:cubicBezTo>
                  <a:pt x="296032" y="70646"/>
                  <a:pt x="255406" y="71837"/>
                  <a:pt x="214973" y="74947"/>
                </a:cubicBezTo>
                <a:cubicBezTo>
                  <a:pt x="186981" y="81167"/>
                  <a:pt x="158816" y="86654"/>
                  <a:pt x="130998" y="93608"/>
                </a:cubicBezTo>
                <a:cubicBezTo>
                  <a:pt x="121456" y="95993"/>
                  <a:pt x="106659" y="93806"/>
                  <a:pt x="103006" y="102938"/>
                </a:cubicBezTo>
                <a:cubicBezTo>
                  <a:pt x="72562" y="179047"/>
                  <a:pt x="122799" y="176829"/>
                  <a:pt x="65683" y="214906"/>
                </a:cubicBezTo>
                <a:cubicBezTo>
                  <a:pt x="57499" y="220362"/>
                  <a:pt x="47022" y="221126"/>
                  <a:pt x="37691" y="224236"/>
                </a:cubicBezTo>
                <a:cubicBezTo>
                  <a:pt x="14113" y="247816"/>
                  <a:pt x="-2741" y="244453"/>
                  <a:pt x="369" y="261559"/>
                </a:cubicBezTo>
                <a:close/>
              </a:path>
            </a:pathLst>
          </a:custGeom>
          <a:solidFill>
            <a:srgbClr val="EE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xmlns="" id="{7854F86C-E537-4BCC-B67D-11016648D777}"/>
              </a:ext>
            </a:extLst>
          </p:cNvPr>
          <p:cNvSpPr/>
          <p:nvPr/>
        </p:nvSpPr>
        <p:spPr>
          <a:xfrm>
            <a:off x="9095511" y="3243904"/>
            <a:ext cx="2941033" cy="1509475"/>
          </a:xfrm>
          <a:prstGeom prst="wedgeRectCallout">
            <a:avLst>
              <a:gd name="adj1" fmla="val -44505"/>
              <a:gd name="adj2" fmla="val 8947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жильем</a:t>
            </a:r>
          </a:p>
          <a:p>
            <a:pPr>
              <a:lnSpc>
                <a:spcPts val="2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900" spc="-7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из-за рубежа</a:t>
            </a:r>
          </a:p>
          <a:p>
            <a:pPr>
              <a:lnSpc>
                <a:spcPts val="2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образования</a:t>
            </a:r>
          </a:p>
          <a:p>
            <a:pPr>
              <a:lnSpc>
                <a:spcPts val="2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Молодежная политика</a:t>
            </a:r>
          </a:p>
          <a:p>
            <a:pPr>
              <a:lnSpc>
                <a:spcPts val="2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Содействие занятости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6EF59A6C-513D-438B-BD59-E7F38071D0FC}"/>
              </a:ext>
            </a:extLst>
          </p:cNvPr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Эффективность государственных программ за 2019 год</a:t>
            </a:r>
          </a:p>
        </p:txBody>
      </p:sp>
      <p:pic>
        <p:nvPicPr>
          <p:cNvPr id="28" name="Рисунок 2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C2DECCA-A9AC-47FC-900A-D75014335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7F0F693-38E2-4E94-BC16-97F33AD0A02C}"/>
              </a:ext>
            </a:extLst>
          </p:cNvPr>
          <p:cNvSpPr/>
          <p:nvPr/>
        </p:nvSpPr>
        <p:spPr>
          <a:xfrm>
            <a:off x="2364241" y="4717176"/>
            <a:ext cx="2146547" cy="159293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4F06C7DA-33AD-449C-B3CA-194A318BFF54}"/>
              </a:ext>
            </a:extLst>
          </p:cNvPr>
          <p:cNvSpPr/>
          <p:nvPr/>
        </p:nvSpPr>
        <p:spPr>
          <a:xfrm>
            <a:off x="3466789" y="4707886"/>
            <a:ext cx="1044000" cy="803773"/>
          </a:xfrm>
          <a:custGeom>
            <a:avLst/>
            <a:gdLst>
              <a:gd name="connsiteX0" fmla="*/ 0 w 1368152"/>
              <a:gd name="connsiteY0" fmla="*/ 0 h 504056"/>
              <a:gd name="connsiteX1" fmla="*/ 1368152 w 1368152"/>
              <a:gd name="connsiteY1" fmla="*/ 0 h 504056"/>
              <a:gd name="connsiteX2" fmla="*/ 1368152 w 1368152"/>
              <a:gd name="connsiteY2" fmla="*/ 504056 h 504056"/>
              <a:gd name="connsiteX3" fmla="*/ 0 w 1368152"/>
              <a:gd name="connsiteY3" fmla="*/ 504056 h 504056"/>
              <a:gd name="connsiteX4" fmla="*/ 0 w 1368152"/>
              <a:gd name="connsiteY4" fmla="*/ 0 h 504056"/>
              <a:gd name="connsiteX0" fmla="*/ 0 w 1368152"/>
              <a:gd name="connsiteY0" fmla="*/ 0 h 655139"/>
              <a:gd name="connsiteX1" fmla="*/ 1368152 w 1368152"/>
              <a:gd name="connsiteY1" fmla="*/ 0 h 655139"/>
              <a:gd name="connsiteX2" fmla="*/ 1368152 w 1368152"/>
              <a:gd name="connsiteY2" fmla="*/ 504056 h 655139"/>
              <a:gd name="connsiteX3" fmla="*/ 1054640 w 1368152"/>
              <a:gd name="connsiteY3" fmla="*/ 655056 h 655139"/>
              <a:gd name="connsiteX4" fmla="*/ 0 w 1368152"/>
              <a:gd name="connsiteY4" fmla="*/ 504056 h 655139"/>
              <a:gd name="connsiteX5" fmla="*/ 0 w 1368152"/>
              <a:gd name="connsiteY5" fmla="*/ 0 h 65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8152" h="655139">
                <a:moveTo>
                  <a:pt x="0" y="0"/>
                </a:moveTo>
                <a:lnTo>
                  <a:pt x="1368152" y="0"/>
                </a:lnTo>
                <a:lnTo>
                  <a:pt x="1368152" y="504056"/>
                </a:lnTo>
                <a:cubicBezTo>
                  <a:pt x="1272747" y="499798"/>
                  <a:pt x="1150045" y="659314"/>
                  <a:pt x="1054640" y="655056"/>
                </a:cubicBez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8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53D40562-5922-41D1-9407-8B5624998BF0}"/>
              </a:ext>
            </a:extLst>
          </p:cNvPr>
          <p:cNvSpPr/>
          <p:nvPr/>
        </p:nvSpPr>
        <p:spPr>
          <a:xfrm>
            <a:off x="4595697" y="3196186"/>
            <a:ext cx="2160000" cy="1452160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УДОВЛЕТВОРИТ.</a:t>
            </a: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УРОВЕНЬ эффективности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A3C7A56-B0AF-46F6-ABDD-2EA317F2CD03}"/>
              </a:ext>
            </a:extLst>
          </p:cNvPr>
          <p:cNvSpPr/>
          <p:nvPr/>
        </p:nvSpPr>
        <p:spPr>
          <a:xfrm>
            <a:off x="4609148" y="4730467"/>
            <a:ext cx="2146547" cy="160573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B2ED1CB3-3B56-48A4-A223-8E8D2F024740}"/>
              </a:ext>
            </a:extLst>
          </p:cNvPr>
          <p:cNvSpPr/>
          <p:nvPr/>
        </p:nvSpPr>
        <p:spPr>
          <a:xfrm>
            <a:off x="5711696" y="4721177"/>
            <a:ext cx="1044000" cy="803773"/>
          </a:xfrm>
          <a:custGeom>
            <a:avLst/>
            <a:gdLst>
              <a:gd name="connsiteX0" fmla="*/ 0 w 1368152"/>
              <a:gd name="connsiteY0" fmla="*/ 0 h 504056"/>
              <a:gd name="connsiteX1" fmla="*/ 1368152 w 1368152"/>
              <a:gd name="connsiteY1" fmla="*/ 0 h 504056"/>
              <a:gd name="connsiteX2" fmla="*/ 1368152 w 1368152"/>
              <a:gd name="connsiteY2" fmla="*/ 504056 h 504056"/>
              <a:gd name="connsiteX3" fmla="*/ 0 w 1368152"/>
              <a:gd name="connsiteY3" fmla="*/ 504056 h 504056"/>
              <a:gd name="connsiteX4" fmla="*/ 0 w 1368152"/>
              <a:gd name="connsiteY4" fmla="*/ 0 h 504056"/>
              <a:gd name="connsiteX0" fmla="*/ 0 w 1368152"/>
              <a:gd name="connsiteY0" fmla="*/ 0 h 655139"/>
              <a:gd name="connsiteX1" fmla="*/ 1368152 w 1368152"/>
              <a:gd name="connsiteY1" fmla="*/ 0 h 655139"/>
              <a:gd name="connsiteX2" fmla="*/ 1368152 w 1368152"/>
              <a:gd name="connsiteY2" fmla="*/ 504056 h 655139"/>
              <a:gd name="connsiteX3" fmla="*/ 1054640 w 1368152"/>
              <a:gd name="connsiteY3" fmla="*/ 655056 h 655139"/>
              <a:gd name="connsiteX4" fmla="*/ 0 w 1368152"/>
              <a:gd name="connsiteY4" fmla="*/ 504056 h 655139"/>
              <a:gd name="connsiteX5" fmla="*/ 0 w 1368152"/>
              <a:gd name="connsiteY5" fmla="*/ 0 h 65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8152" h="655139">
                <a:moveTo>
                  <a:pt x="0" y="0"/>
                </a:moveTo>
                <a:lnTo>
                  <a:pt x="1368152" y="0"/>
                </a:lnTo>
                <a:lnTo>
                  <a:pt x="1368152" y="504056"/>
                </a:lnTo>
                <a:cubicBezTo>
                  <a:pt x="1272747" y="499798"/>
                  <a:pt x="1150045" y="659314"/>
                  <a:pt x="1054640" y="655056"/>
                </a:cubicBez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8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8CA8E6AC-90CE-48F1-85B1-7DAA19DFB21D}"/>
              </a:ext>
            </a:extLst>
          </p:cNvPr>
          <p:cNvSpPr/>
          <p:nvPr/>
        </p:nvSpPr>
        <p:spPr>
          <a:xfrm>
            <a:off x="6827940" y="4730467"/>
            <a:ext cx="2160001" cy="117773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9BCD8311-680E-45F9-A471-9B2D76B23082}"/>
              </a:ext>
            </a:extLst>
          </p:cNvPr>
          <p:cNvSpPr/>
          <p:nvPr/>
        </p:nvSpPr>
        <p:spPr>
          <a:xfrm>
            <a:off x="7943942" y="4725938"/>
            <a:ext cx="1044000" cy="803773"/>
          </a:xfrm>
          <a:custGeom>
            <a:avLst/>
            <a:gdLst>
              <a:gd name="connsiteX0" fmla="*/ 0 w 1368152"/>
              <a:gd name="connsiteY0" fmla="*/ 0 h 504056"/>
              <a:gd name="connsiteX1" fmla="*/ 1368152 w 1368152"/>
              <a:gd name="connsiteY1" fmla="*/ 0 h 504056"/>
              <a:gd name="connsiteX2" fmla="*/ 1368152 w 1368152"/>
              <a:gd name="connsiteY2" fmla="*/ 504056 h 504056"/>
              <a:gd name="connsiteX3" fmla="*/ 0 w 1368152"/>
              <a:gd name="connsiteY3" fmla="*/ 504056 h 504056"/>
              <a:gd name="connsiteX4" fmla="*/ 0 w 1368152"/>
              <a:gd name="connsiteY4" fmla="*/ 0 h 504056"/>
              <a:gd name="connsiteX0" fmla="*/ 0 w 1368152"/>
              <a:gd name="connsiteY0" fmla="*/ 0 h 655139"/>
              <a:gd name="connsiteX1" fmla="*/ 1368152 w 1368152"/>
              <a:gd name="connsiteY1" fmla="*/ 0 h 655139"/>
              <a:gd name="connsiteX2" fmla="*/ 1368152 w 1368152"/>
              <a:gd name="connsiteY2" fmla="*/ 504056 h 655139"/>
              <a:gd name="connsiteX3" fmla="*/ 1054640 w 1368152"/>
              <a:gd name="connsiteY3" fmla="*/ 655056 h 655139"/>
              <a:gd name="connsiteX4" fmla="*/ 0 w 1368152"/>
              <a:gd name="connsiteY4" fmla="*/ 504056 h 655139"/>
              <a:gd name="connsiteX5" fmla="*/ 0 w 1368152"/>
              <a:gd name="connsiteY5" fmla="*/ 0 h 65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8152" h="655139">
                <a:moveTo>
                  <a:pt x="0" y="0"/>
                </a:moveTo>
                <a:lnTo>
                  <a:pt x="1368152" y="0"/>
                </a:lnTo>
                <a:lnTo>
                  <a:pt x="1368152" y="504056"/>
                </a:lnTo>
                <a:cubicBezTo>
                  <a:pt x="1272747" y="499798"/>
                  <a:pt x="1150045" y="659314"/>
                  <a:pt x="1054640" y="655056"/>
                </a:cubicBez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357239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DF1CEBF5-8AF0-48F6-804F-881C87602CC2}"/>
              </a:ext>
            </a:extLst>
          </p:cNvPr>
          <p:cNvSpPr/>
          <p:nvPr/>
        </p:nvSpPr>
        <p:spPr>
          <a:xfrm>
            <a:off x="550590" y="5151374"/>
            <a:ext cx="11305256" cy="159016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Picture 2" descr="http://www.karmakonsum.de/wp-content/uploads/2014/05/Bildschirmfoto-2014-05-06-um-18.32.06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26" t="69967" r="39879"/>
          <a:stretch/>
        </p:blipFill>
        <p:spPr bwMode="auto">
          <a:xfrm>
            <a:off x="8490026" y="2770060"/>
            <a:ext cx="85641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Государственные программы 2019 год (1 из 3)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81799" y="4137617"/>
            <a:ext cx="1656184" cy="100759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>
              <a:lnSpc>
                <a:spcPts val="3500"/>
              </a:lnSpc>
            </a:pPr>
            <a:r>
              <a:rPr lang="ru-RU" sz="2000" b="1" spc="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РАСХОДЫ</a:t>
            </a:r>
          </a:p>
          <a:p>
            <a:pPr>
              <a:lnSpc>
                <a:spcPts val="3500"/>
              </a:lnSpc>
            </a:pPr>
            <a:r>
              <a:rPr lang="ru-RU" sz="2000" b="1" spc="-3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БЮДЖЕТА</a:t>
            </a:r>
          </a:p>
        </p:txBody>
      </p:sp>
      <p:pic>
        <p:nvPicPr>
          <p:cNvPr id="115" name="Picture 3" descr="D:\Foto\01. ЛОГО\ИКОНКИ\002. расхо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42" y="3217521"/>
            <a:ext cx="915965" cy="7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Прямоугольник 125"/>
          <p:cNvSpPr/>
          <p:nvPr/>
        </p:nvSpPr>
        <p:spPr>
          <a:xfrm>
            <a:off x="478582" y="5699106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факт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908311" y="5146178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4 887,9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1908311" y="5722242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4 578,1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2843226" y="514617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2 580,8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843226" y="572224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2 570,1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3772567" y="5147824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2 731,0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3772567" y="5723888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2 224,8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4708671" y="5147824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663,3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08671" y="572388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647,8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5652727" y="514617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1 474,2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5652727" y="572224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1 427,2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6588831" y="5143471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1 628,3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588831" y="5719535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1 485,1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7524935" y="514521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418,0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7524935" y="572127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412,0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8461039" y="514521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779,7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8461039" y="572127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777,6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9397143" y="514521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4 077,7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9397143" y="572127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3 934,6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10333247" y="514521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796,2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10333247" y="572127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781,9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7983" y="2379872"/>
            <a:ext cx="1460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образования</a:t>
            </a:r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2758" y="1905199"/>
            <a:ext cx="598591" cy="6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358311" y="3659495"/>
            <a:ext cx="0" cy="1440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2295873" y="5089915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1" name="Прямая со стрелкой 150"/>
          <p:cNvCxnSpPr/>
          <p:nvPr/>
        </p:nvCxnSpPr>
        <p:spPr>
          <a:xfrm>
            <a:off x="4238900" y="2939495"/>
            <a:ext cx="1" cy="2160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3" name="Овал 152"/>
          <p:cNvSpPr/>
          <p:nvPr/>
        </p:nvSpPr>
        <p:spPr>
          <a:xfrm>
            <a:off x="4176463" y="5101403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 стрелкой 156"/>
          <p:cNvCxnSpPr/>
          <p:nvPr/>
        </p:nvCxnSpPr>
        <p:spPr>
          <a:xfrm>
            <a:off x="6111109" y="364581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9" name="Овал 158"/>
          <p:cNvSpPr/>
          <p:nvPr/>
        </p:nvSpPr>
        <p:spPr>
          <a:xfrm>
            <a:off x="6048671" y="5101403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6" name="Прямая со стрелкой 175"/>
          <p:cNvCxnSpPr/>
          <p:nvPr/>
        </p:nvCxnSpPr>
        <p:spPr>
          <a:xfrm>
            <a:off x="7983317" y="3573978"/>
            <a:ext cx="0" cy="1512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7" name="Овал 176"/>
          <p:cNvSpPr/>
          <p:nvPr/>
        </p:nvSpPr>
        <p:spPr>
          <a:xfrm>
            <a:off x="7920879" y="5101403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9" name="Прямая со стрелкой 178"/>
          <p:cNvCxnSpPr/>
          <p:nvPr/>
        </p:nvCxnSpPr>
        <p:spPr>
          <a:xfrm>
            <a:off x="9853915" y="3537978"/>
            <a:ext cx="0" cy="1548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0" name="Овал 179"/>
          <p:cNvSpPr/>
          <p:nvPr/>
        </p:nvSpPr>
        <p:spPr>
          <a:xfrm>
            <a:off x="9791477" y="5101403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2" name="Прямая со стрелкой 181"/>
          <p:cNvCxnSpPr/>
          <p:nvPr/>
        </p:nvCxnSpPr>
        <p:spPr>
          <a:xfrm>
            <a:off x="3293226" y="4631495"/>
            <a:ext cx="1189" cy="468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3" name="Овал 182"/>
          <p:cNvSpPr/>
          <p:nvPr/>
        </p:nvSpPr>
        <p:spPr>
          <a:xfrm>
            <a:off x="3231977" y="5089915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3" name="Прямая со стрелкой 202"/>
          <p:cNvCxnSpPr/>
          <p:nvPr/>
        </p:nvCxnSpPr>
        <p:spPr>
          <a:xfrm>
            <a:off x="8918232" y="4617978"/>
            <a:ext cx="1189" cy="468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" name="Овал 203"/>
          <p:cNvSpPr/>
          <p:nvPr/>
        </p:nvSpPr>
        <p:spPr>
          <a:xfrm>
            <a:off x="8856983" y="5089915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304255" y="3556670"/>
            <a:ext cx="1973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здравоохранения</a:t>
            </a:r>
          </a:p>
        </p:txBody>
      </p:sp>
      <p:pic>
        <p:nvPicPr>
          <p:cNvPr id="209" name="Picture 4" descr="D:\02. Поручения руководства\03_БЮДЖЕТ\2017 год план 2018 и 2019\значки\Snake_cup-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149" y="2964457"/>
            <a:ext cx="635064" cy="6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Прямоугольник 209"/>
          <p:cNvSpPr/>
          <p:nvPr/>
        </p:nvSpPr>
        <p:spPr>
          <a:xfrm>
            <a:off x="2750929" y="1557586"/>
            <a:ext cx="28742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Обеспечение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доступным и комфортным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жильём и комм. услугами</a:t>
            </a:r>
          </a:p>
        </p:txBody>
      </p:sp>
      <p:sp>
        <p:nvSpPr>
          <p:cNvPr id="212" name="Прямоугольник 211"/>
          <p:cNvSpPr/>
          <p:nvPr/>
        </p:nvSpPr>
        <p:spPr>
          <a:xfrm>
            <a:off x="4187347" y="3501802"/>
            <a:ext cx="1972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государственного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управления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5481091" y="2120876"/>
            <a:ext cx="1359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Социальная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поддержка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граждан</a:t>
            </a:r>
          </a:p>
        </p:txBody>
      </p:sp>
      <p:sp>
        <p:nvSpPr>
          <p:cNvPr id="216" name="Прямоугольник 215"/>
          <p:cNvSpPr/>
          <p:nvPr/>
        </p:nvSpPr>
        <p:spPr>
          <a:xfrm>
            <a:off x="6191688" y="3512835"/>
            <a:ext cx="17291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Модернизация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жилищно-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коммунального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хозяйства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7109262" y="2133650"/>
            <a:ext cx="18197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региональными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финансами</a:t>
            </a:r>
          </a:p>
        </p:txBody>
      </p:sp>
      <p:sp>
        <p:nvSpPr>
          <p:cNvPr id="220" name="Прямоугольник 219"/>
          <p:cNvSpPr/>
          <p:nvPr/>
        </p:nvSpPr>
        <p:spPr>
          <a:xfrm>
            <a:off x="8312778" y="3562777"/>
            <a:ext cx="1244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Старшее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поколение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8980248" y="1856651"/>
            <a:ext cx="16049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транспортной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системы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округа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9865095" y="3489028"/>
            <a:ext cx="1725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 и регулирование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рынков с/х</a:t>
            </a:r>
          </a:p>
        </p:txBody>
      </p:sp>
      <p:pic>
        <p:nvPicPr>
          <p:cNvPr id="226" name="Picture 1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1482" y="981522"/>
            <a:ext cx="622170" cy="6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" name="Picture 4" descr="D:\01_Адм_работа\rf_rossiya_r19.gif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890" y="2980449"/>
            <a:ext cx="633369" cy="5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4" descr="http://kantorhukumrky.com/wp-content/uploads/2016/11/family25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1433" y="1293181"/>
            <a:ext cx="791294" cy="7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11" descr="D:\02. Поручения руководства\12. Разное\160919 Статистика дл ВК инфограф\jixodjG9T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209" y="2989338"/>
            <a:ext cx="556464" cy="54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6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1274" y="1471997"/>
            <a:ext cx="661653" cy="6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 descr="http://reikirb.ru/wp-content/uploads/2016/07/transport-icon-450x450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2357" y="1145486"/>
            <a:ext cx="817461" cy="8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download.seaicons.com/icons/icons8/windows-8/512/Animals-Cow-icon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481" y="2878215"/>
            <a:ext cx="618562" cy="6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10676324" y="4964933"/>
            <a:ext cx="124875" cy="252286"/>
            <a:chOff x="10794867" y="4977707"/>
            <a:chExt cx="124875" cy="252286"/>
          </a:xfrm>
          <a:solidFill>
            <a:schemeClr val="accent1">
              <a:lumMod val="75000"/>
              <a:alpha val="85000"/>
            </a:schemeClr>
          </a:solidFill>
        </p:grpSpPr>
        <p:cxnSp>
          <p:nvCxnSpPr>
            <p:cNvPr id="232" name="Прямая со стрелкой 231"/>
            <p:cNvCxnSpPr/>
            <p:nvPr/>
          </p:nvCxnSpPr>
          <p:spPr>
            <a:xfrm>
              <a:off x="10857305" y="4977707"/>
              <a:ext cx="0" cy="108788"/>
            </a:xfrm>
            <a:prstGeom prst="straightConnector1">
              <a:avLst/>
            </a:prstGeom>
            <a:grpFill/>
            <a:ln w="25400">
              <a:solidFill>
                <a:schemeClr val="accent1">
                  <a:lumMod val="75000"/>
                  <a:alpha val="80000"/>
                </a:schemeClr>
              </a:solidFill>
              <a:prstDash val="sysDot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Овал 232"/>
            <p:cNvSpPr/>
            <p:nvPr/>
          </p:nvSpPr>
          <p:spPr>
            <a:xfrm>
              <a:off x="10794867" y="5114176"/>
              <a:ext cx="124875" cy="115817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1" name="Прямоугольник 250"/>
          <p:cNvSpPr/>
          <p:nvPr/>
        </p:nvSpPr>
        <p:spPr>
          <a:xfrm>
            <a:off x="11089231" y="5649268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11089231" y="5073204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254" name="Прямая со стрелкой 253"/>
          <p:cNvCxnSpPr/>
          <p:nvPr/>
        </p:nvCxnSpPr>
        <p:spPr>
          <a:xfrm>
            <a:off x="5168673" y="4797946"/>
            <a:ext cx="0" cy="288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5" name="Овал 254"/>
          <p:cNvSpPr/>
          <p:nvPr/>
        </p:nvSpPr>
        <p:spPr>
          <a:xfrm>
            <a:off x="5106235" y="5101402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80026" y="5158566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план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1715796" y="6388798"/>
            <a:ext cx="286724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Высокая эффективность ГП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37C15E77-B605-41EF-81EB-638257940732}"/>
              </a:ext>
            </a:extLst>
          </p:cNvPr>
          <p:cNvSpPr/>
          <p:nvPr/>
        </p:nvSpPr>
        <p:spPr>
          <a:xfrm>
            <a:off x="8843456" y="6388798"/>
            <a:ext cx="301239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Неудовлетворительная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969212" y="6393530"/>
            <a:ext cx="692133" cy="252000"/>
          </a:xfrm>
          <a:prstGeom prst="round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1677154" y="3013366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94%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1512382" y="2900279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2617833" y="3967772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3592733" y="2233208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82%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5329622" y="6388798"/>
            <a:ext cx="322728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4583038" y="6393530"/>
            <a:ext cx="692133" cy="252000"/>
          </a:xfrm>
          <a:prstGeom prst="round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8111430" y="6393530"/>
            <a:ext cx="692133" cy="252000"/>
          </a:xfrm>
          <a:prstGeom prst="round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4591796" y="4175550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5543534" y="2831849"/>
            <a:ext cx="1386415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6477710" y="4461547"/>
            <a:ext cx="1155138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92%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7499096" y="2832556"/>
            <a:ext cx="1155138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8279755" y="3987928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9218620" y="2826393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10204385" y="4205035"/>
            <a:ext cx="1155138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pic>
        <p:nvPicPr>
          <p:cNvPr id="90" name="Picture 4" descr="https://3.bp.blogspot.com/-s7Xz1HtpVM0/T1cQhIduFmI/AAAAAAAAITw/foT0LhDAMK8/s1600/aves3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7421" y="6533257"/>
            <a:ext cx="329376" cy="2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A3256DD-AB61-473F-BFE5-11404F32F0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021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DF1CEBF5-8AF0-48F6-804F-881C87602CC2}"/>
              </a:ext>
            </a:extLst>
          </p:cNvPr>
          <p:cNvSpPr/>
          <p:nvPr/>
        </p:nvSpPr>
        <p:spPr>
          <a:xfrm>
            <a:off x="550590" y="5162550"/>
            <a:ext cx="11305256" cy="157898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8" name="Picture 8" descr="https://im0-tub-ru.yandex.net/i?id=65ec70568ee8356262f0fbc93aba2da5&amp;n=33&amp;h=215&amp;w=21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510" y="2788378"/>
            <a:ext cx="857440" cy="8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Государственные программы 2019 год (2 из 3)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81799" y="4150391"/>
            <a:ext cx="1656184" cy="100759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>
              <a:lnSpc>
                <a:spcPts val="3500"/>
              </a:lnSpc>
            </a:pPr>
            <a:r>
              <a:rPr lang="ru-RU" sz="2000" b="1" spc="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РАСХОДЫ</a:t>
            </a:r>
          </a:p>
          <a:p>
            <a:pPr>
              <a:lnSpc>
                <a:spcPts val="3500"/>
              </a:lnSpc>
            </a:pPr>
            <a:r>
              <a:rPr lang="ru-RU" sz="2000" b="1" spc="-3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БЮДЖЕТА</a:t>
            </a:r>
          </a:p>
        </p:txBody>
      </p:sp>
      <p:pic>
        <p:nvPicPr>
          <p:cNvPr id="115" name="Picture 3" descr="D:\Foto\01. ЛОГО\ИКОНКИ\002. расхо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42" y="3230295"/>
            <a:ext cx="915965" cy="7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Прямоугольник 127"/>
          <p:cNvSpPr/>
          <p:nvPr/>
        </p:nvSpPr>
        <p:spPr>
          <a:xfrm>
            <a:off x="1908311" y="515895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922,3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2843226" y="515895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306,3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3772567" y="5160598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452,5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4708671" y="516059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259,2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5652727" y="515895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290,7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6588831" y="5156245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268,8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7524935" y="515798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205,0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8461039" y="515798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97,8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9397143" y="515798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100,4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10333247" y="5157986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135,8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8207" y="2133650"/>
            <a:ext cx="12202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культуры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туризма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358311" y="364581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2295873" y="5102689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 стрелкой 156"/>
          <p:cNvCxnSpPr/>
          <p:nvPr/>
        </p:nvCxnSpPr>
        <p:spPr>
          <a:xfrm>
            <a:off x="6111109" y="360997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9" name="Овал 158"/>
          <p:cNvSpPr/>
          <p:nvPr/>
        </p:nvSpPr>
        <p:spPr>
          <a:xfrm>
            <a:off x="6048671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6" name="Прямая со стрелкой 175"/>
          <p:cNvCxnSpPr/>
          <p:nvPr/>
        </p:nvCxnSpPr>
        <p:spPr>
          <a:xfrm>
            <a:off x="7983317" y="360997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7" name="Овал 176"/>
          <p:cNvSpPr/>
          <p:nvPr/>
        </p:nvSpPr>
        <p:spPr>
          <a:xfrm>
            <a:off x="7920879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9" name="Прямая со стрелкой 178"/>
          <p:cNvCxnSpPr/>
          <p:nvPr/>
        </p:nvCxnSpPr>
        <p:spPr>
          <a:xfrm>
            <a:off x="9853915" y="3501802"/>
            <a:ext cx="0" cy="1584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0" name="Овал 179"/>
          <p:cNvSpPr/>
          <p:nvPr/>
        </p:nvSpPr>
        <p:spPr>
          <a:xfrm>
            <a:off x="9791477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Овал 203"/>
          <p:cNvSpPr/>
          <p:nvPr/>
        </p:nvSpPr>
        <p:spPr>
          <a:xfrm>
            <a:off x="8856983" y="5102689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494806" y="3514576"/>
            <a:ext cx="16063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Профилактика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социального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сиротства</a:t>
            </a:r>
          </a:p>
        </p:txBody>
      </p:sp>
      <p:sp>
        <p:nvSpPr>
          <p:cNvPr id="210" name="Прямоугольник 209"/>
          <p:cNvSpPr/>
          <p:nvPr/>
        </p:nvSpPr>
        <p:spPr>
          <a:xfrm>
            <a:off x="3265507" y="2135391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Информационное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общество</a:t>
            </a:r>
          </a:p>
        </p:txBody>
      </p:sp>
      <p:sp>
        <p:nvSpPr>
          <p:cNvPr id="212" name="Прямоугольник 211"/>
          <p:cNvSpPr/>
          <p:nvPr/>
        </p:nvSpPr>
        <p:spPr>
          <a:xfrm>
            <a:off x="4413948" y="3514576"/>
            <a:ext cx="15191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Обеспечение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гражданской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защиты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5371285" y="2133650"/>
            <a:ext cx="157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Реализация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региональной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политики</a:t>
            </a:r>
          </a:p>
        </p:txBody>
      </p:sp>
      <p:sp>
        <p:nvSpPr>
          <p:cNvPr id="216" name="Прямоугольник 215"/>
          <p:cNvSpPr/>
          <p:nvPr/>
        </p:nvSpPr>
        <p:spPr>
          <a:xfrm>
            <a:off x="6308577" y="3525609"/>
            <a:ext cx="14954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физкультуры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спорта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7251512" y="2146424"/>
            <a:ext cx="1535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Охрана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окружающей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среды</a:t>
            </a:r>
          </a:p>
        </p:txBody>
      </p:sp>
      <p:sp>
        <p:nvSpPr>
          <p:cNvPr id="220" name="Прямоугольник 219"/>
          <p:cNvSpPr/>
          <p:nvPr/>
        </p:nvSpPr>
        <p:spPr>
          <a:xfrm>
            <a:off x="7895406" y="3525609"/>
            <a:ext cx="20514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Обеспечение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обществ. порядка,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противодействие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преступности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8903518" y="1413570"/>
            <a:ext cx="18875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Обеспечение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эпизоотического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ветеринарно-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санитарного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благополучия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9839622" y="3514576"/>
            <a:ext cx="1725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Содействие занятости населения</a:t>
            </a:r>
          </a:p>
        </p:txBody>
      </p:sp>
      <p:sp>
        <p:nvSpPr>
          <p:cNvPr id="251" name="Прямоугольник 250"/>
          <p:cNvSpPr/>
          <p:nvPr/>
        </p:nvSpPr>
        <p:spPr>
          <a:xfrm>
            <a:off x="11089231" y="5662042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11089231" y="5085978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4" descr="https://www.shareicon.net/download/2015/12/28/694487_camping_512x51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270" y="1413570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Прямая со стрелкой 84"/>
          <p:cNvCxnSpPr/>
          <p:nvPr/>
        </p:nvCxnSpPr>
        <p:spPr>
          <a:xfrm>
            <a:off x="3286894" y="4869954"/>
            <a:ext cx="0" cy="21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Овал 85"/>
          <p:cNvSpPr/>
          <p:nvPr/>
        </p:nvSpPr>
        <p:spPr>
          <a:xfrm>
            <a:off x="3224456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5168673" y="4869954"/>
            <a:ext cx="0" cy="21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5106235" y="5114176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 стрелкой 93"/>
          <p:cNvCxnSpPr/>
          <p:nvPr/>
        </p:nvCxnSpPr>
        <p:spPr>
          <a:xfrm flipH="1">
            <a:off x="4213429" y="3213770"/>
            <a:ext cx="4568" cy="1872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4150990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0" name="Picture 10" descr="https://www.shareicon.net/download/2015/11/06/667608_network_512x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965" y="1417717"/>
            <a:ext cx="678685" cy="67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" name="Прямая со стрелкой 107"/>
          <p:cNvCxnSpPr/>
          <p:nvPr/>
        </p:nvCxnSpPr>
        <p:spPr>
          <a:xfrm>
            <a:off x="7040881" y="4869954"/>
            <a:ext cx="0" cy="21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>
            <a:off x="6978443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0" name="Picture 20" descr="https://www.shareicon.net/data/2015/09/24/645466_people_512x51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243" y="2737714"/>
            <a:ext cx="842038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D:\Foto\01. ЛОГО\афро-округ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9883" y="1557586"/>
            <a:ext cx="1255403" cy="5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http://xn----7sbb5anb1aeyc.xn--p1ai/images/preim/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7820" y="1348114"/>
            <a:ext cx="785536" cy="7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http://ekzarx.ru/images/Ab6TBtg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3488" y="2886718"/>
            <a:ext cx="508061" cy="6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Picture 29" descr="http://www.mix.dj/old/uploads/photo-365364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8865" y="682258"/>
            <a:ext cx="856874" cy="8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Прямая со стрелкой 118"/>
          <p:cNvCxnSpPr/>
          <p:nvPr/>
        </p:nvCxnSpPr>
        <p:spPr>
          <a:xfrm>
            <a:off x="10785297" y="4869954"/>
            <a:ext cx="0" cy="21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0" name="Овал 119"/>
          <p:cNvSpPr/>
          <p:nvPr/>
        </p:nvSpPr>
        <p:spPr>
          <a:xfrm>
            <a:off x="10722859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1" name="Picture 4" descr="https://www.shareicon.net/download/2015/11/24/677049_man_512x512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8332" y="2884756"/>
            <a:ext cx="689054" cy="6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s://maxcdn.icons8.com/Android_L/PNG/512/Users/fireman_male-512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057" y="2811470"/>
            <a:ext cx="746826" cy="7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478582" y="5711880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факт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908311" y="573501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916,6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2843226" y="573501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303,6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772567" y="573666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447,7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4708671" y="573666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248,9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5652727" y="573501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288,0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6588831" y="573230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268,8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7524935" y="5734050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188,3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8461039" y="5734050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96,3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9397143" y="5734050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98,2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10333247" y="5734050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133,7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480026" y="5171340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план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1715796" y="6388798"/>
            <a:ext cx="286724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Высокая эффективность ГП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xmlns="" id="{37C15E77-B605-41EF-81EB-638257940732}"/>
              </a:ext>
            </a:extLst>
          </p:cNvPr>
          <p:cNvSpPr/>
          <p:nvPr/>
        </p:nvSpPr>
        <p:spPr>
          <a:xfrm>
            <a:off x="8843456" y="6388798"/>
            <a:ext cx="301239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Неудовлетворительная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969212" y="6393530"/>
            <a:ext cx="692133" cy="252000"/>
          </a:xfrm>
          <a:prstGeom prst="round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xmlns="" id="{C9718B20-052D-4BB9-BBA2-72FD33516806}"/>
              </a:ext>
            </a:extLst>
          </p:cNvPr>
          <p:cNvSpPr/>
          <p:nvPr/>
        </p:nvSpPr>
        <p:spPr>
          <a:xfrm>
            <a:off x="5329622" y="6388798"/>
            <a:ext cx="322728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4" name="Скругленный прямоугольник 143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4583038" y="6393530"/>
            <a:ext cx="692133" cy="252000"/>
          </a:xfrm>
          <a:prstGeom prst="round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04C58E40-F78C-412B-9F42-FAA48750DE5C}"/>
              </a:ext>
            </a:extLst>
          </p:cNvPr>
          <p:cNvSpPr/>
          <p:nvPr/>
        </p:nvSpPr>
        <p:spPr>
          <a:xfrm>
            <a:off x="8111430" y="6393530"/>
            <a:ext cx="692133" cy="252000"/>
          </a:xfrm>
          <a:prstGeom prst="round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1715796" y="2997746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2697347" y="4205107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xmlns="" id="{32153A88-BDE1-4F15-84F3-FC3CB9C91C5D}"/>
              </a:ext>
            </a:extLst>
          </p:cNvPr>
          <p:cNvSpPr/>
          <p:nvPr/>
        </p:nvSpPr>
        <p:spPr>
          <a:xfrm>
            <a:off x="1512382" y="2900279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xmlns="" id="{1AC95AFD-2047-4C4C-A300-79050EEF7932}"/>
              </a:ext>
            </a:extLst>
          </p:cNvPr>
          <p:cNvSpPr/>
          <p:nvPr/>
        </p:nvSpPr>
        <p:spPr>
          <a:xfrm>
            <a:off x="3593217" y="2558090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F47F7AE8-19CB-4506-8156-AD8425D60811}"/>
              </a:ext>
            </a:extLst>
          </p:cNvPr>
          <p:cNvSpPr/>
          <p:nvPr/>
        </p:nvSpPr>
        <p:spPr>
          <a:xfrm>
            <a:off x="4567944" y="4198374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96%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xmlns="" id="{DFBBF35B-3692-434A-8549-DFCE4C3D745E}"/>
              </a:ext>
            </a:extLst>
          </p:cNvPr>
          <p:cNvSpPr/>
          <p:nvPr/>
        </p:nvSpPr>
        <p:spPr>
          <a:xfrm>
            <a:off x="5497939" y="2888502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0D9EA929-8A05-42E4-B05E-7DF5BD0A7162}"/>
              </a:ext>
            </a:extLst>
          </p:cNvPr>
          <p:cNvSpPr/>
          <p:nvPr/>
        </p:nvSpPr>
        <p:spPr>
          <a:xfrm>
            <a:off x="6459021" y="4232537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DC6C6CF1-C198-4204-B304-D05CC61B970C}"/>
              </a:ext>
            </a:extLst>
          </p:cNvPr>
          <p:cNvSpPr/>
          <p:nvPr/>
        </p:nvSpPr>
        <p:spPr>
          <a:xfrm>
            <a:off x="7390537" y="2888502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2%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xmlns="" id="{F61488CB-79D0-4D65-87AB-5995B96474AE}"/>
              </a:ext>
            </a:extLst>
          </p:cNvPr>
          <p:cNvSpPr/>
          <p:nvPr/>
        </p:nvSpPr>
        <p:spPr>
          <a:xfrm>
            <a:off x="8360888" y="4500652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9F7A0E5C-4029-489C-A189-79D96109EB0D}"/>
              </a:ext>
            </a:extLst>
          </p:cNvPr>
          <p:cNvSpPr/>
          <p:nvPr/>
        </p:nvSpPr>
        <p:spPr>
          <a:xfrm>
            <a:off x="9251859" y="2695728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98%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5A691A51-C9EF-49C7-B072-A1CAF7719221}"/>
              </a:ext>
            </a:extLst>
          </p:cNvPr>
          <p:cNvSpPr/>
          <p:nvPr/>
        </p:nvSpPr>
        <p:spPr>
          <a:xfrm>
            <a:off x="10131263" y="4232537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pic>
        <p:nvPicPr>
          <p:cNvPr id="88" name="Рисунок 8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FA193A7-1B3E-4932-AB22-E60FA4B65F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480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91BBEC57-A20C-4885-8C25-0BD9D1752CB6}"/>
              </a:ext>
            </a:extLst>
          </p:cNvPr>
          <p:cNvSpPr/>
          <p:nvPr/>
        </p:nvSpPr>
        <p:spPr>
          <a:xfrm>
            <a:off x="550590" y="5162550"/>
            <a:ext cx="11305256" cy="157898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Государственные программы 2019 год (3 из 3)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81799" y="4150391"/>
            <a:ext cx="1656184" cy="100759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>
              <a:lnSpc>
                <a:spcPts val="3500"/>
              </a:lnSpc>
            </a:pPr>
            <a:r>
              <a:rPr lang="ru-RU" sz="2000" b="1" spc="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РАСХОДЫ</a:t>
            </a:r>
          </a:p>
          <a:p>
            <a:pPr>
              <a:lnSpc>
                <a:spcPts val="3500"/>
              </a:lnSpc>
            </a:pPr>
            <a:r>
              <a:rPr lang="ru-RU" sz="2000" b="1" spc="-3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БЮДЖЕТА</a:t>
            </a:r>
          </a:p>
        </p:txBody>
      </p:sp>
      <p:pic>
        <p:nvPicPr>
          <p:cNvPr id="115" name="Picture 3" descr="D:\Foto\01. ЛОГО\ИКОНКИ\002. расход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42" y="3230295"/>
            <a:ext cx="915965" cy="7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Прямоугольник 127"/>
          <p:cNvSpPr/>
          <p:nvPr/>
        </p:nvSpPr>
        <p:spPr>
          <a:xfrm>
            <a:off x="2386679" y="515895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119,5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2386679" y="573501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108,3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3321594" y="515895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13,9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3321594" y="573501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13,2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4250935" y="5160598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157,3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4250935" y="5736662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67,6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5187039" y="5160598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178,4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5187039" y="5736662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178,2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6131095" y="5158952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85,2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131095" y="5735016"/>
            <a:ext cx="900000" cy="50386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84,6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7067199" y="5156245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41,7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067199" y="5732309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39,7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8003303" y="515798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72,0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8003303" y="5734050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71,4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8939407" y="5157986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1,0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8939407" y="5734050"/>
            <a:ext cx="900000" cy="503867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1,0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9875511" y="5157986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0,3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9875511" y="5734050"/>
            <a:ext cx="900000" cy="503867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0,1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4329" y="2133650"/>
            <a:ext cx="1464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Организация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отдыха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детей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836679" y="3645978"/>
            <a:ext cx="0" cy="1440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2774241" y="5102689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 стрелкой 156"/>
          <p:cNvCxnSpPr/>
          <p:nvPr/>
        </p:nvCxnSpPr>
        <p:spPr>
          <a:xfrm>
            <a:off x="6589477" y="3681978"/>
            <a:ext cx="0" cy="1404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9" name="Овал 158"/>
          <p:cNvSpPr/>
          <p:nvPr/>
        </p:nvSpPr>
        <p:spPr>
          <a:xfrm>
            <a:off x="6527039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6" name="Прямая со стрелкой 175"/>
          <p:cNvCxnSpPr/>
          <p:nvPr/>
        </p:nvCxnSpPr>
        <p:spPr>
          <a:xfrm>
            <a:off x="8461685" y="364581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7" name="Овал 176"/>
          <p:cNvSpPr/>
          <p:nvPr/>
        </p:nvSpPr>
        <p:spPr>
          <a:xfrm>
            <a:off x="8399247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9" name="Прямая со стрелкой 178"/>
          <p:cNvCxnSpPr/>
          <p:nvPr/>
        </p:nvCxnSpPr>
        <p:spPr>
          <a:xfrm>
            <a:off x="10332283" y="3609978"/>
            <a:ext cx="0" cy="1476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0" name="Овал 179"/>
          <p:cNvSpPr/>
          <p:nvPr/>
        </p:nvSpPr>
        <p:spPr>
          <a:xfrm>
            <a:off x="10269845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3" name="Прямая со стрелкой 202"/>
          <p:cNvCxnSpPr>
            <a:cxnSpLocks/>
          </p:cNvCxnSpPr>
          <p:nvPr/>
        </p:nvCxnSpPr>
        <p:spPr>
          <a:xfrm flipH="1">
            <a:off x="9397790" y="4797946"/>
            <a:ext cx="1714" cy="324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" name="Овал 203"/>
          <p:cNvSpPr/>
          <p:nvPr/>
        </p:nvSpPr>
        <p:spPr>
          <a:xfrm>
            <a:off x="9335351" y="5102689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3189198" y="3503543"/>
            <a:ext cx="1208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Доступная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среда </a:t>
            </a:r>
          </a:p>
        </p:txBody>
      </p:sp>
      <p:sp>
        <p:nvSpPr>
          <p:cNvPr id="210" name="Прямоугольник 209"/>
          <p:cNvSpPr/>
          <p:nvPr/>
        </p:nvSpPr>
        <p:spPr>
          <a:xfrm>
            <a:off x="4053294" y="2412390"/>
            <a:ext cx="1237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Молодёжь</a:t>
            </a:r>
          </a:p>
        </p:txBody>
      </p:sp>
      <p:sp>
        <p:nvSpPr>
          <p:cNvPr id="212" name="Прямоугольник 211"/>
          <p:cNvSpPr/>
          <p:nvPr/>
        </p:nvSpPr>
        <p:spPr>
          <a:xfrm>
            <a:off x="4782412" y="3514576"/>
            <a:ext cx="17390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Развитие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предпринимат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деятельности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5790342" y="2133650"/>
            <a:ext cx="16979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Формирование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современной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городской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среды</a:t>
            </a:r>
          </a:p>
        </p:txBody>
      </p:sp>
      <p:sp>
        <p:nvSpPr>
          <p:cNvPr id="216" name="Прямоугольник 215"/>
          <p:cNvSpPr/>
          <p:nvPr/>
        </p:nvSpPr>
        <p:spPr>
          <a:xfrm>
            <a:off x="6852411" y="3525609"/>
            <a:ext cx="13644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Сохранение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развитие 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КМНС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7653694" y="1869425"/>
            <a:ext cx="16782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имуществом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земельными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ресурсами</a:t>
            </a:r>
          </a:p>
        </p:txBody>
      </p:sp>
      <p:sp>
        <p:nvSpPr>
          <p:cNvPr id="220" name="Прямоугольник 219"/>
          <p:cNvSpPr/>
          <p:nvPr/>
        </p:nvSpPr>
        <p:spPr>
          <a:xfrm>
            <a:off x="8529201" y="3525609"/>
            <a:ext cx="1740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Улучшение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условий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охраны труда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9497329" y="2146424"/>
            <a:ext cx="16847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Добровольное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переселение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из-за рубежа</a:t>
            </a:r>
          </a:p>
        </p:txBody>
      </p:sp>
      <p:sp>
        <p:nvSpPr>
          <p:cNvPr id="251" name="Прямоугольник 250"/>
          <p:cNvSpPr/>
          <p:nvPr/>
        </p:nvSpPr>
        <p:spPr>
          <a:xfrm>
            <a:off x="11089231" y="5662042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11089231" y="5085978"/>
            <a:ext cx="838623" cy="60235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млн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руб.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85" name="Прямая со стрелкой 84"/>
          <p:cNvCxnSpPr/>
          <p:nvPr/>
        </p:nvCxnSpPr>
        <p:spPr>
          <a:xfrm>
            <a:off x="3765261" y="4653930"/>
            <a:ext cx="1" cy="432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Овал 85"/>
          <p:cNvSpPr/>
          <p:nvPr/>
        </p:nvSpPr>
        <p:spPr>
          <a:xfrm>
            <a:off x="3702824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5647041" y="4761978"/>
            <a:ext cx="0" cy="324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5584603" y="5114176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 стрелкой 93"/>
          <p:cNvCxnSpPr/>
          <p:nvPr/>
        </p:nvCxnSpPr>
        <p:spPr>
          <a:xfrm flipH="1">
            <a:off x="4691797" y="3285978"/>
            <a:ext cx="4568" cy="1800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4629358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 стрелкой 107"/>
          <p:cNvCxnSpPr/>
          <p:nvPr/>
        </p:nvCxnSpPr>
        <p:spPr>
          <a:xfrm>
            <a:off x="7519249" y="4797946"/>
            <a:ext cx="0" cy="324000"/>
          </a:xfrm>
          <a:prstGeom prst="straightConnector1">
            <a:avLst/>
          </a:prstGeom>
          <a:solidFill>
            <a:schemeClr val="accent1">
              <a:lumMod val="75000"/>
              <a:alpha val="85000"/>
            </a:schemeClr>
          </a:solidFill>
          <a:ln w="25400">
            <a:solidFill>
              <a:schemeClr val="accent1">
                <a:lumMod val="75000"/>
                <a:alpha val="80000"/>
              </a:schemeClr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>
            <a:off x="7456811" y="5114177"/>
            <a:ext cx="124875" cy="115817"/>
          </a:xfrm>
          <a:prstGeom prst="ellipse">
            <a:avLst/>
          </a:prstGeom>
          <a:solidFill>
            <a:schemeClr val="accent1">
              <a:lumMod val="75000"/>
              <a:alpha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76" name="Picture 12" descr="http://perevozkasaransk.ru/img/services/x1.png.pagespeed.ic.FK2vhabDpI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029" y="2781722"/>
            <a:ext cx="768219" cy="7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pd4pic.com/images/sign-icon-stick-outline-symbol-man-lady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434" y="1585468"/>
            <a:ext cx="745365" cy="83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D:\02. Поручения руководства\03_БЮДЖЕТ\2017 год план 2018 и 2019\значки\ryanlerch_warning_reindeer_roadsign_1_scalable_vector_graphics_svg_clip_art_coloring_book_colouring_black_white_line_art_bw_xmas_christmas-999px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8008" flipH="1">
            <a:off x="7051991" y="2797965"/>
            <a:ext cx="949811" cy="76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s://www.shareicon.net/download/2015/11/27/678625_house_512x51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734" y="1053529"/>
            <a:ext cx="975127" cy="9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://www.houstonelectriclv.com/wp-content/uploads/2016/04/trust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4575" y="2992413"/>
            <a:ext cx="587869" cy="5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https://www.shareicon.net/download/2015/11/27/678582_home_512x51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548" y="1606392"/>
            <a:ext cx="578884" cy="57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https://image.flaticon.com/icons/png/512/17/17120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911" y="1370403"/>
            <a:ext cx="767607" cy="76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http://simpleicon.com/wp-content/uploads/su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810" y="984246"/>
            <a:ext cx="645348" cy="6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s://pp.userapi.com/c626217/v626217293/3d19e/BlggJVTPe-Q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98" b="40221"/>
          <a:stretch/>
        </p:blipFill>
        <p:spPr bwMode="auto">
          <a:xfrm>
            <a:off x="5265883" y="2740766"/>
            <a:ext cx="737268" cy="8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xmlns="" id="{B02737AD-278D-4339-8862-094F476D8548}"/>
              </a:ext>
            </a:extLst>
          </p:cNvPr>
          <p:cNvSpPr/>
          <p:nvPr/>
        </p:nvSpPr>
        <p:spPr>
          <a:xfrm>
            <a:off x="478582" y="5711880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факт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C0180CFC-1916-49D2-980B-37B519B9012A}"/>
              </a:ext>
            </a:extLst>
          </p:cNvPr>
          <p:cNvSpPr/>
          <p:nvPr/>
        </p:nvSpPr>
        <p:spPr>
          <a:xfrm>
            <a:off x="480026" y="5171340"/>
            <a:ext cx="1440160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план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xmlns="" id="{68B03509-6782-43B1-A068-BA12CE35DA5D}"/>
              </a:ext>
            </a:extLst>
          </p:cNvPr>
          <p:cNvSpPr/>
          <p:nvPr/>
        </p:nvSpPr>
        <p:spPr>
          <a:xfrm>
            <a:off x="1715796" y="6388798"/>
            <a:ext cx="286724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Высокая эффективность ГП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1999FC9C-90CC-4B1D-803C-93B2BC3CDD54}"/>
              </a:ext>
            </a:extLst>
          </p:cNvPr>
          <p:cNvSpPr/>
          <p:nvPr/>
        </p:nvSpPr>
        <p:spPr>
          <a:xfrm>
            <a:off x="8843456" y="6388798"/>
            <a:ext cx="301239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Неудовлетворительная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23" name="Скругленный прямоугольник 139">
            <a:extLst>
              <a:ext uri="{FF2B5EF4-FFF2-40B4-BE49-F238E27FC236}">
                <a16:creationId xmlns:a16="http://schemas.microsoft.com/office/drawing/2014/main" xmlns="" id="{F7F16F29-FC3C-47EB-A80F-8726CE7E8EA7}"/>
              </a:ext>
            </a:extLst>
          </p:cNvPr>
          <p:cNvSpPr/>
          <p:nvPr/>
        </p:nvSpPr>
        <p:spPr>
          <a:xfrm>
            <a:off x="969212" y="6393530"/>
            <a:ext cx="692133" cy="252000"/>
          </a:xfrm>
          <a:prstGeom prst="round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xmlns="" id="{BE9D0F35-E353-4B4A-90D6-1CE43A7DBC2F}"/>
              </a:ext>
            </a:extLst>
          </p:cNvPr>
          <p:cNvSpPr/>
          <p:nvPr/>
        </p:nvSpPr>
        <p:spPr>
          <a:xfrm>
            <a:off x="5329622" y="6388798"/>
            <a:ext cx="3227282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Удовлетворительная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эфф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25" name="Скругленный прямоугольник 143">
            <a:extLst>
              <a:ext uri="{FF2B5EF4-FFF2-40B4-BE49-F238E27FC236}">
                <a16:creationId xmlns:a16="http://schemas.microsoft.com/office/drawing/2014/main" xmlns="" id="{20F7857D-94A0-4341-B09E-E322B2D4A7D6}"/>
              </a:ext>
            </a:extLst>
          </p:cNvPr>
          <p:cNvSpPr/>
          <p:nvPr/>
        </p:nvSpPr>
        <p:spPr>
          <a:xfrm>
            <a:off x="4583038" y="6393530"/>
            <a:ext cx="692133" cy="252000"/>
          </a:xfrm>
          <a:prstGeom prst="round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6" name="Скругленный прямоугольник 145">
            <a:extLst>
              <a:ext uri="{FF2B5EF4-FFF2-40B4-BE49-F238E27FC236}">
                <a16:creationId xmlns:a16="http://schemas.microsoft.com/office/drawing/2014/main" xmlns="" id="{6C3DB25D-F0C5-4D37-AA3E-AB2E7FA2FDD4}"/>
              </a:ext>
            </a:extLst>
          </p:cNvPr>
          <p:cNvSpPr/>
          <p:nvPr/>
        </p:nvSpPr>
        <p:spPr>
          <a:xfrm>
            <a:off x="8111430" y="6393530"/>
            <a:ext cx="692133" cy="252000"/>
          </a:xfrm>
          <a:prstGeom prst="round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CDA599D7-1449-48E2-94E8-86395206BC23}"/>
              </a:ext>
            </a:extLst>
          </p:cNvPr>
          <p:cNvSpPr/>
          <p:nvPr/>
        </p:nvSpPr>
        <p:spPr>
          <a:xfrm>
            <a:off x="2194164" y="3060493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1%</a:t>
            </a: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0748C23E-2B4A-48E0-857C-F69BBC96FA68}"/>
              </a:ext>
            </a:extLst>
          </p:cNvPr>
          <p:cNvSpPr/>
          <p:nvPr/>
        </p:nvSpPr>
        <p:spPr>
          <a:xfrm>
            <a:off x="1990750" y="2963026"/>
            <a:ext cx="1676060" cy="3693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478896C1-5266-4016-AA1E-2A8AA16797F4}"/>
              </a:ext>
            </a:extLst>
          </p:cNvPr>
          <p:cNvSpPr/>
          <p:nvPr/>
        </p:nvSpPr>
        <p:spPr>
          <a:xfrm>
            <a:off x="6921367" y="4194637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95%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xmlns="" id="{CD78EC07-F743-45A0-AACF-C38FAC6AEFEC}"/>
              </a:ext>
            </a:extLst>
          </p:cNvPr>
          <p:cNvSpPr/>
          <p:nvPr/>
        </p:nvSpPr>
        <p:spPr>
          <a:xfrm>
            <a:off x="4072861" y="2633453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43%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xmlns="" id="{C7767C04-E19D-4950-B66C-6720B6D37826}"/>
              </a:ext>
            </a:extLst>
          </p:cNvPr>
          <p:cNvSpPr/>
          <p:nvPr/>
        </p:nvSpPr>
        <p:spPr>
          <a:xfrm>
            <a:off x="5061406" y="4183984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xmlns="" id="{2FAB62D3-BBA8-42AA-BFFD-F7140539A1B2}"/>
              </a:ext>
            </a:extLst>
          </p:cNvPr>
          <p:cNvSpPr/>
          <p:nvPr/>
        </p:nvSpPr>
        <p:spPr>
          <a:xfrm>
            <a:off x="3141084" y="3962426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95%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xmlns="" id="{4078EFFF-0AC6-491B-B0B7-BA8A6879DF52}"/>
              </a:ext>
            </a:extLst>
          </p:cNvPr>
          <p:cNvSpPr/>
          <p:nvPr/>
        </p:nvSpPr>
        <p:spPr>
          <a:xfrm>
            <a:off x="7926011" y="2855964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xmlns="" id="{D17DF3E9-B15E-4D2D-BE88-B945A6E218CA}"/>
              </a:ext>
            </a:extLst>
          </p:cNvPr>
          <p:cNvSpPr/>
          <p:nvPr/>
        </p:nvSpPr>
        <p:spPr>
          <a:xfrm>
            <a:off x="6041608" y="3069754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99%</a:t>
            </a: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xmlns="" id="{1EC44482-AA5F-4025-835C-C66CD44A398E}"/>
              </a:ext>
            </a:extLst>
          </p:cNvPr>
          <p:cNvSpPr/>
          <p:nvPr/>
        </p:nvSpPr>
        <p:spPr>
          <a:xfrm>
            <a:off x="8733814" y="4183983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xmlns="" id="{DCC65F96-3FFA-47EE-9B96-BC33D95BE0B5}"/>
              </a:ext>
            </a:extLst>
          </p:cNvPr>
          <p:cNvSpPr/>
          <p:nvPr/>
        </p:nvSpPr>
        <p:spPr>
          <a:xfrm>
            <a:off x="9731969" y="2855964"/>
            <a:ext cx="1303967" cy="729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19%</a:t>
            </a:r>
          </a:p>
        </p:txBody>
      </p:sp>
      <p:pic>
        <p:nvPicPr>
          <p:cNvPr id="92" name="Picture 4" descr="http://www.miankoutu.com/uploadfiles/2015-9-24/2015924154357483.png">
            <a:extLst>
              <a:ext uri="{FF2B5EF4-FFF2-40B4-BE49-F238E27FC236}">
                <a16:creationId xmlns:a16="http://schemas.microsoft.com/office/drawing/2014/main" xmlns="" id="{977EE333-16EE-4242-A18E-07917963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880" y="793353"/>
            <a:ext cx="1319193" cy="13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Рисунок 9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5350940-7102-48B0-9D6D-28B8E2A35A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1533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DD61B68-8134-439A-BABE-D52588836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28458854"/>
              </p:ext>
            </p:extLst>
          </p:nvPr>
        </p:nvGraphicFramePr>
        <p:xfrm>
          <a:off x="4086515" y="1260842"/>
          <a:ext cx="5566942" cy="427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7723837-9B6A-447E-A4E2-8C039B1E6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4" r="55568"/>
          <a:stretch/>
        </p:blipFill>
        <p:spPr bwMode="auto">
          <a:xfrm>
            <a:off x="-374391" y="0"/>
            <a:ext cx="279719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Бюджетные инвестиции в объекты капитального строительства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42878" y="6078069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Уточн</a:t>
            </a:r>
            <a:r>
              <a:rPr lang="ru-RU" sz="2000" b="1" dirty="0"/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11030" y="6022082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5,16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95580" y="6067021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4162" y="6063908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Факт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91350" y="6022082"/>
            <a:ext cx="102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4,34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900" y="6067021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млрд.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руб.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14672" y="6093313"/>
            <a:ext cx="1297188" cy="503867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% исп.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055646" y="6023823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84%</a:t>
            </a:r>
          </a:p>
        </p:txBody>
      </p:sp>
      <p:cxnSp>
        <p:nvCxnSpPr>
          <p:cNvPr id="22" name="Соединительная линия уступом 21"/>
          <p:cNvCxnSpPr>
            <a:cxnSpLocks/>
          </p:cNvCxnSpPr>
          <p:nvPr/>
        </p:nvCxnSpPr>
        <p:spPr>
          <a:xfrm>
            <a:off x="7679382" y="2136390"/>
            <a:ext cx="3576687" cy="307745"/>
          </a:xfrm>
          <a:prstGeom prst="bentConnector3">
            <a:avLst>
              <a:gd name="adj1" fmla="val 37088"/>
            </a:avLst>
          </a:prstGeom>
          <a:ln w="22225">
            <a:round/>
            <a:headEnd type="oval"/>
            <a:tailEnd type="oval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975526" y="2483150"/>
            <a:ext cx="31908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Социальная политика</a:t>
            </a:r>
          </a:p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26,9 млн, 0,6%</a:t>
            </a:r>
          </a:p>
          <a:p>
            <a:r>
              <a:rPr lang="ru-RU" sz="1600" b="1" cap="all" dirty="0" err="1">
                <a:ln w="0"/>
                <a:solidFill>
                  <a:schemeClr val="accent1">
                    <a:lumMod val="75000"/>
                  </a:schemeClr>
                </a:solidFill>
              </a:rPr>
              <a:t>Общегосударств</a:t>
            </a:r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. Вопросы, </a:t>
            </a:r>
          </a:p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6,0 млн, 0,1%</a:t>
            </a:r>
          </a:p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Культура, 1,3 млн, 0,02%</a:t>
            </a: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 rot="10800000" flipH="1">
            <a:off x="7349276" y="1197546"/>
            <a:ext cx="2573476" cy="721131"/>
          </a:xfrm>
          <a:prstGeom prst="bentConnector3">
            <a:avLst>
              <a:gd name="adj1" fmla="val 34090"/>
            </a:avLst>
          </a:prstGeom>
          <a:ln w="22225">
            <a:round/>
            <a:headEnd type="oval"/>
            <a:tailEnd type="oval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255446" y="1269554"/>
            <a:ext cx="27363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Образование</a:t>
            </a:r>
          </a:p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 789,9 млн. </a:t>
            </a:r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Доля 18%</a:t>
            </a:r>
          </a:p>
        </p:txBody>
      </p:sp>
      <p:cxnSp>
        <p:nvCxnSpPr>
          <p:cNvPr id="27" name="Соединительная линия уступом 26"/>
          <p:cNvCxnSpPr>
            <a:cxnSpLocks/>
          </p:cNvCxnSpPr>
          <p:nvPr/>
        </p:nvCxnSpPr>
        <p:spPr>
          <a:xfrm rot="10800000" flipV="1">
            <a:off x="2834964" y="4725937"/>
            <a:ext cx="3188237" cy="724939"/>
          </a:xfrm>
          <a:prstGeom prst="bentConnector3">
            <a:avLst>
              <a:gd name="adj1" fmla="val 25955"/>
            </a:avLst>
          </a:prstGeom>
          <a:ln w="22225">
            <a:round/>
            <a:headEnd type="oval"/>
            <a:tailEnd type="oval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834963" y="4786110"/>
            <a:ext cx="28803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Дорожное хозяйство</a:t>
            </a:r>
          </a:p>
          <a:p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2 569,1 млн, Доля 59</a:t>
            </a:r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%</a:t>
            </a:r>
          </a:p>
        </p:txBody>
      </p:sp>
      <p:cxnSp>
        <p:nvCxnSpPr>
          <p:cNvPr id="30" name="Соединительная линия уступом 29"/>
          <p:cNvCxnSpPr/>
          <p:nvPr/>
        </p:nvCxnSpPr>
        <p:spPr>
          <a:xfrm rot="10800000" flipV="1">
            <a:off x="2998863" y="2708662"/>
            <a:ext cx="2573476" cy="721131"/>
          </a:xfrm>
          <a:prstGeom prst="bentConnector3">
            <a:avLst>
              <a:gd name="adj1" fmla="val 34090"/>
            </a:avLst>
          </a:prstGeom>
          <a:ln w="22225">
            <a:round/>
            <a:headEnd type="oval"/>
            <a:tailEnd type="oval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206774" y="2842915"/>
            <a:ext cx="252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ЖКХ</a:t>
            </a:r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, 946,0 млн</a:t>
            </a:r>
          </a:p>
          <a:p>
            <a:pPr algn="r"/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</a:rPr>
              <a:t>Доля</a:t>
            </a:r>
            <a:r>
              <a:rPr lang="ru-RU" sz="1600" b="1" cap="all" dirty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 22%</a:t>
            </a:r>
          </a:p>
        </p:txBody>
      </p:sp>
    </p:spTree>
    <p:extLst>
      <p:ext uri="{BB962C8B-B14F-4D97-AF65-F5344CB8AC3E}">
        <p14:creationId xmlns:p14="http://schemas.microsoft.com/office/powerpoint/2010/main" xmlns="" val="1075994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C7657B6-9321-4734-8677-8DFCE9FF1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76" r="23399"/>
          <a:stretch/>
        </p:blipFill>
        <p:spPr bwMode="auto">
          <a:xfrm>
            <a:off x="0" y="0"/>
            <a:ext cx="2448207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xmlns="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70832646"/>
              </p:ext>
            </p:extLst>
          </p:nvPr>
        </p:nvGraphicFramePr>
        <p:xfrm>
          <a:off x="2494805" y="842018"/>
          <a:ext cx="9289031" cy="283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189434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Динамика бюджетных инвестиций</a:t>
            </a:r>
          </a:p>
        </p:txBody>
      </p:sp>
      <p:sp>
        <p:nvSpPr>
          <p:cNvPr id="82" name="Овал 81"/>
          <p:cNvSpPr/>
          <p:nvPr/>
        </p:nvSpPr>
        <p:spPr>
          <a:xfrm>
            <a:off x="3244244" y="2137740"/>
            <a:ext cx="720000" cy="7200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Picture 2" descr="http://genmaster.ru/sites/default/files/4_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8396" y="2238404"/>
            <a:ext cx="451695" cy="4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Объект 2"/>
          <p:cNvSpPr txBox="1">
            <a:spLocks/>
          </p:cNvSpPr>
          <p:nvPr/>
        </p:nvSpPr>
        <p:spPr>
          <a:xfrm>
            <a:off x="3893145" y="2170100"/>
            <a:ext cx="3457293" cy="795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algn="l">
              <a:spcBef>
                <a:spcPts val="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Бюджетные средства,</a:t>
            </a:r>
          </a:p>
          <a:p>
            <a:pPr marL="97200" algn="l">
              <a:spcBef>
                <a:spcPts val="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млн рублей</a:t>
            </a:r>
            <a:endParaRPr lang="ru-RU" sz="20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1" name="Таблица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1092495"/>
              </p:ext>
            </p:extLst>
          </p:nvPr>
        </p:nvGraphicFramePr>
        <p:xfrm>
          <a:off x="2698721" y="3902588"/>
          <a:ext cx="9073008" cy="860779"/>
        </p:xfrm>
        <a:graphic>
          <a:graphicData uri="http://schemas.openxmlformats.org/drawingml/2006/table">
            <a:tbl>
              <a:tblPr/>
              <a:tblGrid>
                <a:gridCol w="6275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7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44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Бюджетные ассигнования на осуществление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бюджетных инвестиций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4 339,2</a:t>
                      </a:r>
                    </a:p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млн руб.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4367014" y="1124633"/>
            <a:ext cx="765345" cy="381426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- 17%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598818" y="1261316"/>
            <a:ext cx="900000" cy="367253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- 20%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33881" y="5544472"/>
            <a:ext cx="1703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Приобретение жилых помещений, в том числе путем участия в долевом строительстве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246797" y="501713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856,7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176341" y="526277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383238" y="5544472"/>
            <a:ext cx="1703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Строительство объекта Школа №3 на 700 мест</a:t>
            </a:r>
          </a:p>
          <a:p>
            <a:pPr algn="ctr" font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по ул. Авиаторов</a:t>
            </a:r>
          </a:p>
          <a:p>
            <a:pPr algn="ctr" font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в г. Нарьян-Маре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76354" y="501713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536,3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005900" y="526277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512" y="4982613"/>
            <a:ext cx="537325" cy="57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8182246" y="5544472"/>
            <a:ext cx="1703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Реконструкция участка автодороги г. Нарьян-Мар - п. Красное км.39+64-км.41+148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817983" y="501713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176,5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806100" y="5258868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38822" y="5515598"/>
            <a:ext cx="1703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Строительство объекта Автодорога г. Н-Мар - г. Усинск на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TT" sz="1400" dirty="0">
                <a:solidFill>
                  <a:schemeClr val="accent1">
                    <a:lumMod val="50000"/>
                  </a:schemeClr>
                </a:solidFill>
              </a:rPr>
              <a:t>III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IV</a:t>
            </a:r>
            <a:r>
              <a:rPr lang="en-T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участках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339527" y="4988259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1 940,6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3381282" y="5233900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7" name="Picture 2" descr="https://maxcdn.icons8.com/Share/icon/Transport/truck_filled16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8160" y="4797946"/>
            <a:ext cx="720451" cy="7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ttps://www.shareicon.net/download/2015/10/13/655482_weather_512x512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3754" y="7122229"/>
            <a:ext cx="347134" cy="3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728" y="4970836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D3B700D-7B19-429B-BCA2-0FABF22FEF5C}"/>
              </a:ext>
            </a:extLst>
          </p:cNvPr>
          <p:cNvSpPr/>
          <p:nvPr/>
        </p:nvSpPr>
        <p:spPr>
          <a:xfrm>
            <a:off x="6895079" y="1119210"/>
            <a:ext cx="900000" cy="367253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+ 44%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68770F1A-F8E4-46F0-B47A-4F49DA6B01C6}"/>
              </a:ext>
            </a:extLst>
          </p:cNvPr>
          <p:cNvSpPr/>
          <p:nvPr/>
        </p:nvSpPr>
        <p:spPr>
          <a:xfrm>
            <a:off x="10451707" y="477466"/>
            <a:ext cx="972091" cy="309208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C5861F9E-DDC0-4CB9-ADFD-745DE1B30411}"/>
              </a:ext>
            </a:extLst>
          </p:cNvPr>
          <p:cNvSpPr/>
          <p:nvPr/>
        </p:nvSpPr>
        <p:spPr>
          <a:xfrm>
            <a:off x="10466486" y="490451"/>
            <a:ext cx="957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5 155,1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0A4AD209-68F6-42B0-8039-A83416F56B4E}"/>
              </a:ext>
            </a:extLst>
          </p:cNvPr>
          <p:cNvSpPr/>
          <p:nvPr/>
        </p:nvSpPr>
        <p:spPr>
          <a:xfrm>
            <a:off x="11422206" y="455909"/>
            <a:ext cx="72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план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EAEB4C3-2149-46D2-AE3B-4A6524B49D54}"/>
              </a:ext>
            </a:extLst>
          </p:cNvPr>
          <p:cNvSpPr/>
          <p:nvPr/>
        </p:nvSpPr>
        <p:spPr>
          <a:xfrm>
            <a:off x="11419990" y="797436"/>
            <a:ext cx="710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D4636619-CBFA-48E3-932E-F3D70C0F7885}"/>
              </a:ext>
            </a:extLst>
          </p:cNvPr>
          <p:cNvSpPr/>
          <p:nvPr/>
        </p:nvSpPr>
        <p:spPr>
          <a:xfrm>
            <a:off x="8151385" y="839215"/>
            <a:ext cx="900000" cy="367253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+ 46%</a:t>
            </a:r>
          </a:p>
        </p:txBody>
      </p:sp>
      <p:pic>
        <p:nvPicPr>
          <p:cNvPr id="71" name="Picture 6" descr="https://d30y9cdsu7xlg0.cloudfront.net/png/118907-200.png">
            <a:extLst>
              <a:ext uri="{FF2B5EF4-FFF2-40B4-BE49-F238E27FC236}">
                <a16:creationId xmlns:a16="http://schemas.microsoft.com/office/drawing/2014/main" xmlns="" id="{2F4EB7A9-C319-4433-9888-F1264DBE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077" y="5017133"/>
            <a:ext cx="631469" cy="6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FB6EC8A0-90F0-4436-9A1B-8761DBF8013D}"/>
              </a:ext>
            </a:extLst>
          </p:cNvPr>
          <p:cNvSpPr/>
          <p:nvPr/>
        </p:nvSpPr>
        <p:spPr>
          <a:xfrm>
            <a:off x="9353635" y="563997"/>
            <a:ext cx="900000" cy="367253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+ 18%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D2812634-10C1-40D8-A7C4-25A3828B5BBD}"/>
              </a:ext>
            </a:extLst>
          </p:cNvPr>
          <p:cNvSpPr/>
          <p:nvPr/>
        </p:nvSpPr>
        <p:spPr>
          <a:xfrm>
            <a:off x="10007022" y="5544472"/>
            <a:ext cx="1703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 объекта "Школа на 150 мест в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п. Индига"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E58A1805-1BF6-4E8B-80A4-4FC7B651C86D}"/>
              </a:ext>
            </a:extLst>
          </p:cNvPr>
          <p:cNvSpPr/>
          <p:nvPr/>
        </p:nvSpPr>
        <p:spPr>
          <a:xfrm>
            <a:off x="10700139" y="501713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145,2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0BA11FCE-F6A7-4AD4-A01F-81C6588C8096}"/>
              </a:ext>
            </a:extLst>
          </p:cNvPr>
          <p:cNvSpPr/>
          <p:nvPr/>
        </p:nvSpPr>
        <p:spPr>
          <a:xfrm>
            <a:off x="10629684" y="526277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4196FE33-4034-4449-B16C-CEA39690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0296" y="4982613"/>
            <a:ext cx="537325" cy="57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5976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Расходы на бюджетные инвестиции в 2019 году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6951657" y="5356007"/>
            <a:ext cx="1993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"Дом и усадьба жителя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Пустозерской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волости к. XIX – н. XX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вв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"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7926729" y="4745313"/>
            <a:ext cx="575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1,3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7753639" y="499095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6263440" y="1793015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Ясли-сад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в г. Нарьян-Маре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Ненецкого АО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6876456" y="1208663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58,3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6728259" y="145430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7055900" y="3504047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Ремонт автодороги ул. Дружбы 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в п. Искателей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7755941" y="2919695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22,8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7607746" y="3165336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83120" y="5332833"/>
            <a:ext cx="1703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 автодороги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НМар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Тельвиска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с подготовкой ПСД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078982" y="4990216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924513" y="5341449"/>
            <a:ext cx="1703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Детский дом семейного типа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754021" y="47453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0,5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084672" y="3504047"/>
            <a:ext cx="1971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Инжен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. и трансп. инфраструктура ЗУ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ул. Авиаторов, Старый аэропорт и Искателей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для многодетных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975330" y="2919695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23,5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827132" y="3165336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807271" y="3504723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Реконструкция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ул. Полярная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в г. Нарьян-Маре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578129" y="2920371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20,4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429933" y="3166012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020491" y="5547459"/>
            <a:ext cx="1971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 здания 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"Молодёжного центра"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38563" y="4759383"/>
            <a:ext cx="575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3,8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912623" y="500502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42090" y="3558572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 объекта "Котельная в п. Искателей"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161495" y="2936387"/>
            <a:ext cx="731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40,7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071866" y="3178122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82123" y="1803325"/>
            <a:ext cx="1884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Реконструкция автодороги 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Нарьян-Мар -  Искателей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488842" y="1218973"/>
            <a:ext cx="886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213,5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1418392" y="146461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439022" y="1807715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Строительство моста через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р. Кутина в с. Несь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209880" y="1223363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62,6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061684" y="146900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620148" y="1803325"/>
            <a:ext cx="1703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Ремонт автодороги ул. Ленина от 60 лет СССР до ул. Рыбников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320189" y="1218973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82,2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171994" y="1464614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67414" y="1803325"/>
            <a:ext cx="1703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Приобретение помещений для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госжилфонда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спецжилфонда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680896" y="1218973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51,4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8591268" y="1460708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350397" y="4733215"/>
            <a:ext cx="575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5,0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9537723" y="4990216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BB6BBD98-F0CC-4384-81FC-D7AC3A2B896C}"/>
              </a:ext>
            </a:extLst>
          </p:cNvPr>
          <p:cNvSpPr/>
          <p:nvPr/>
        </p:nvSpPr>
        <p:spPr>
          <a:xfrm>
            <a:off x="9918960" y="1768379"/>
            <a:ext cx="170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Реконструкция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ул. Авиаторов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в г. Нарьян-Маре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E96140CD-432A-4292-B20A-16007CF5B6A0}"/>
              </a:ext>
            </a:extLst>
          </p:cNvPr>
          <p:cNvSpPr/>
          <p:nvPr/>
        </p:nvSpPr>
        <p:spPr>
          <a:xfrm>
            <a:off x="10632442" y="1184027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50,0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C41BA12D-2253-44DB-93E3-DD80AAB04814}"/>
              </a:ext>
            </a:extLst>
          </p:cNvPr>
          <p:cNvSpPr/>
          <p:nvPr/>
        </p:nvSpPr>
        <p:spPr>
          <a:xfrm>
            <a:off x="10542814" y="1425762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6" name="Picture 12" descr="https://www.shareicon.net/data/2015/10/08/652957_plant_512x512.png">
            <a:extLst>
              <a:ext uri="{FF2B5EF4-FFF2-40B4-BE49-F238E27FC236}">
                <a16:creationId xmlns:a16="http://schemas.microsoft.com/office/drawing/2014/main" xmlns="" id="{3A893F92-F314-4430-A9C0-8B4F2843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5315" y="2923086"/>
            <a:ext cx="650724" cy="6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http://www.rss-kaskad.ru/images/iko/trassa.png">
            <a:extLst>
              <a:ext uri="{FF2B5EF4-FFF2-40B4-BE49-F238E27FC236}">
                <a16:creationId xmlns:a16="http://schemas.microsoft.com/office/drawing/2014/main" xmlns="" id="{63346BE7-3CD4-40A7-BA93-63F191B0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5394" y="2882061"/>
            <a:ext cx="612329" cy="6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https://image.flaticon.com/icons/png/512/1/1865.png">
            <a:extLst>
              <a:ext uri="{FF2B5EF4-FFF2-40B4-BE49-F238E27FC236}">
                <a16:creationId xmlns:a16="http://schemas.microsoft.com/office/drawing/2014/main" xmlns="" id="{BABD3F96-478F-4C7B-9B67-08851327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793" y="1184765"/>
            <a:ext cx="726875" cy="7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6" descr="http://userscontent2.emaze.com/images/7e3c3f9d-0ffa-4e0d-bdf4-96c2813a161c/9a6e8425-6072-437f-9abf-b119ea206770image2.png">
            <a:extLst>
              <a:ext uri="{FF2B5EF4-FFF2-40B4-BE49-F238E27FC236}">
                <a16:creationId xmlns:a16="http://schemas.microsoft.com/office/drawing/2014/main" xmlns="" id="{B109057F-6482-4F9C-A0EE-016548ED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169" y="4704866"/>
            <a:ext cx="601429" cy="60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2" descr="https://image.flaticon.com/icons/png/512/32/32372.png">
            <a:extLst>
              <a:ext uri="{FF2B5EF4-FFF2-40B4-BE49-F238E27FC236}">
                <a16:creationId xmlns:a16="http://schemas.microsoft.com/office/drawing/2014/main" xmlns="" id="{14292F25-C2B8-44B5-AD66-A864D73B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883" y="4780851"/>
            <a:ext cx="572187" cy="5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ttps://maxcdn.icons8.com/Share/icon/Transport/truck_filled1600.png">
            <a:extLst>
              <a:ext uri="{FF2B5EF4-FFF2-40B4-BE49-F238E27FC236}">
                <a16:creationId xmlns:a16="http://schemas.microsoft.com/office/drawing/2014/main" xmlns="" id="{CC968C66-BB2F-4888-9419-0353DC1D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72" y="1133352"/>
            <a:ext cx="594417" cy="5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D:\01_Адм_работа\aiga_nursery_.png">
            <a:extLst>
              <a:ext uri="{FF2B5EF4-FFF2-40B4-BE49-F238E27FC236}">
                <a16:creationId xmlns:a16="http://schemas.microsoft.com/office/drawing/2014/main" xmlns="" id="{868E643D-74CB-4B13-8A67-6FFDF1F6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834" y="1305202"/>
            <a:ext cx="341952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2" descr="http://downloadicons.net/sites/default/files/map-icons-91517.png">
            <a:extLst>
              <a:ext uri="{FF2B5EF4-FFF2-40B4-BE49-F238E27FC236}">
                <a16:creationId xmlns:a16="http://schemas.microsoft.com/office/drawing/2014/main" xmlns="" id="{A3E000D3-10E7-43ED-9F03-0F957069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163" y="2853730"/>
            <a:ext cx="718730" cy="7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http://pngimg.com/uploads/road/road_PNG30.png">
            <a:extLst>
              <a:ext uri="{FF2B5EF4-FFF2-40B4-BE49-F238E27FC236}">
                <a16:creationId xmlns:a16="http://schemas.microsoft.com/office/drawing/2014/main" xmlns="" id="{AFA401BF-981E-4166-8F21-70B2E423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49149">
            <a:off x="7205739" y="2974589"/>
            <a:ext cx="493268" cy="4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https://www.shareicon.net/download/2015/10/16/656850_rectangle_512x512.png">
            <a:extLst>
              <a:ext uri="{FF2B5EF4-FFF2-40B4-BE49-F238E27FC236}">
                <a16:creationId xmlns:a16="http://schemas.microsoft.com/office/drawing/2014/main" xmlns="" id="{5936783D-0DA4-47E7-9715-85C03B2B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8548" y="1288969"/>
            <a:ext cx="492927" cy="4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0" descr="http://www.pvhc.net/img145/kdfomzdklxtxnarzkwsw.png">
            <a:extLst>
              <a:ext uri="{FF2B5EF4-FFF2-40B4-BE49-F238E27FC236}">
                <a16:creationId xmlns:a16="http://schemas.microsoft.com/office/drawing/2014/main" xmlns="" id="{7C0E26B7-A529-4EF8-86DC-6FFD647B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724" y="1196230"/>
            <a:ext cx="528955" cy="52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Рисунок 8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483C19B-E87C-4764-A01C-130287E397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62" y="121348"/>
            <a:ext cx="1250940" cy="644150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2BB3FC60-FBDE-4E15-81FA-473EF1D4B880}"/>
              </a:ext>
            </a:extLst>
          </p:cNvPr>
          <p:cNvSpPr/>
          <p:nvPr/>
        </p:nvSpPr>
        <p:spPr>
          <a:xfrm>
            <a:off x="1486694" y="3537346"/>
            <a:ext cx="19871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Детский сад 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в с. Несь Ненецкого автономного округа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B743B2FD-25EB-44BF-9E7A-5F5D4559FD02}"/>
              </a:ext>
            </a:extLst>
          </p:cNvPr>
          <p:cNvSpPr/>
          <p:nvPr/>
        </p:nvSpPr>
        <p:spPr>
          <a:xfrm>
            <a:off x="2308752" y="2931665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46,4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194744A6-F8D8-4A04-86F2-018B0CDBA9A4}"/>
              </a:ext>
            </a:extLst>
          </p:cNvPr>
          <p:cNvSpPr/>
          <p:nvPr/>
        </p:nvSpPr>
        <p:spPr>
          <a:xfrm>
            <a:off x="2160556" y="3177306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2" name="Picture 2" descr="D:\01_Адм_работа\aiga_nursery_.png">
            <a:extLst>
              <a:ext uri="{FF2B5EF4-FFF2-40B4-BE49-F238E27FC236}">
                <a16:creationId xmlns:a16="http://schemas.microsoft.com/office/drawing/2014/main" xmlns="" id="{F5F060BF-1272-4D31-8DA6-1E7BC98A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202" y="2986980"/>
            <a:ext cx="341952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pngimg.com/uploads/road/road_PNG30.png">
            <a:extLst>
              <a:ext uri="{FF2B5EF4-FFF2-40B4-BE49-F238E27FC236}">
                <a16:creationId xmlns:a16="http://schemas.microsoft.com/office/drawing/2014/main" xmlns="" id="{3E498388-BF32-4720-97E1-10C82E25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49149">
            <a:off x="2754070" y="1254001"/>
            <a:ext cx="493268" cy="4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F6F36385-62B3-4094-808F-383C5809D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7770" y="4820390"/>
            <a:ext cx="553620" cy="5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3">
            <a:extLst>
              <a:ext uri="{FF2B5EF4-FFF2-40B4-BE49-F238E27FC236}">
                <a16:creationId xmlns:a16="http://schemas.microsoft.com/office/drawing/2014/main" xmlns="" id="{8AB9A313-8D70-4E02-8903-C03D1445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955" y="4719354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B2CF9279-FAA2-4AFB-8BED-408AF866BFAC}"/>
              </a:ext>
            </a:extLst>
          </p:cNvPr>
          <p:cNvSpPr/>
          <p:nvPr/>
        </p:nvSpPr>
        <p:spPr>
          <a:xfrm>
            <a:off x="1420985" y="5332491"/>
            <a:ext cx="1884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Нежилое помещение, ул. Ленина, д. 38,</a:t>
            </a:r>
          </a:p>
          <a:p>
            <a:pPr algn="ctr" font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3 этаж, общая площадь 291,7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кв.м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2BF08606-248B-4AF7-95DC-54680CE54043}"/>
              </a:ext>
            </a:extLst>
          </p:cNvPr>
          <p:cNvSpPr/>
          <p:nvPr/>
        </p:nvSpPr>
        <p:spPr>
          <a:xfrm>
            <a:off x="2503924" y="4748139"/>
            <a:ext cx="575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6,0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3CEDE997-8B1A-4852-A929-C00CE99622F4}"/>
              </a:ext>
            </a:extLst>
          </p:cNvPr>
          <p:cNvSpPr/>
          <p:nvPr/>
        </p:nvSpPr>
        <p:spPr>
          <a:xfrm>
            <a:off x="2278782" y="4993780"/>
            <a:ext cx="1105530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млн руб.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9787B471-DCCD-488D-9B86-A3EF2B29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754" y="4759658"/>
            <a:ext cx="542344" cy="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6081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3F5F6D1-6D7A-495A-8966-7D51DD0E8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6800" y="2133650"/>
            <a:ext cx="5156811" cy="1452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F22861-41BF-4DF1-9A18-28BBC3EE4F3C}"/>
              </a:ext>
            </a:extLst>
          </p:cNvPr>
          <p:cNvSpPr txBox="1"/>
          <p:nvPr/>
        </p:nvSpPr>
        <p:spPr>
          <a:xfrm>
            <a:off x="3265694" y="4335931"/>
            <a:ext cx="5637824" cy="54080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Благодарим за внимание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44A5FAB-5E12-4378-801F-C3FFF7304FD3}"/>
              </a:ext>
            </a:extLst>
          </p:cNvPr>
          <p:cNvCxnSpPr/>
          <p:nvPr/>
        </p:nvCxnSpPr>
        <p:spPr>
          <a:xfrm>
            <a:off x="3575566" y="4012635"/>
            <a:ext cx="51120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043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Основные характеристики окружного бюджета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5124653"/>
              </p:ext>
            </p:extLst>
          </p:nvPr>
        </p:nvGraphicFramePr>
        <p:xfrm>
          <a:off x="334567" y="909516"/>
          <a:ext cx="11521600" cy="5627473"/>
        </p:xfrm>
        <a:graphic>
          <a:graphicData uri="http://schemas.openxmlformats.org/drawingml/2006/table">
            <a:tbl>
              <a:tblPr/>
              <a:tblGrid>
                <a:gridCol w="3555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8703">
                  <a:extLst>
                    <a:ext uri="{9D8B030D-6E8A-4147-A177-3AD203B41FA5}">
                      <a16:colId xmlns:a16="http://schemas.microsoft.com/office/drawing/2014/main" xmlns="" val="3792792773"/>
                    </a:ext>
                  </a:extLst>
                </a:gridCol>
                <a:gridCol w="1408703">
                  <a:extLst>
                    <a:ext uri="{9D8B030D-6E8A-4147-A177-3AD203B41FA5}">
                      <a16:colId xmlns:a16="http://schemas.microsoft.com/office/drawing/2014/main" xmlns="" val="3495685032"/>
                    </a:ext>
                  </a:extLst>
                </a:gridCol>
                <a:gridCol w="14087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79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19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02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40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Показатель,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млн. рублей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Первонач.</a:t>
                      </a: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2019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Уточн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план</a:t>
                      </a: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2019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Исполнено</a:t>
                      </a: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2019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исп.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    Доходы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18 494,9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21 658,8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17 859,3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22 731,0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22 846,2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100,5%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Безвозмездные </a:t>
                      </a:r>
                      <a:r>
                        <a:rPr lang="ru-RU" sz="19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поступления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1 537,6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1 801,9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889,5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3 960,7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3 807,0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96,1%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в</a:t>
                      </a:r>
                      <a:r>
                        <a:rPr lang="ru-RU" sz="1900" b="0" i="0" u="none" strike="noStrike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т.ч.</a:t>
                      </a:r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из федерального бюджета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1 467,7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1 604,9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889,5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3 686,7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3 520,3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95,5%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Налоговые, неналоговые доходы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16 957,3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19 856,9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16 969,8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18 770,3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19 040,2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101,4%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</a:t>
                      </a:r>
                      <a:r>
                        <a:rPr lang="ru-RU" sz="1900" b="1" i="0" u="none" strike="noStrike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Расходы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17 606,6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19 730,6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19 543,5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24 195,8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22 679,9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93,7%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Профицит/Дефицит (+/-)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888,3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1 928,3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- 1 684,2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- 1 464,8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166,3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% дефицита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9,9%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7,8%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0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Источники финансирования   </a:t>
                      </a:r>
                    </a:p>
                    <a:p>
                      <a:pPr algn="l" fontAlgn="ctr"/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дефицита бюджета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- 888,3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- 1 928,3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1 684,2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1 464,8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- 166,3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  <a:endParaRPr lang="ru-RU" sz="19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30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Изменение остатков на счетах</a:t>
                      </a:r>
                    </a:p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по учету средств бюджета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- 617,4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- 602,4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84,2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852,5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233,6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marL="0" marR="0" indent="0" algn="l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Возврат</a:t>
                      </a:r>
                      <a:r>
                        <a:rPr lang="ru-RU" sz="19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бюджетного </a:t>
                      </a: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кредита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12,3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30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Изменение по кредитам</a:t>
                      </a:r>
                      <a:r>
                        <a:rPr lang="ru-RU" sz="19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</a:t>
                      </a:r>
                    </a:p>
                    <a:p>
                      <a:pPr algn="l" fontAlgn="ctr"/>
                      <a:r>
                        <a:rPr lang="ru-RU" sz="19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кредитных организаций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- 900,0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- 2 700,0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2 000,0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1 000,0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Государственные ценные бумаги</a:t>
                      </a:r>
                      <a:endParaRPr lang="ru-RU" sz="1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625,5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1 374,1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- 400,0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- 400,0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- 400,0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36663"/>
                  </a:ext>
                </a:extLst>
              </a:tr>
            </a:tbl>
          </a:graphicData>
        </a:graphic>
      </p:graphicFrame>
      <p:pic>
        <p:nvPicPr>
          <p:cNvPr id="9" name="Picture 2" descr="D:\Foto\01. ЛОГО\ИКОНКИ\001. доход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98" y="1786373"/>
            <a:ext cx="270170" cy="2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Foto\01. ЛОГО\ИКОНКИ\002. расхо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37" y="3069754"/>
            <a:ext cx="288031" cy="2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AE7F0FD-E355-4643-9925-D599728AF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25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864851100"/>
              </p:ext>
            </p:extLst>
          </p:nvPr>
        </p:nvGraphicFramePr>
        <p:xfrm>
          <a:off x="2494806" y="1791397"/>
          <a:ext cx="9360643" cy="4662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5511A66-5187-48CC-9561-BA4E604D5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49" r="28578"/>
          <a:stretch/>
        </p:blipFill>
        <p:spPr bwMode="auto">
          <a:xfrm>
            <a:off x="-1" y="0"/>
            <a:ext cx="23955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150990" y="329370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Доходы и расходы бюджета на одного жителя</a:t>
            </a:r>
          </a:p>
        </p:txBody>
      </p:sp>
      <p:sp>
        <p:nvSpPr>
          <p:cNvPr id="9" name="Овал 8"/>
          <p:cNvSpPr/>
          <p:nvPr/>
        </p:nvSpPr>
        <p:spPr>
          <a:xfrm>
            <a:off x="3155354" y="1944640"/>
            <a:ext cx="756000" cy="756000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lumMod val="95000"/>
                </a:schemeClr>
              </a:gs>
              <a:gs pos="0">
                <a:srgbClr val="FF9999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149649" y="1017342"/>
            <a:ext cx="756000" cy="75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894524" y="1998615"/>
            <a:ext cx="3240360" cy="58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Бюджетные расходы на душу населения, тыс. рублей/чел.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8" descr="http://li-me.ru/attachments/Image/bank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041" y="1128734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://pngimages.net/sites/default/files/calculator-png-image-72485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354" y="2086148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3884252" y="1089350"/>
            <a:ext cx="3460950" cy="70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Бюджетные доходы на душу населения, тыс. рублей/чел.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B30FF6D-90DB-4A4F-9464-4219D8E1C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389" y="137310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97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Прямая соединительная линия 175"/>
          <p:cNvCxnSpPr/>
          <p:nvPr/>
        </p:nvCxnSpPr>
        <p:spPr>
          <a:xfrm>
            <a:off x="334566" y="3065391"/>
            <a:ext cx="114492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721957" y="1571819"/>
            <a:ext cx="2252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0,4 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дефицит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407413"/>
              </p:ext>
            </p:extLst>
          </p:nvPr>
        </p:nvGraphicFramePr>
        <p:xfrm>
          <a:off x="334566" y="1569704"/>
          <a:ext cx="1424463" cy="4452378"/>
        </p:xfrm>
        <a:graphic>
          <a:graphicData uri="http://schemas.openxmlformats.org/drawingml/2006/table">
            <a:tbl>
              <a:tblPr/>
              <a:tblGrid>
                <a:gridCol w="1424463">
                  <a:extLst>
                    <a:ext uri="{9D8B030D-6E8A-4147-A177-3AD203B41FA5}">
                      <a16:colId xmlns:a16="http://schemas.microsoft.com/office/drawing/2014/main" xmlns="" val="1563068578"/>
                    </a:ext>
                  </a:extLst>
                </a:gridCol>
              </a:tblGrid>
              <a:tr h="74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1046712"/>
                  </a:ext>
                </a:extLst>
              </a:tr>
              <a:tr h="74206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9314945"/>
                  </a:ext>
                </a:extLst>
              </a:tr>
              <a:tr h="74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4353533"/>
                  </a:ext>
                </a:extLst>
              </a:tr>
              <a:tr h="74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7792023"/>
                  </a:ext>
                </a:extLst>
              </a:tr>
              <a:tr h="74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6970087"/>
                  </a:ext>
                </a:extLst>
              </a:tr>
              <a:tr h="74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7339" marR="7339" marT="7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85877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99727" y="1598177"/>
            <a:ext cx="216219" cy="353921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443147" y="1247686"/>
            <a:ext cx="28624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Источники финансирования дефицита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056099" y="1594079"/>
            <a:ext cx="2367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Государственный долг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0,0 млрд 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9995925" y="2459716"/>
            <a:ext cx="396000" cy="39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948076" y="2466486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>
            <a:off x="8995933" y="3479156"/>
            <a:ext cx="669740" cy="1228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363631" y="23030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82776" y="1598574"/>
            <a:ext cx="2516951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Доходы 15,1 млрд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882777" y="1952355"/>
            <a:ext cx="2733170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Расходы 15,6 млрд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7132896" y="1659044"/>
            <a:ext cx="136832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остатки на счетах бюджетов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0,4 млрд рублей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798900" y="2344682"/>
            <a:ext cx="742039" cy="366532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594934" y="2350871"/>
            <a:ext cx="1050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2,5 млрд дефицит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882776" y="2351172"/>
            <a:ext cx="2916123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Доходы 16,3 млрд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1882776" y="2705349"/>
            <a:ext cx="3658164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Расходы 18,9 млрд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7137397" y="2370659"/>
            <a:ext cx="136832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остатки на счетах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1,5 млрд рублей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и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кредиты 1,0 млрд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0584909" y="2320613"/>
            <a:ext cx="9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9787655" y="3032417"/>
            <a:ext cx="797254" cy="7818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9931348" y="3231902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3,6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003263" y="3086029"/>
            <a:ext cx="917348" cy="355463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5078515" y="3116287"/>
            <a:ext cx="1232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2,9 млрд дефицит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880649" y="3087712"/>
            <a:ext cx="2122614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Доходы 13,0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1880649" y="3441889"/>
            <a:ext cx="3039962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Расходы 15,9 млрд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120669" y="3136075"/>
            <a:ext cx="136832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остатки на счетах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0,3 млрд рублей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и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кредиты 2,6 млрд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10589480" y="3085823"/>
            <a:ext cx="885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9851925" y="3846456"/>
            <a:ext cx="684000" cy="68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9927379" y="3980868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3,3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5395764" y="3865253"/>
            <a:ext cx="1228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0,9 млрд 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профицит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876679" y="3836678"/>
            <a:ext cx="3570455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Доходы 18,5 млрд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1876679" y="4190855"/>
            <a:ext cx="3452433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Расходы 17,6 млрд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928388" y="3792488"/>
            <a:ext cx="1784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>
                <a:solidFill>
                  <a:srgbClr val="23578E">
                    <a:lumMod val="75000"/>
                  </a:srgbClr>
                </a:solidFill>
              </a:rPr>
              <a:t>в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ыпуск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облигаций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0,6 млрд рублей 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и погашение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кредитов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-0,9 млрд рублей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10589481" y="3834995"/>
            <a:ext cx="885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7" name="Прямая со стрелкой 116"/>
          <p:cNvCxnSpPr/>
          <p:nvPr/>
        </p:nvCxnSpPr>
        <p:spPr>
          <a:xfrm flipH="1">
            <a:off x="8900213" y="2878953"/>
            <a:ext cx="932330" cy="537735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8927920" y="3247599"/>
            <a:ext cx="823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2,6 млрд</a:t>
            </a:r>
            <a:endParaRPr kumimoji="0" lang="ru-RU" sz="9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9" name="Прямая со стрелкой 118"/>
          <p:cNvCxnSpPr/>
          <p:nvPr/>
        </p:nvCxnSpPr>
        <p:spPr>
          <a:xfrm flipH="1">
            <a:off x="8900212" y="3679036"/>
            <a:ext cx="932330" cy="537735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8933605" y="4071894"/>
            <a:ext cx="823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0,6 – 0,9</a:t>
            </a:r>
            <a:endParaRPr kumimoji="0" lang="ru-RU" sz="9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9875834" y="4635739"/>
            <a:ext cx="576000" cy="57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9927379" y="4722208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5687422" y="4598137"/>
            <a:ext cx="2105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1,9 млрд 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профицит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876678" y="4569562"/>
            <a:ext cx="3858960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Доходы 21,7 млрд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1876678" y="4923739"/>
            <a:ext cx="3858960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Расходы 19,7 млрд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10589481" y="4567879"/>
            <a:ext cx="885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1" name="Прямая со стрелкой 130"/>
          <p:cNvCxnSpPr/>
          <p:nvPr/>
        </p:nvCxnSpPr>
        <p:spPr>
          <a:xfrm flipH="1">
            <a:off x="8940383" y="4359921"/>
            <a:ext cx="810864" cy="529096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6959302" y="1892223"/>
            <a:ext cx="252000" cy="1228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>
            <a:off x="8986712" y="4293419"/>
            <a:ext cx="669740" cy="1228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>
            <a:off x="8986712" y="4975016"/>
            <a:ext cx="669740" cy="1228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8900212" y="4743587"/>
            <a:ext cx="823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1,4 – 2,7</a:t>
            </a:r>
            <a:endParaRPr kumimoji="0" lang="ru-RU" sz="9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8" name="Прямая со стрелкой 147"/>
          <p:cNvCxnSpPr/>
          <p:nvPr/>
        </p:nvCxnSpPr>
        <p:spPr>
          <a:xfrm flipV="1">
            <a:off x="6968909" y="2549252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>
            <a:off x="6954685" y="2710946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 flipV="1">
            <a:off x="6968909" y="3320530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>
            <a:off x="6954685" y="3482224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 flipV="1">
            <a:off x="6949123" y="4053757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/>
          <p:nvPr/>
        </p:nvCxnSpPr>
        <p:spPr>
          <a:xfrm>
            <a:off x="6934899" y="4215451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 flipV="1">
            <a:off x="6919534" y="4765797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 стрелкой 165"/>
          <p:cNvCxnSpPr/>
          <p:nvPr/>
        </p:nvCxnSpPr>
        <p:spPr>
          <a:xfrm>
            <a:off x="6905310" y="4927491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>
            <a:off x="8995933" y="2768355"/>
            <a:ext cx="669740" cy="1228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Прямоугольник 174"/>
          <p:cNvSpPr/>
          <p:nvPr/>
        </p:nvSpPr>
        <p:spPr>
          <a:xfrm>
            <a:off x="8927920" y="2536798"/>
            <a:ext cx="823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1,0 млрд</a:t>
            </a:r>
            <a:endParaRPr kumimoji="0" lang="ru-RU" sz="9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8295" y="2312397"/>
            <a:ext cx="114492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>
            <a:off x="334566" y="3822119"/>
            <a:ext cx="114492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>
            <a:cxnSpLocks/>
          </p:cNvCxnSpPr>
          <p:nvPr/>
        </p:nvCxnSpPr>
        <p:spPr>
          <a:xfrm>
            <a:off x="1868185" y="4550897"/>
            <a:ext cx="9915652" cy="2419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2"/>
          <p:cNvSpPr/>
          <p:nvPr/>
        </p:nvSpPr>
        <p:spPr>
          <a:xfrm>
            <a:off x="5320964" y="4187317"/>
            <a:ext cx="125798" cy="363580"/>
          </a:xfrm>
          <a:prstGeom prst="rect">
            <a:avLst/>
          </a:prstGeom>
          <a:solidFill>
            <a:srgbClr val="EA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FBA996B0-32B2-4299-AA94-FB78C46C5D3E}"/>
              </a:ext>
            </a:extLst>
          </p:cNvPr>
          <p:cNvSpPr/>
          <p:nvPr/>
        </p:nvSpPr>
        <p:spPr>
          <a:xfrm>
            <a:off x="6956737" y="4551924"/>
            <a:ext cx="1784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>
                <a:solidFill>
                  <a:srgbClr val="23578E">
                    <a:lumMod val="75000"/>
                  </a:srgbClr>
                </a:solidFill>
              </a:rPr>
              <a:t>в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ыпуск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облигаций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1,4 млрд рублей 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и погашение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кредитов</a:t>
            </a:r>
          </a:p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-2,7 млрд рублей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xmlns="" id="{F2F3978E-E053-4822-9DC5-29566CDBBE9D}"/>
              </a:ext>
            </a:extLst>
          </p:cNvPr>
          <p:cNvSpPr/>
          <p:nvPr/>
        </p:nvSpPr>
        <p:spPr>
          <a:xfrm>
            <a:off x="1874647" y="5296753"/>
            <a:ext cx="4034063" cy="36004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Доходы 22,9 млрд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xmlns="" id="{65944686-2F63-48FB-B06C-049AC66F2D9A}"/>
              </a:ext>
            </a:extLst>
          </p:cNvPr>
          <p:cNvSpPr/>
          <p:nvPr/>
        </p:nvSpPr>
        <p:spPr>
          <a:xfrm>
            <a:off x="5922110" y="5353171"/>
            <a:ext cx="1181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0,2 млрд профицит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xmlns="" id="{E5676CBA-1416-4DAD-A7DC-5CFD4B66AC92}"/>
              </a:ext>
            </a:extLst>
          </p:cNvPr>
          <p:cNvSpPr/>
          <p:nvPr/>
        </p:nvSpPr>
        <p:spPr>
          <a:xfrm>
            <a:off x="1874647" y="5650930"/>
            <a:ext cx="4019839" cy="360042"/>
          </a:xfrm>
          <a:prstGeom prst="rect">
            <a:avLst/>
          </a:prstGeom>
          <a:solidFill>
            <a:srgbClr val="376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Расходы 22,7 млрд</a:t>
            </a:r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xmlns="" id="{478E6393-7E6A-490C-BD3D-2859BFA6059C}"/>
              </a:ext>
            </a:extLst>
          </p:cNvPr>
          <p:cNvSpPr/>
          <p:nvPr/>
        </p:nvSpPr>
        <p:spPr>
          <a:xfrm>
            <a:off x="6964468" y="5302002"/>
            <a:ext cx="17950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050" dirty="0">
                <a:solidFill>
                  <a:srgbClr val="23578E">
                    <a:lumMod val="75000"/>
                  </a:srgbClr>
                </a:solidFill>
              </a:rPr>
              <a:t>остатки на счетах</a:t>
            </a:r>
          </a:p>
          <a:p>
            <a:pPr algn="ctr" fontAlgn="ctr"/>
            <a:r>
              <a:rPr lang="ru-RU" sz="1050" dirty="0">
                <a:solidFill>
                  <a:srgbClr val="23578E">
                    <a:lumMod val="75000"/>
                  </a:srgbClr>
                </a:solidFill>
              </a:rPr>
              <a:t> 0,2 млрд рублей</a:t>
            </a:r>
          </a:p>
          <a:p>
            <a:pPr algn="ctr" fontAlgn="ctr"/>
            <a:r>
              <a:rPr lang="ru-RU" sz="1050" dirty="0">
                <a:solidFill>
                  <a:schemeClr val="accent1">
                    <a:lumMod val="75000"/>
                  </a:schemeClr>
                </a:solidFill>
              </a:rPr>
              <a:t>и погашение </a:t>
            </a: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</a:rPr>
              <a:t>облигаций</a:t>
            </a:r>
          </a:p>
          <a:p>
            <a:pPr algn="ctr" fontAlgn="ctr"/>
            <a:r>
              <a:rPr lang="ru-RU" sz="1050" b="1" dirty="0">
                <a:solidFill>
                  <a:schemeClr val="accent1">
                    <a:lumMod val="75000"/>
                  </a:schemeClr>
                </a:solidFill>
              </a:rPr>
              <a:t> -0,4 млрд рублей</a:t>
            </a:r>
          </a:p>
        </p:txBody>
      </p: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xmlns="" id="{D0A4949C-B12C-4CE5-AC95-C2CA1A316A8A}"/>
              </a:ext>
            </a:extLst>
          </p:cNvPr>
          <p:cNvCxnSpPr/>
          <p:nvPr/>
        </p:nvCxnSpPr>
        <p:spPr>
          <a:xfrm>
            <a:off x="334566" y="5283781"/>
            <a:ext cx="114492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>
            <a:extLst>
              <a:ext uri="{FF2B5EF4-FFF2-40B4-BE49-F238E27FC236}">
                <a16:creationId xmlns:a16="http://schemas.microsoft.com/office/drawing/2014/main" xmlns="" id="{238BE9B1-7D2D-4738-8116-CDBA63DBA877}"/>
              </a:ext>
            </a:extLst>
          </p:cNvPr>
          <p:cNvCxnSpPr>
            <a:cxnSpLocks/>
          </p:cNvCxnSpPr>
          <p:nvPr/>
        </p:nvCxnSpPr>
        <p:spPr>
          <a:xfrm>
            <a:off x="334566" y="6014078"/>
            <a:ext cx="11443000" cy="800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 стрелкой 199">
            <a:extLst>
              <a:ext uri="{FF2B5EF4-FFF2-40B4-BE49-F238E27FC236}">
                <a16:creationId xmlns:a16="http://schemas.microsoft.com/office/drawing/2014/main" xmlns="" id="{615ECF19-FEB2-4CB3-9BDE-834A1125647B}"/>
              </a:ext>
            </a:extLst>
          </p:cNvPr>
          <p:cNvCxnSpPr/>
          <p:nvPr/>
        </p:nvCxnSpPr>
        <p:spPr>
          <a:xfrm flipV="1">
            <a:off x="6973526" y="5534646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 стрелкой 200">
            <a:extLst>
              <a:ext uri="{FF2B5EF4-FFF2-40B4-BE49-F238E27FC236}">
                <a16:creationId xmlns:a16="http://schemas.microsoft.com/office/drawing/2014/main" xmlns="" id="{FA15945E-F6E5-4D85-BBED-CA6F1F4AFF2C}"/>
              </a:ext>
            </a:extLst>
          </p:cNvPr>
          <p:cNvCxnSpPr/>
          <p:nvPr/>
        </p:nvCxnSpPr>
        <p:spPr>
          <a:xfrm>
            <a:off x="6959302" y="5696340"/>
            <a:ext cx="206417" cy="144470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80A49986-B9FB-494D-A796-0637031B1AC9}"/>
              </a:ext>
            </a:extLst>
          </p:cNvPr>
          <p:cNvSpPr/>
          <p:nvPr/>
        </p:nvSpPr>
        <p:spPr>
          <a:xfrm>
            <a:off x="2350790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Государственный долг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Ненецкого автономного округа</a:t>
            </a:r>
          </a:p>
        </p:txBody>
      </p:sp>
      <p:pic>
        <p:nvPicPr>
          <p:cNvPr id="125" name="Рисунок 12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DA3F0E7-8C99-4172-AD0F-A0C0DBF43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F636E23F-B579-44DB-9DDC-81CAC8B03357}"/>
              </a:ext>
            </a:extLst>
          </p:cNvPr>
          <p:cNvSpPr/>
          <p:nvPr/>
        </p:nvSpPr>
        <p:spPr>
          <a:xfrm>
            <a:off x="5436272" y="4921082"/>
            <a:ext cx="299366" cy="363580"/>
          </a:xfrm>
          <a:prstGeom prst="rect">
            <a:avLst/>
          </a:prstGeom>
          <a:solidFill>
            <a:srgbClr val="EA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4AE34CE6-DD66-4FA3-8388-6737A34B576B}"/>
              </a:ext>
            </a:extLst>
          </p:cNvPr>
          <p:cNvSpPr/>
          <p:nvPr/>
        </p:nvSpPr>
        <p:spPr>
          <a:xfrm>
            <a:off x="5862167" y="5650972"/>
            <a:ext cx="45719" cy="360000"/>
          </a:xfrm>
          <a:prstGeom prst="rect">
            <a:avLst/>
          </a:prstGeom>
          <a:solidFill>
            <a:srgbClr val="EA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Круговая стрелка 75">
            <a:extLst>
              <a:ext uri="{FF2B5EF4-FFF2-40B4-BE49-F238E27FC236}">
                <a16:creationId xmlns:a16="http://schemas.microsoft.com/office/drawing/2014/main" xmlns="" id="{01EF45CB-BD61-479D-9A22-F64E4A32104A}"/>
              </a:ext>
            </a:extLst>
          </p:cNvPr>
          <p:cNvSpPr/>
          <p:nvPr/>
        </p:nvSpPr>
        <p:spPr>
          <a:xfrm flipH="1">
            <a:off x="6296689" y="1087591"/>
            <a:ext cx="3182893" cy="529453"/>
          </a:xfrm>
          <a:custGeom>
            <a:avLst/>
            <a:gdLst>
              <a:gd name="connsiteX0" fmla="*/ 159885 w 243496"/>
              <a:gd name="connsiteY0" fmla="*/ 13605 h 270037"/>
              <a:gd name="connsiteX1" fmla="*/ 236392 w 243496"/>
              <a:gd name="connsiteY1" fmla="*/ 149463 h 270037"/>
              <a:gd name="connsiteX2" fmla="*/ 128647 w 243496"/>
              <a:gd name="connsiteY2" fmla="*/ 263433 h 270037"/>
              <a:gd name="connsiteX3" fmla="*/ 8894 w 243496"/>
              <a:gd name="connsiteY3" fmla="*/ 161763 h 270037"/>
              <a:gd name="connsiteX4" fmla="*/ 71241 w 243496"/>
              <a:gd name="connsiteY4" fmla="*/ 19355 h 270037"/>
              <a:gd name="connsiteX5" fmla="*/ 69569 w 243496"/>
              <a:gd name="connsiteY5" fmla="*/ 13274 h 270037"/>
              <a:gd name="connsiteX6" fmla="*/ 88576 w 243496"/>
              <a:gd name="connsiteY6" fmla="*/ 14477 h 270037"/>
              <a:gd name="connsiteX7" fmla="*/ 74294 w 243496"/>
              <a:gd name="connsiteY7" fmla="*/ 30445 h 270037"/>
              <a:gd name="connsiteX8" fmla="*/ 72621 w 243496"/>
              <a:gd name="connsiteY8" fmla="*/ 24367 h 270037"/>
              <a:gd name="connsiteX9" fmla="*/ 13919 w 243496"/>
              <a:gd name="connsiteY9" fmla="*/ 161096 h 270037"/>
              <a:gd name="connsiteX10" fmla="*/ 128753 w 243496"/>
              <a:gd name="connsiteY10" fmla="*/ 258352 h 270037"/>
              <a:gd name="connsiteX11" fmla="*/ 231385 w 243496"/>
              <a:gd name="connsiteY11" fmla="*/ 148662 h 270037"/>
              <a:gd name="connsiteX12" fmla="*/ 158365 w 243496"/>
              <a:gd name="connsiteY12" fmla="*/ 18443 h 270037"/>
              <a:gd name="connsiteX13" fmla="*/ 159885 w 243496"/>
              <a:gd name="connsiteY13" fmla="*/ 13605 h 270037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52002 w 230051"/>
              <a:gd name="connsiteY12" fmla="*/ 5169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2390 w 230051"/>
              <a:gd name="connsiteY10" fmla="*/ 245078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82213 w 230051"/>
              <a:gd name="connsiteY6" fmla="*/ 12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29709 w 230051"/>
              <a:gd name="connsiteY0" fmla="*/ 24144 h 250391"/>
              <a:gd name="connsiteX1" fmla="*/ 230029 w 230051"/>
              <a:gd name="connsiteY1" fmla="*/ 136189 h 250391"/>
              <a:gd name="connsiteX2" fmla="*/ 122284 w 230051"/>
              <a:gd name="connsiteY2" fmla="*/ 250159 h 250391"/>
              <a:gd name="connsiteX3" fmla="*/ 2531 w 230051"/>
              <a:gd name="connsiteY3" fmla="*/ 148489 h 250391"/>
              <a:gd name="connsiteX4" fmla="*/ 64878 w 230051"/>
              <a:gd name="connsiteY4" fmla="*/ 6081 h 250391"/>
              <a:gd name="connsiteX5" fmla="*/ 63206 w 230051"/>
              <a:gd name="connsiteY5" fmla="*/ 0 h 250391"/>
              <a:gd name="connsiteX6" fmla="*/ 73588 w 230051"/>
              <a:gd name="connsiteY6" fmla="*/ 3503 h 250391"/>
              <a:gd name="connsiteX7" fmla="*/ 67931 w 230051"/>
              <a:gd name="connsiteY7" fmla="*/ 17171 h 250391"/>
              <a:gd name="connsiteX8" fmla="*/ 66258 w 230051"/>
              <a:gd name="connsiteY8" fmla="*/ 11093 h 250391"/>
              <a:gd name="connsiteX9" fmla="*/ 7556 w 230051"/>
              <a:gd name="connsiteY9" fmla="*/ 147822 h 250391"/>
              <a:gd name="connsiteX10" fmla="*/ 120090 w 230051"/>
              <a:gd name="connsiteY10" fmla="*/ 237603 h 250391"/>
              <a:gd name="connsiteX11" fmla="*/ 225022 w 230051"/>
              <a:gd name="connsiteY11" fmla="*/ 135388 h 250391"/>
              <a:gd name="connsiteX12" fmla="*/ 168671 w 230051"/>
              <a:gd name="connsiteY12" fmla="*/ 36126 h 250391"/>
              <a:gd name="connsiteX13" fmla="*/ 129709 w 230051"/>
              <a:gd name="connsiteY13" fmla="*/ 241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66258 w 230511"/>
              <a:gd name="connsiteY8" fmla="*/ 1109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73588 w 230511"/>
              <a:gd name="connsiteY6" fmla="*/ 3503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1559 w 230511"/>
              <a:gd name="connsiteY0" fmla="*/ 31044 h 250391"/>
              <a:gd name="connsiteX1" fmla="*/ 230029 w 230511"/>
              <a:gd name="connsiteY1" fmla="*/ 136189 h 250391"/>
              <a:gd name="connsiteX2" fmla="*/ 122284 w 230511"/>
              <a:gd name="connsiteY2" fmla="*/ 250159 h 250391"/>
              <a:gd name="connsiteX3" fmla="*/ 2531 w 230511"/>
              <a:gd name="connsiteY3" fmla="*/ 148489 h 250391"/>
              <a:gd name="connsiteX4" fmla="*/ 64878 w 230511"/>
              <a:gd name="connsiteY4" fmla="*/ 6081 h 250391"/>
              <a:gd name="connsiteX5" fmla="*/ 63206 w 230511"/>
              <a:gd name="connsiteY5" fmla="*/ 0 h 250391"/>
              <a:gd name="connsiteX6" fmla="*/ 82788 w 230511"/>
              <a:gd name="connsiteY6" fmla="*/ 1778 h 250391"/>
              <a:gd name="connsiteX7" fmla="*/ 67931 w 230511"/>
              <a:gd name="connsiteY7" fmla="*/ 17171 h 250391"/>
              <a:gd name="connsiteX8" fmla="*/ 58783 w 230511"/>
              <a:gd name="connsiteY8" fmla="*/ 21443 h 250391"/>
              <a:gd name="connsiteX9" fmla="*/ 7556 w 230511"/>
              <a:gd name="connsiteY9" fmla="*/ 147822 h 250391"/>
              <a:gd name="connsiteX10" fmla="*/ 120090 w 230511"/>
              <a:gd name="connsiteY10" fmla="*/ 237603 h 250391"/>
              <a:gd name="connsiteX11" fmla="*/ 225022 w 230511"/>
              <a:gd name="connsiteY11" fmla="*/ 135388 h 250391"/>
              <a:gd name="connsiteX12" fmla="*/ 168671 w 230511"/>
              <a:gd name="connsiteY12" fmla="*/ 36126 h 250391"/>
              <a:gd name="connsiteX13" fmla="*/ 151559 w 230511"/>
              <a:gd name="connsiteY13" fmla="*/ 31044 h 250391"/>
              <a:gd name="connsiteX0" fmla="*/ 152152 w 231104"/>
              <a:gd name="connsiteY0" fmla="*/ 31044 h 250318"/>
              <a:gd name="connsiteX1" fmla="*/ 230622 w 231104"/>
              <a:gd name="connsiteY1" fmla="*/ 136189 h 250318"/>
              <a:gd name="connsiteX2" fmla="*/ 122877 w 231104"/>
              <a:gd name="connsiteY2" fmla="*/ 250159 h 250318"/>
              <a:gd name="connsiteX3" fmla="*/ 3124 w 231104"/>
              <a:gd name="connsiteY3" fmla="*/ 148489 h 250318"/>
              <a:gd name="connsiteX4" fmla="*/ 57421 w 231104"/>
              <a:gd name="connsiteY4" fmla="*/ 8956 h 250318"/>
              <a:gd name="connsiteX5" fmla="*/ 63799 w 231104"/>
              <a:gd name="connsiteY5" fmla="*/ 0 h 250318"/>
              <a:gd name="connsiteX6" fmla="*/ 83381 w 231104"/>
              <a:gd name="connsiteY6" fmla="*/ 1778 h 250318"/>
              <a:gd name="connsiteX7" fmla="*/ 68524 w 231104"/>
              <a:gd name="connsiteY7" fmla="*/ 17171 h 250318"/>
              <a:gd name="connsiteX8" fmla="*/ 59376 w 231104"/>
              <a:gd name="connsiteY8" fmla="*/ 21443 h 250318"/>
              <a:gd name="connsiteX9" fmla="*/ 8149 w 231104"/>
              <a:gd name="connsiteY9" fmla="*/ 147822 h 250318"/>
              <a:gd name="connsiteX10" fmla="*/ 120683 w 231104"/>
              <a:gd name="connsiteY10" fmla="*/ 237603 h 250318"/>
              <a:gd name="connsiteX11" fmla="*/ 225615 w 231104"/>
              <a:gd name="connsiteY11" fmla="*/ 135388 h 250318"/>
              <a:gd name="connsiteX12" fmla="*/ 169264 w 231104"/>
              <a:gd name="connsiteY12" fmla="*/ 36126 h 250318"/>
              <a:gd name="connsiteX13" fmla="*/ 152152 w 231104"/>
              <a:gd name="connsiteY13" fmla="*/ 31044 h 250318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67824 w 231104"/>
              <a:gd name="connsiteY5" fmla="*/ 3397 h 248540"/>
              <a:gd name="connsiteX6" fmla="*/ 83381 w 231104"/>
              <a:gd name="connsiteY6" fmla="*/ 0 h 248540"/>
              <a:gd name="connsiteX7" fmla="*/ 68524 w 231104"/>
              <a:gd name="connsiteY7" fmla="*/ 15393 h 248540"/>
              <a:gd name="connsiteX8" fmla="*/ 59376 w 231104"/>
              <a:gd name="connsiteY8" fmla="*/ 19665 h 248540"/>
              <a:gd name="connsiteX9" fmla="*/ 8149 w 231104"/>
              <a:gd name="connsiteY9" fmla="*/ 146044 h 248540"/>
              <a:gd name="connsiteX10" fmla="*/ 120683 w 231104"/>
              <a:gd name="connsiteY10" fmla="*/ 235825 h 248540"/>
              <a:gd name="connsiteX11" fmla="*/ 225615 w 231104"/>
              <a:gd name="connsiteY11" fmla="*/ 133610 h 248540"/>
              <a:gd name="connsiteX12" fmla="*/ 169264 w 231104"/>
              <a:gd name="connsiteY12" fmla="*/ 34348 h 248540"/>
              <a:gd name="connsiteX13" fmla="*/ 152152 w 231104"/>
              <a:gd name="connsiteY13" fmla="*/ 29266 h 248540"/>
              <a:gd name="connsiteX0" fmla="*/ 152152 w 231104"/>
              <a:gd name="connsiteY0" fmla="*/ 29266 h 248540"/>
              <a:gd name="connsiteX1" fmla="*/ 230622 w 231104"/>
              <a:gd name="connsiteY1" fmla="*/ 134411 h 248540"/>
              <a:gd name="connsiteX2" fmla="*/ 122877 w 231104"/>
              <a:gd name="connsiteY2" fmla="*/ 248381 h 248540"/>
              <a:gd name="connsiteX3" fmla="*/ 3124 w 231104"/>
              <a:gd name="connsiteY3" fmla="*/ 146711 h 248540"/>
              <a:gd name="connsiteX4" fmla="*/ 57421 w 231104"/>
              <a:gd name="connsiteY4" fmla="*/ 7178 h 248540"/>
              <a:gd name="connsiteX5" fmla="*/ 83381 w 231104"/>
              <a:gd name="connsiteY5" fmla="*/ 0 h 248540"/>
              <a:gd name="connsiteX6" fmla="*/ 68524 w 231104"/>
              <a:gd name="connsiteY6" fmla="*/ 15393 h 248540"/>
              <a:gd name="connsiteX7" fmla="*/ 59376 w 231104"/>
              <a:gd name="connsiteY7" fmla="*/ 19665 h 248540"/>
              <a:gd name="connsiteX8" fmla="*/ 8149 w 231104"/>
              <a:gd name="connsiteY8" fmla="*/ 146044 h 248540"/>
              <a:gd name="connsiteX9" fmla="*/ 120683 w 231104"/>
              <a:gd name="connsiteY9" fmla="*/ 235825 h 248540"/>
              <a:gd name="connsiteX10" fmla="*/ 225615 w 231104"/>
              <a:gd name="connsiteY10" fmla="*/ 133610 h 248540"/>
              <a:gd name="connsiteX11" fmla="*/ 169264 w 231104"/>
              <a:gd name="connsiteY11" fmla="*/ 34348 h 248540"/>
              <a:gd name="connsiteX12" fmla="*/ 152152 w 231104"/>
              <a:gd name="connsiteY12" fmla="*/ 29266 h 248540"/>
              <a:gd name="connsiteX0" fmla="*/ 152434 w 231386"/>
              <a:gd name="connsiteY0" fmla="*/ 29266 h 248537"/>
              <a:gd name="connsiteX1" fmla="*/ 230904 w 231386"/>
              <a:gd name="connsiteY1" fmla="*/ 134411 h 248537"/>
              <a:gd name="connsiteX2" fmla="*/ 123159 w 231386"/>
              <a:gd name="connsiteY2" fmla="*/ 248381 h 248537"/>
              <a:gd name="connsiteX3" fmla="*/ 3406 w 231386"/>
              <a:gd name="connsiteY3" fmla="*/ 146711 h 248537"/>
              <a:gd name="connsiteX4" fmla="*/ 55978 w 231386"/>
              <a:gd name="connsiteY4" fmla="*/ 14078 h 248537"/>
              <a:gd name="connsiteX5" fmla="*/ 83663 w 231386"/>
              <a:gd name="connsiteY5" fmla="*/ 0 h 248537"/>
              <a:gd name="connsiteX6" fmla="*/ 68806 w 231386"/>
              <a:gd name="connsiteY6" fmla="*/ 15393 h 248537"/>
              <a:gd name="connsiteX7" fmla="*/ 59658 w 231386"/>
              <a:gd name="connsiteY7" fmla="*/ 19665 h 248537"/>
              <a:gd name="connsiteX8" fmla="*/ 8431 w 231386"/>
              <a:gd name="connsiteY8" fmla="*/ 146044 h 248537"/>
              <a:gd name="connsiteX9" fmla="*/ 120965 w 231386"/>
              <a:gd name="connsiteY9" fmla="*/ 235825 h 248537"/>
              <a:gd name="connsiteX10" fmla="*/ 225897 w 231386"/>
              <a:gd name="connsiteY10" fmla="*/ 133610 h 248537"/>
              <a:gd name="connsiteX11" fmla="*/ 169546 w 231386"/>
              <a:gd name="connsiteY11" fmla="*/ 34348 h 248537"/>
              <a:gd name="connsiteX12" fmla="*/ 152434 w 231386"/>
              <a:gd name="connsiteY12" fmla="*/ 2926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69546 w 231279"/>
              <a:gd name="connsiteY11" fmla="*/ 34348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16646 w 231279"/>
              <a:gd name="connsiteY11" fmla="*/ 46423 h 248537"/>
              <a:gd name="connsiteX12" fmla="*/ 89759 w 231279"/>
              <a:gd name="connsiteY12" fmla="*/ 44216 h 248537"/>
              <a:gd name="connsiteX0" fmla="*/ 89759 w 231279"/>
              <a:gd name="connsiteY0" fmla="*/ 44216 h 248537"/>
              <a:gd name="connsiteX1" fmla="*/ 230904 w 231279"/>
              <a:gd name="connsiteY1" fmla="*/ 134411 h 248537"/>
              <a:gd name="connsiteX2" fmla="*/ 123159 w 231279"/>
              <a:gd name="connsiteY2" fmla="*/ 248381 h 248537"/>
              <a:gd name="connsiteX3" fmla="*/ 3406 w 231279"/>
              <a:gd name="connsiteY3" fmla="*/ 146711 h 248537"/>
              <a:gd name="connsiteX4" fmla="*/ 55978 w 231279"/>
              <a:gd name="connsiteY4" fmla="*/ 14078 h 248537"/>
              <a:gd name="connsiteX5" fmla="*/ 83663 w 231279"/>
              <a:gd name="connsiteY5" fmla="*/ 0 h 248537"/>
              <a:gd name="connsiteX6" fmla="*/ 68806 w 231279"/>
              <a:gd name="connsiteY6" fmla="*/ 15393 h 248537"/>
              <a:gd name="connsiteX7" fmla="*/ 59658 w 231279"/>
              <a:gd name="connsiteY7" fmla="*/ 19665 h 248537"/>
              <a:gd name="connsiteX8" fmla="*/ 8431 w 231279"/>
              <a:gd name="connsiteY8" fmla="*/ 146044 h 248537"/>
              <a:gd name="connsiteX9" fmla="*/ 120965 w 231279"/>
              <a:gd name="connsiteY9" fmla="*/ 235825 h 248537"/>
              <a:gd name="connsiteX10" fmla="*/ 225897 w 231279"/>
              <a:gd name="connsiteY10" fmla="*/ 133610 h 248537"/>
              <a:gd name="connsiteX11" fmla="*/ 186601 w 231279"/>
              <a:gd name="connsiteY11" fmla="*/ 72917 h 248537"/>
              <a:gd name="connsiteX12" fmla="*/ 116646 w 231279"/>
              <a:gd name="connsiteY12" fmla="*/ 46423 h 248537"/>
              <a:gd name="connsiteX13" fmla="*/ 89759 w 231279"/>
              <a:gd name="connsiteY13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25897 w 232319"/>
              <a:gd name="connsiteY11" fmla="*/ 133610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86601 w 232319"/>
              <a:gd name="connsiteY12" fmla="*/ 7291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319"/>
              <a:gd name="connsiteY0" fmla="*/ 44216 h 248537"/>
              <a:gd name="connsiteX1" fmla="*/ 178550 w 232319"/>
              <a:gd name="connsiteY1" fmla="*/ 84417 h 248537"/>
              <a:gd name="connsiteX2" fmla="*/ 230904 w 232319"/>
              <a:gd name="connsiteY2" fmla="*/ 134411 h 248537"/>
              <a:gd name="connsiteX3" fmla="*/ 123159 w 232319"/>
              <a:gd name="connsiteY3" fmla="*/ 248381 h 248537"/>
              <a:gd name="connsiteX4" fmla="*/ 3406 w 232319"/>
              <a:gd name="connsiteY4" fmla="*/ 146711 h 248537"/>
              <a:gd name="connsiteX5" fmla="*/ 55978 w 232319"/>
              <a:gd name="connsiteY5" fmla="*/ 14078 h 248537"/>
              <a:gd name="connsiteX6" fmla="*/ 83663 w 232319"/>
              <a:gd name="connsiteY6" fmla="*/ 0 h 248537"/>
              <a:gd name="connsiteX7" fmla="*/ 68806 w 232319"/>
              <a:gd name="connsiteY7" fmla="*/ 15393 h 248537"/>
              <a:gd name="connsiteX8" fmla="*/ 59658 w 232319"/>
              <a:gd name="connsiteY8" fmla="*/ 19665 h 248537"/>
              <a:gd name="connsiteX9" fmla="*/ 8431 w 232319"/>
              <a:gd name="connsiteY9" fmla="*/ 146044 h 248537"/>
              <a:gd name="connsiteX10" fmla="*/ 120965 w 232319"/>
              <a:gd name="connsiteY10" fmla="*/ 235825 h 248537"/>
              <a:gd name="connsiteX11" fmla="*/ 212672 w 232319"/>
              <a:gd name="connsiteY11" fmla="*/ 151435 h 248537"/>
              <a:gd name="connsiteX12" fmla="*/ 195801 w 232319"/>
              <a:gd name="connsiteY12" fmla="*/ 55667 h 248537"/>
              <a:gd name="connsiteX13" fmla="*/ 116646 w 232319"/>
              <a:gd name="connsiteY13" fmla="*/ 46423 h 248537"/>
              <a:gd name="connsiteX14" fmla="*/ 89759 w 232319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12672 w 232958"/>
              <a:gd name="connsiteY11" fmla="*/ 151435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2958"/>
              <a:gd name="connsiteY0" fmla="*/ 44216 h 248537"/>
              <a:gd name="connsiteX1" fmla="*/ 186025 w 232958"/>
              <a:gd name="connsiteY1" fmla="*/ 60842 h 248537"/>
              <a:gd name="connsiteX2" fmla="*/ 230904 w 232958"/>
              <a:gd name="connsiteY2" fmla="*/ 134411 h 248537"/>
              <a:gd name="connsiteX3" fmla="*/ 123159 w 232958"/>
              <a:gd name="connsiteY3" fmla="*/ 248381 h 248537"/>
              <a:gd name="connsiteX4" fmla="*/ 3406 w 232958"/>
              <a:gd name="connsiteY4" fmla="*/ 146711 h 248537"/>
              <a:gd name="connsiteX5" fmla="*/ 55978 w 232958"/>
              <a:gd name="connsiteY5" fmla="*/ 14078 h 248537"/>
              <a:gd name="connsiteX6" fmla="*/ 83663 w 232958"/>
              <a:gd name="connsiteY6" fmla="*/ 0 h 248537"/>
              <a:gd name="connsiteX7" fmla="*/ 68806 w 232958"/>
              <a:gd name="connsiteY7" fmla="*/ 15393 h 248537"/>
              <a:gd name="connsiteX8" fmla="*/ 59658 w 232958"/>
              <a:gd name="connsiteY8" fmla="*/ 19665 h 248537"/>
              <a:gd name="connsiteX9" fmla="*/ 8431 w 232958"/>
              <a:gd name="connsiteY9" fmla="*/ 146044 h 248537"/>
              <a:gd name="connsiteX10" fmla="*/ 120965 w 232958"/>
              <a:gd name="connsiteY10" fmla="*/ 235825 h 248537"/>
              <a:gd name="connsiteX11" fmla="*/ 229347 w 232958"/>
              <a:gd name="connsiteY11" fmla="*/ 141660 h 248537"/>
              <a:gd name="connsiteX12" fmla="*/ 195801 w 232958"/>
              <a:gd name="connsiteY12" fmla="*/ 55667 h 248537"/>
              <a:gd name="connsiteX13" fmla="*/ 116646 w 232958"/>
              <a:gd name="connsiteY13" fmla="*/ 46423 h 248537"/>
              <a:gd name="connsiteX14" fmla="*/ 89759 w 232958"/>
              <a:gd name="connsiteY14" fmla="*/ 44216 h 248537"/>
              <a:gd name="connsiteX0" fmla="*/ 89759 w 231925"/>
              <a:gd name="connsiteY0" fmla="*/ 44216 h 248392"/>
              <a:gd name="connsiteX1" fmla="*/ 186025 w 231925"/>
              <a:gd name="connsiteY1" fmla="*/ 60842 h 248392"/>
              <a:gd name="connsiteX2" fmla="*/ 214229 w 231925"/>
              <a:gd name="connsiteY2" fmla="*/ 140736 h 248392"/>
              <a:gd name="connsiteX3" fmla="*/ 123159 w 231925"/>
              <a:gd name="connsiteY3" fmla="*/ 248381 h 248392"/>
              <a:gd name="connsiteX4" fmla="*/ 3406 w 231925"/>
              <a:gd name="connsiteY4" fmla="*/ 146711 h 248392"/>
              <a:gd name="connsiteX5" fmla="*/ 55978 w 231925"/>
              <a:gd name="connsiteY5" fmla="*/ 14078 h 248392"/>
              <a:gd name="connsiteX6" fmla="*/ 83663 w 231925"/>
              <a:gd name="connsiteY6" fmla="*/ 0 h 248392"/>
              <a:gd name="connsiteX7" fmla="*/ 68806 w 231925"/>
              <a:gd name="connsiteY7" fmla="*/ 15393 h 248392"/>
              <a:gd name="connsiteX8" fmla="*/ 59658 w 231925"/>
              <a:gd name="connsiteY8" fmla="*/ 19665 h 248392"/>
              <a:gd name="connsiteX9" fmla="*/ 8431 w 231925"/>
              <a:gd name="connsiteY9" fmla="*/ 146044 h 248392"/>
              <a:gd name="connsiteX10" fmla="*/ 120965 w 231925"/>
              <a:gd name="connsiteY10" fmla="*/ 235825 h 248392"/>
              <a:gd name="connsiteX11" fmla="*/ 229347 w 231925"/>
              <a:gd name="connsiteY11" fmla="*/ 141660 h 248392"/>
              <a:gd name="connsiteX12" fmla="*/ 195801 w 231925"/>
              <a:gd name="connsiteY12" fmla="*/ 55667 h 248392"/>
              <a:gd name="connsiteX13" fmla="*/ 116646 w 231925"/>
              <a:gd name="connsiteY13" fmla="*/ 46423 h 248392"/>
              <a:gd name="connsiteX14" fmla="*/ 89759 w 231925"/>
              <a:gd name="connsiteY14" fmla="*/ 44216 h 248392"/>
              <a:gd name="connsiteX0" fmla="*/ 89833 w 231999"/>
              <a:gd name="connsiteY0" fmla="*/ 44216 h 235832"/>
              <a:gd name="connsiteX1" fmla="*/ 186099 w 231999"/>
              <a:gd name="connsiteY1" fmla="*/ 60842 h 235832"/>
              <a:gd name="connsiteX2" fmla="*/ 214303 w 231999"/>
              <a:gd name="connsiteY2" fmla="*/ 140736 h 235832"/>
              <a:gd name="connsiteX3" fmla="*/ 124383 w 231999"/>
              <a:gd name="connsiteY3" fmla="*/ 230556 h 235832"/>
              <a:gd name="connsiteX4" fmla="*/ 3480 w 231999"/>
              <a:gd name="connsiteY4" fmla="*/ 146711 h 235832"/>
              <a:gd name="connsiteX5" fmla="*/ 56052 w 231999"/>
              <a:gd name="connsiteY5" fmla="*/ 14078 h 235832"/>
              <a:gd name="connsiteX6" fmla="*/ 83737 w 231999"/>
              <a:gd name="connsiteY6" fmla="*/ 0 h 235832"/>
              <a:gd name="connsiteX7" fmla="*/ 68880 w 231999"/>
              <a:gd name="connsiteY7" fmla="*/ 15393 h 235832"/>
              <a:gd name="connsiteX8" fmla="*/ 59732 w 231999"/>
              <a:gd name="connsiteY8" fmla="*/ 19665 h 235832"/>
              <a:gd name="connsiteX9" fmla="*/ 8505 w 231999"/>
              <a:gd name="connsiteY9" fmla="*/ 146044 h 235832"/>
              <a:gd name="connsiteX10" fmla="*/ 121039 w 231999"/>
              <a:gd name="connsiteY10" fmla="*/ 235825 h 235832"/>
              <a:gd name="connsiteX11" fmla="*/ 229421 w 231999"/>
              <a:gd name="connsiteY11" fmla="*/ 141660 h 235832"/>
              <a:gd name="connsiteX12" fmla="*/ 195875 w 231999"/>
              <a:gd name="connsiteY12" fmla="*/ 55667 h 235832"/>
              <a:gd name="connsiteX13" fmla="*/ 116720 w 231999"/>
              <a:gd name="connsiteY13" fmla="*/ 46423 h 235832"/>
              <a:gd name="connsiteX14" fmla="*/ 89833 w 231999"/>
              <a:gd name="connsiteY14" fmla="*/ 44216 h 235832"/>
              <a:gd name="connsiteX0" fmla="*/ 89833 w 231999"/>
              <a:gd name="connsiteY0" fmla="*/ 44216 h 243306"/>
              <a:gd name="connsiteX1" fmla="*/ 186099 w 231999"/>
              <a:gd name="connsiteY1" fmla="*/ 60842 h 243306"/>
              <a:gd name="connsiteX2" fmla="*/ 214303 w 231999"/>
              <a:gd name="connsiteY2" fmla="*/ 140736 h 243306"/>
              <a:gd name="connsiteX3" fmla="*/ 124383 w 231999"/>
              <a:gd name="connsiteY3" fmla="*/ 230556 h 243306"/>
              <a:gd name="connsiteX4" fmla="*/ 3480 w 231999"/>
              <a:gd name="connsiteY4" fmla="*/ 146711 h 243306"/>
              <a:gd name="connsiteX5" fmla="*/ 56052 w 231999"/>
              <a:gd name="connsiteY5" fmla="*/ 14078 h 243306"/>
              <a:gd name="connsiteX6" fmla="*/ 83737 w 231999"/>
              <a:gd name="connsiteY6" fmla="*/ 0 h 243306"/>
              <a:gd name="connsiteX7" fmla="*/ 68880 w 231999"/>
              <a:gd name="connsiteY7" fmla="*/ 15393 h 243306"/>
              <a:gd name="connsiteX8" fmla="*/ 59732 w 231999"/>
              <a:gd name="connsiteY8" fmla="*/ 19665 h 243306"/>
              <a:gd name="connsiteX9" fmla="*/ 8505 w 231999"/>
              <a:gd name="connsiteY9" fmla="*/ 146044 h 243306"/>
              <a:gd name="connsiteX10" fmla="*/ 121039 w 231999"/>
              <a:gd name="connsiteY10" fmla="*/ 243300 h 243306"/>
              <a:gd name="connsiteX11" fmla="*/ 229421 w 231999"/>
              <a:gd name="connsiteY11" fmla="*/ 141660 h 243306"/>
              <a:gd name="connsiteX12" fmla="*/ 195875 w 231999"/>
              <a:gd name="connsiteY12" fmla="*/ 55667 h 243306"/>
              <a:gd name="connsiteX13" fmla="*/ 116720 w 231999"/>
              <a:gd name="connsiteY13" fmla="*/ 46423 h 243306"/>
              <a:gd name="connsiteX14" fmla="*/ 89833 w 231999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1155 w 226434"/>
              <a:gd name="connsiteY13" fmla="*/ 46423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18818 w 226434"/>
              <a:gd name="connsiteY3" fmla="*/ 230556 h 243306"/>
              <a:gd name="connsiteX4" fmla="*/ 14015 w 226434"/>
              <a:gd name="connsiteY4" fmla="*/ 144986 h 243306"/>
              <a:gd name="connsiteX5" fmla="*/ 50487 w 226434"/>
              <a:gd name="connsiteY5" fmla="*/ 14078 h 243306"/>
              <a:gd name="connsiteX6" fmla="*/ 78172 w 226434"/>
              <a:gd name="connsiteY6" fmla="*/ 0 h 243306"/>
              <a:gd name="connsiteX7" fmla="*/ 63315 w 226434"/>
              <a:gd name="connsiteY7" fmla="*/ 15393 h 243306"/>
              <a:gd name="connsiteX8" fmla="*/ 54167 w 226434"/>
              <a:gd name="connsiteY8" fmla="*/ 19665 h 243306"/>
              <a:gd name="connsiteX9" fmla="*/ 2940 w 226434"/>
              <a:gd name="connsiteY9" fmla="*/ 146044 h 243306"/>
              <a:gd name="connsiteX10" fmla="*/ 115474 w 226434"/>
              <a:gd name="connsiteY10" fmla="*/ 243300 h 243306"/>
              <a:gd name="connsiteX11" fmla="*/ 223856 w 226434"/>
              <a:gd name="connsiteY11" fmla="*/ 141660 h 243306"/>
              <a:gd name="connsiteX12" fmla="*/ 190310 w 226434"/>
              <a:gd name="connsiteY12" fmla="*/ 55667 h 243306"/>
              <a:gd name="connsiteX13" fmla="*/ 115755 w 226434"/>
              <a:gd name="connsiteY13" fmla="*/ 38948 h 243306"/>
              <a:gd name="connsiteX14" fmla="*/ 84268 w 226434"/>
              <a:gd name="connsiteY14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79960 w 226434"/>
              <a:gd name="connsiteY3" fmla="*/ 18561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3306"/>
              <a:gd name="connsiteX1" fmla="*/ 180534 w 226434"/>
              <a:gd name="connsiteY1" fmla="*/ 60842 h 243306"/>
              <a:gd name="connsiteX2" fmla="*/ 208738 w 226434"/>
              <a:gd name="connsiteY2" fmla="*/ 140736 h 243306"/>
              <a:gd name="connsiteX3" fmla="*/ 164435 w 226434"/>
              <a:gd name="connsiteY3" fmla="*/ 205167 h 243306"/>
              <a:gd name="connsiteX4" fmla="*/ 118818 w 226434"/>
              <a:gd name="connsiteY4" fmla="*/ 230556 h 243306"/>
              <a:gd name="connsiteX5" fmla="*/ 14015 w 226434"/>
              <a:gd name="connsiteY5" fmla="*/ 144986 h 243306"/>
              <a:gd name="connsiteX6" fmla="*/ 50487 w 226434"/>
              <a:gd name="connsiteY6" fmla="*/ 14078 h 243306"/>
              <a:gd name="connsiteX7" fmla="*/ 78172 w 226434"/>
              <a:gd name="connsiteY7" fmla="*/ 0 h 243306"/>
              <a:gd name="connsiteX8" fmla="*/ 63315 w 226434"/>
              <a:gd name="connsiteY8" fmla="*/ 15393 h 243306"/>
              <a:gd name="connsiteX9" fmla="*/ 54167 w 226434"/>
              <a:gd name="connsiteY9" fmla="*/ 19665 h 243306"/>
              <a:gd name="connsiteX10" fmla="*/ 2940 w 226434"/>
              <a:gd name="connsiteY10" fmla="*/ 146044 h 243306"/>
              <a:gd name="connsiteX11" fmla="*/ 115474 w 226434"/>
              <a:gd name="connsiteY11" fmla="*/ 243300 h 243306"/>
              <a:gd name="connsiteX12" fmla="*/ 223856 w 226434"/>
              <a:gd name="connsiteY12" fmla="*/ 141660 h 243306"/>
              <a:gd name="connsiteX13" fmla="*/ 190310 w 226434"/>
              <a:gd name="connsiteY13" fmla="*/ 55667 h 243306"/>
              <a:gd name="connsiteX14" fmla="*/ 115755 w 226434"/>
              <a:gd name="connsiteY14" fmla="*/ 38948 h 243306"/>
              <a:gd name="connsiteX15" fmla="*/ 84268 w 226434"/>
              <a:gd name="connsiteY15" fmla="*/ 44216 h 243306"/>
              <a:gd name="connsiteX0" fmla="*/ 84268 w 226434"/>
              <a:gd name="connsiteY0" fmla="*/ 44216 h 247541"/>
              <a:gd name="connsiteX1" fmla="*/ 180534 w 226434"/>
              <a:gd name="connsiteY1" fmla="*/ 60842 h 247541"/>
              <a:gd name="connsiteX2" fmla="*/ 208738 w 226434"/>
              <a:gd name="connsiteY2" fmla="*/ 140736 h 247541"/>
              <a:gd name="connsiteX3" fmla="*/ 164435 w 226434"/>
              <a:gd name="connsiteY3" fmla="*/ 205167 h 247541"/>
              <a:gd name="connsiteX4" fmla="*/ 118818 w 226434"/>
              <a:gd name="connsiteY4" fmla="*/ 230556 h 247541"/>
              <a:gd name="connsiteX5" fmla="*/ 14015 w 226434"/>
              <a:gd name="connsiteY5" fmla="*/ 144986 h 247541"/>
              <a:gd name="connsiteX6" fmla="*/ 50487 w 226434"/>
              <a:gd name="connsiteY6" fmla="*/ 14078 h 247541"/>
              <a:gd name="connsiteX7" fmla="*/ 78172 w 226434"/>
              <a:gd name="connsiteY7" fmla="*/ 0 h 247541"/>
              <a:gd name="connsiteX8" fmla="*/ 63315 w 226434"/>
              <a:gd name="connsiteY8" fmla="*/ 15393 h 247541"/>
              <a:gd name="connsiteX9" fmla="*/ 54167 w 226434"/>
              <a:gd name="connsiteY9" fmla="*/ 19665 h 247541"/>
              <a:gd name="connsiteX10" fmla="*/ 2940 w 226434"/>
              <a:gd name="connsiteY10" fmla="*/ 146044 h 247541"/>
              <a:gd name="connsiteX11" fmla="*/ 115474 w 226434"/>
              <a:gd name="connsiteY11" fmla="*/ 243300 h 247541"/>
              <a:gd name="connsiteX12" fmla="*/ 173060 w 226434"/>
              <a:gd name="connsiteY12" fmla="*/ 221268 h 247541"/>
              <a:gd name="connsiteX13" fmla="*/ 223856 w 226434"/>
              <a:gd name="connsiteY13" fmla="*/ 141660 h 247541"/>
              <a:gd name="connsiteX14" fmla="*/ 190310 w 226434"/>
              <a:gd name="connsiteY14" fmla="*/ 55667 h 247541"/>
              <a:gd name="connsiteX15" fmla="*/ 115755 w 226434"/>
              <a:gd name="connsiteY15" fmla="*/ 38948 h 247541"/>
              <a:gd name="connsiteX16" fmla="*/ 84268 w 226434"/>
              <a:gd name="connsiteY16" fmla="*/ 44216 h 247541"/>
              <a:gd name="connsiteX0" fmla="*/ 84268 w 226434"/>
              <a:gd name="connsiteY0" fmla="*/ 44216 h 245135"/>
              <a:gd name="connsiteX1" fmla="*/ 180534 w 226434"/>
              <a:gd name="connsiteY1" fmla="*/ 60842 h 245135"/>
              <a:gd name="connsiteX2" fmla="*/ 208738 w 226434"/>
              <a:gd name="connsiteY2" fmla="*/ 140736 h 245135"/>
              <a:gd name="connsiteX3" fmla="*/ 164435 w 226434"/>
              <a:gd name="connsiteY3" fmla="*/ 205167 h 245135"/>
              <a:gd name="connsiteX4" fmla="*/ 118818 w 226434"/>
              <a:gd name="connsiteY4" fmla="*/ 230556 h 245135"/>
              <a:gd name="connsiteX5" fmla="*/ 14015 w 226434"/>
              <a:gd name="connsiteY5" fmla="*/ 144986 h 245135"/>
              <a:gd name="connsiteX6" fmla="*/ 50487 w 226434"/>
              <a:gd name="connsiteY6" fmla="*/ 14078 h 245135"/>
              <a:gd name="connsiteX7" fmla="*/ 78172 w 226434"/>
              <a:gd name="connsiteY7" fmla="*/ 0 h 245135"/>
              <a:gd name="connsiteX8" fmla="*/ 63315 w 226434"/>
              <a:gd name="connsiteY8" fmla="*/ 15393 h 245135"/>
              <a:gd name="connsiteX9" fmla="*/ 54167 w 226434"/>
              <a:gd name="connsiteY9" fmla="*/ 19665 h 245135"/>
              <a:gd name="connsiteX10" fmla="*/ 2940 w 226434"/>
              <a:gd name="connsiteY10" fmla="*/ 146044 h 245135"/>
              <a:gd name="connsiteX11" fmla="*/ 115474 w 226434"/>
              <a:gd name="connsiteY11" fmla="*/ 243300 h 245135"/>
              <a:gd name="connsiteX12" fmla="*/ 185710 w 226434"/>
              <a:gd name="connsiteY12" fmla="*/ 204593 h 245135"/>
              <a:gd name="connsiteX13" fmla="*/ 223856 w 226434"/>
              <a:gd name="connsiteY13" fmla="*/ 141660 h 245135"/>
              <a:gd name="connsiteX14" fmla="*/ 190310 w 226434"/>
              <a:gd name="connsiteY14" fmla="*/ 55667 h 245135"/>
              <a:gd name="connsiteX15" fmla="*/ 115755 w 226434"/>
              <a:gd name="connsiteY15" fmla="*/ 38948 h 245135"/>
              <a:gd name="connsiteX16" fmla="*/ 84268 w 226434"/>
              <a:gd name="connsiteY16" fmla="*/ 44216 h 245135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14015 w 226434"/>
              <a:gd name="connsiteY5" fmla="*/ 144986 h 243409"/>
              <a:gd name="connsiteX6" fmla="*/ 50487 w 226434"/>
              <a:gd name="connsiteY6" fmla="*/ 14078 h 243409"/>
              <a:gd name="connsiteX7" fmla="*/ 78172 w 226434"/>
              <a:gd name="connsiteY7" fmla="*/ 0 h 243409"/>
              <a:gd name="connsiteX8" fmla="*/ 63315 w 226434"/>
              <a:gd name="connsiteY8" fmla="*/ 15393 h 243409"/>
              <a:gd name="connsiteX9" fmla="*/ 54167 w 226434"/>
              <a:gd name="connsiteY9" fmla="*/ 19665 h 243409"/>
              <a:gd name="connsiteX10" fmla="*/ 2940 w 226434"/>
              <a:gd name="connsiteY10" fmla="*/ 146044 h 243409"/>
              <a:gd name="connsiteX11" fmla="*/ 36209 w 226434"/>
              <a:gd name="connsiteY11" fmla="*/ 193093 h 243409"/>
              <a:gd name="connsiteX12" fmla="*/ 115474 w 226434"/>
              <a:gd name="connsiteY12" fmla="*/ 243300 h 243409"/>
              <a:gd name="connsiteX13" fmla="*/ 185710 w 226434"/>
              <a:gd name="connsiteY13" fmla="*/ 204593 h 243409"/>
              <a:gd name="connsiteX14" fmla="*/ 223856 w 226434"/>
              <a:gd name="connsiteY14" fmla="*/ 141660 h 243409"/>
              <a:gd name="connsiteX15" fmla="*/ 190310 w 226434"/>
              <a:gd name="connsiteY15" fmla="*/ 55667 h 243409"/>
              <a:gd name="connsiteX16" fmla="*/ 115755 w 226434"/>
              <a:gd name="connsiteY16" fmla="*/ 38948 h 243409"/>
              <a:gd name="connsiteX17" fmla="*/ 84268 w 226434"/>
              <a:gd name="connsiteY17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50487 w 226434"/>
              <a:gd name="connsiteY7" fmla="*/ 14078 h 243409"/>
              <a:gd name="connsiteX8" fmla="*/ 78172 w 226434"/>
              <a:gd name="connsiteY8" fmla="*/ 0 h 243409"/>
              <a:gd name="connsiteX9" fmla="*/ 63315 w 226434"/>
              <a:gd name="connsiteY9" fmla="*/ 15393 h 243409"/>
              <a:gd name="connsiteX10" fmla="*/ 54167 w 226434"/>
              <a:gd name="connsiteY10" fmla="*/ 19665 h 243409"/>
              <a:gd name="connsiteX11" fmla="*/ 2940 w 226434"/>
              <a:gd name="connsiteY11" fmla="*/ 146044 h 243409"/>
              <a:gd name="connsiteX12" fmla="*/ 36209 w 226434"/>
              <a:gd name="connsiteY12" fmla="*/ 193093 h 243409"/>
              <a:gd name="connsiteX13" fmla="*/ 115474 w 226434"/>
              <a:gd name="connsiteY13" fmla="*/ 243300 h 243409"/>
              <a:gd name="connsiteX14" fmla="*/ 185710 w 226434"/>
              <a:gd name="connsiteY14" fmla="*/ 204593 h 243409"/>
              <a:gd name="connsiteX15" fmla="*/ 223856 w 226434"/>
              <a:gd name="connsiteY15" fmla="*/ 141660 h 243409"/>
              <a:gd name="connsiteX16" fmla="*/ 190310 w 226434"/>
              <a:gd name="connsiteY16" fmla="*/ 55667 h 243409"/>
              <a:gd name="connsiteX17" fmla="*/ 115755 w 226434"/>
              <a:gd name="connsiteY17" fmla="*/ 38948 h 243409"/>
              <a:gd name="connsiteX18" fmla="*/ 84268 w 226434"/>
              <a:gd name="connsiteY18" fmla="*/ 44216 h 243409"/>
              <a:gd name="connsiteX0" fmla="*/ 84268 w 226434"/>
              <a:gd name="connsiteY0" fmla="*/ 44216 h 243409"/>
              <a:gd name="connsiteX1" fmla="*/ 180534 w 226434"/>
              <a:gd name="connsiteY1" fmla="*/ 60842 h 243409"/>
              <a:gd name="connsiteX2" fmla="*/ 208738 w 226434"/>
              <a:gd name="connsiteY2" fmla="*/ 140736 h 243409"/>
              <a:gd name="connsiteX3" fmla="*/ 164435 w 226434"/>
              <a:gd name="connsiteY3" fmla="*/ 205167 h 243409"/>
              <a:gd name="connsiteX4" fmla="*/ 118818 w 226434"/>
              <a:gd name="connsiteY4" fmla="*/ 230556 h 243409"/>
              <a:gd name="connsiteX5" fmla="*/ 48284 w 226434"/>
              <a:gd name="connsiteY5" fmla="*/ 188493 h 243409"/>
              <a:gd name="connsiteX6" fmla="*/ 14015 w 226434"/>
              <a:gd name="connsiteY6" fmla="*/ 144986 h 243409"/>
              <a:gd name="connsiteX7" fmla="*/ 14934 w 226434"/>
              <a:gd name="connsiteY7" fmla="*/ 91317 h 243409"/>
              <a:gd name="connsiteX8" fmla="*/ 50487 w 226434"/>
              <a:gd name="connsiteY8" fmla="*/ 14078 h 243409"/>
              <a:gd name="connsiteX9" fmla="*/ 78172 w 226434"/>
              <a:gd name="connsiteY9" fmla="*/ 0 h 243409"/>
              <a:gd name="connsiteX10" fmla="*/ 63315 w 226434"/>
              <a:gd name="connsiteY10" fmla="*/ 15393 h 243409"/>
              <a:gd name="connsiteX11" fmla="*/ 54167 w 226434"/>
              <a:gd name="connsiteY11" fmla="*/ 19665 h 243409"/>
              <a:gd name="connsiteX12" fmla="*/ 2940 w 226434"/>
              <a:gd name="connsiteY12" fmla="*/ 146044 h 243409"/>
              <a:gd name="connsiteX13" fmla="*/ 36209 w 226434"/>
              <a:gd name="connsiteY13" fmla="*/ 193093 h 243409"/>
              <a:gd name="connsiteX14" fmla="*/ 115474 w 226434"/>
              <a:gd name="connsiteY14" fmla="*/ 243300 h 243409"/>
              <a:gd name="connsiteX15" fmla="*/ 185710 w 226434"/>
              <a:gd name="connsiteY15" fmla="*/ 204593 h 243409"/>
              <a:gd name="connsiteX16" fmla="*/ 223856 w 226434"/>
              <a:gd name="connsiteY16" fmla="*/ 141660 h 243409"/>
              <a:gd name="connsiteX17" fmla="*/ 190310 w 226434"/>
              <a:gd name="connsiteY17" fmla="*/ 55667 h 243409"/>
              <a:gd name="connsiteX18" fmla="*/ 115755 w 226434"/>
              <a:gd name="connsiteY18" fmla="*/ 38948 h 243409"/>
              <a:gd name="connsiteX19" fmla="*/ 84268 w 226434"/>
              <a:gd name="connsiteY19" fmla="*/ 44216 h 243409"/>
              <a:gd name="connsiteX0" fmla="*/ 82271 w 224437"/>
              <a:gd name="connsiteY0" fmla="*/ 44216 h 243409"/>
              <a:gd name="connsiteX1" fmla="*/ 178537 w 224437"/>
              <a:gd name="connsiteY1" fmla="*/ 60842 h 243409"/>
              <a:gd name="connsiteX2" fmla="*/ 206741 w 224437"/>
              <a:gd name="connsiteY2" fmla="*/ 140736 h 243409"/>
              <a:gd name="connsiteX3" fmla="*/ 162438 w 224437"/>
              <a:gd name="connsiteY3" fmla="*/ 205167 h 243409"/>
              <a:gd name="connsiteX4" fmla="*/ 116821 w 224437"/>
              <a:gd name="connsiteY4" fmla="*/ 230556 h 243409"/>
              <a:gd name="connsiteX5" fmla="*/ 46287 w 224437"/>
              <a:gd name="connsiteY5" fmla="*/ 188493 h 243409"/>
              <a:gd name="connsiteX6" fmla="*/ 12018 w 224437"/>
              <a:gd name="connsiteY6" fmla="*/ 144986 h 243409"/>
              <a:gd name="connsiteX7" fmla="*/ 12937 w 224437"/>
              <a:gd name="connsiteY7" fmla="*/ 91317 h 243409"/>
              <a:gd name="connsiteX8" fmla="*/ 48490 w 224437"/>
              <a:gd name="connsiteY8" fmla="*/ 14078 h 243409"/>
              <a:gd name="connsiteX9" fmla="*/ 76175 w 224437"/>
              <a:gd name="connsiteY9" fmla="*/ 0 h 243409"/>
              <a:gd name="connsiteX10" fmla="*/ 61318 w 224437"/>
              <a:gd name="connsiteY10" fmla="*/ 15393 h 243409"/>
              <a:gd name="connsiteX11" fmla="*/ 52170 w 224437"/>
              <a:gd name="connsiteY11" fmla="*/ 19665 h 243409"/>
              <a:gd name="connsiteX12" fmla="*/ 12937 w 224437"/>
              <a:gd name="connsiteY12" fmla="*/ 63142 h 243409"/>
              <a:gd name="connsiteX13" fmla="*/ 943 w 224437"/>
              <a:gd name="connsiteY13" fmla="*/ 146044 h 243409"/>
              <a:gd name="connsiteX14" fmla="*/ 34212 w 224437"/>
              <a:gd name="connsiteY14" fmla="*/ 193093 h 243409"/>
              <a:gd name="connsiteX15" fmla="*/ 113477 w 224437"/>
              <a:gd name="connsiteY15" fmla="*/ 243300 h 243409"/>
              <a:gd name="connsiteX16" fmla="*/ 183713 w 224437"/>
              <a:gd name="connsiteY16" fmla="*/ 204593 h 243409"/>
              <a:gd name="connsiteX17" fmla="*/ 221859 w 224437"/>
              <a:gd name="connsiteY17" fmla="*/ 141660 h 243409"/>
              <a:gd name="connsiteX18" fmla="*/ 188313 w 224437"/>
              <a:gd name="connsiteY18" fmla="*/ 55667 h 243409"/>
              <a:gd name="connsiteX19" fmla="*/ 113758 w 224437"/>
              <a:gd name="connsiteY19" fmla="*/ 38948 h 243409"/>
              <a:gd name="connsiteX20" fmla="*/ 82271 w 224437"/>
              <a:gd name="connsiteY20" fmla="*/ 44216 h 243409"/>
              <a:gd name="connsiteX0" fmla="*/ 81344 w 223510"/>
              <a:gd name="connsiteY0" fmla="*/ 44216 h 243409"/>
              <a:gd name="connsiteX1" fmla="*/ 177610 w 223510"/>
              <a:gd name="connsiteY1" fmla="*/ 60842 h 243409"/>
              <a:gd name="connsiteX2" fmla="*/ 205814 w 223510"/>
              <a:gd name="connsiteY2" fmla="*/ 140736 h 243409"/>
              <a:gd name="connsiteX3" fmla="*/ 161511 w 223510"/>
              <a:gd name="connsiteY3" fmla="*/ 205167 h 243409"/>
              <a:gd name="connsiteX4" fmla="*/ 115894 w 223510"/>
              <a:gd name="connsiteY4" fmla="*/ 230556 h 243409"/>
              <a:gd name="connsiteX5" fmla="*/ 45360 w 223510"/>
              <a:gd name="connsiteY5" fmla="*/ 188493 h 243409"/>
              <a:gd name="connsiteX6" fmla="*/ 11091 w 223510"/>
              <a:gd name="connsiteY6" fmla="*/ 144986 h 243409"/>
              <a:gd name="connsiteX7" fmla="*/ 12010 w 223510"/>
              <a:gd name="connsiteY7" fmla="*/ 91317 h 243409"/>
              <a:gd name="connsiteX8" fmla="*/ 47563 w 223510"/>
              <a:gd name="connsiteY8" fmla="*/ 14078 h 243409"/>
              <a:gd name="connsiteX9" fmla="*/ 75248 w 223510"/>
              <a:gd name="connsiteY9" fmla="*/ 0 h 243409"/>
              <a:gd name="connsiteX10" fmla="*/ 60391 w 223510"/>
              <a:gd name="connsiteY10" fmla="*/ 15393 h 243409"/>
              <a:gd name="connsiteX11" fmla="*/ 51243 w 223510"/>
              <a:gd name="connsiteY11" fmla="*/ 19665 h 243409"/>
              <a:gd name="connsiteX12" fmla="*/ 29260 w 223510"/>
              <a:gd name="connsiteY12" fmla="*/ 71767 h 243409"/>
              <a:gd name="connsiteX13" fmla="*/ 16 w 223510"/>
              <a:gd name="connsiteY13" fmla="*/ 146044 h 243409"/>
              <a:gd name="connsiteX14" fmla="*/ 33285 w 223510"/>
              <a:gd name="connsiteY14" fmla="*/ 193093 h 243409"/>
              <a:gd name="connsiteX15" fmla="*/ 112550 w 223510"/>
              <a:gd name="connsiteY15" fmla="*/ 243300 h 243409"/>
              <a:gd name="connsiteX16" fmla="*/ 182786 w 223510"/>
              <a:gd name="connsiteY16" fmla="*/ 204593 h 243409"/>
              <a:gd name="connsiteX17" fmla="*/ 220932 w 223510"/>
              <a:gd name="connsiteY17" fmla="*/ 141660 h 243409"/>
              <a:gd name="connsiteX18" fmla="*/ 187386 w 223510"/>
              <a:gd name="connsiteY18" fmla="*/ 55667 h 243409"/>
              <a:gd name="connsiteX19" fmla="*/ 112831 w 223510"/>
              <a:gd name="connsiteY19" fmla="*/ 38948 h 243409"/>
              <a:gd name="connsiteX20" fmla="*/ 81344 w 223510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6743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8071 w 230237"/>
              <a:gd name="connsiteY0" fmla="*/ 44216 h 243409"/>
              <a:gd name="connsiteX1" fmla="*/ 184337 w 230237"/>
              <a:gd name="connsiteY1" fmla="*/ 60842 h 243409"/>
              <a:gd name="connsiteX2" fmla="*/ 212541 w 230237"/>
              <a:gd name="connsiteY2" fmla="*/ 140736 h 243409"/>
              <a:gd name="connsiteX3" fmla="*/ 168238 w 230237"/>
              <a:gd name="connsiteY3" fmla="*/ 205167 h 243409"/>
              <a:gd name="connsiteX4" fmla="*/ 122621 w 230237"/>
              <a:gd name="connsiteY4" fmla="*/ 230556 h 243409"/>
              <a:gd name="connsiteX5" fmla="*/ 52087 w 230237"/>
              <a:gd name="connsiteY5" fmla="*/ 188493 h 243409"/>
              <a:gd name="connsiteX6" fmla="*/ 17818 w 230237"/>
              <a:gd name="connsiteY6" fmla="*/ 144986 h 243409"/>
              <a:gd name="connsiteX7" fmla="*/ 1487 w 230237"/>
              <a:gd name="connsiteY7" fmla="*/ 91317 h 243409"/>
              <a:gd name="connsiteX8" fmla="*/ 54290 w 230237"/>
              <a:gd name="connsiteY8" fmla="*/ 14078 h 243409"/>
              <a:gd name="connsiteX9" fmla="*/ 81975 w 230237"/>
              <a:gd name="connsiteY9" fmla="*/ 0 h 243409"/>
              <a:gd name="connsiteX10" fmla="*/ 67118 w 230237"/>
              <a:gd name="connsiteY10" fmla="*/ 15393 h 243409"/>
              <a:gd name="connsiteX11" fmla="*/ 57970 w 230237"/>
              <a:gd name="connsiteY11" fmla="*/ 19665 h 243409"/>
              <a:gd name="connsiteX12" fmla="*/ 35987 w 230237"/>
              <a:gd name="connsiteY12" fmla="*/ 71767 h 243409"/>
              <a:gd name="connsiteX13" fmla="*/ 28018 w 230237"/>
              <a:gd name="connsiteY13" fmla="*/ 146044 h 243409"/>
              <a:gd name="connsiteX14" fmla="*/ 40012 w 230237"/>
              <a:gd name="connsiteY14" fmla="*/ 193093 h 243409"/>
              <a:gd name="connsiteX15" fmla="*/ 119277 w 230237"/>
              <a:gd name="connsiteY15" fmla="*/ 243300 h 243409"/>
              <a:gd name="connsiteX16" fmla="*/ 189513 w 230237"/>
              <a:gd name="connsiteY16" fmla="*/ 204593 h 243409"/>
              <a:gd name="connsiteX17" fmla="*/ 227659 w 230237"/>
              <a:gd name="connsiteY17" fmla="*/ 141660 h 243409"/>
              <a:gd name="connsiteX18" fmla="*/ 194113 w 230237"/>
              <a:gd name="connsiteY18" fmla="*/ 55667 h 243409"/>
              <a:gd name="connsiteX19" fmla="*/ 119558 w 230237"/>
              <a:gd name="connsiteY19" fmla="*/ 38948 h 243409"/>
              <a:gd name="connsiteX20" fmla="*/ 88071 w 230237"/>
              <a:gd name="connsiteY20" fmla="*/ 44216 h 243409"/>
              <a:gd name="connsiteX0" fmla="*/ 87938 w 230104"/>
              <a:gd name="connsiteY0" fmla="*/ 44216 h 243409"/>
              <a:gd name="connsiteX1" fmla="*/ 184204 w 230104"/>
              <a:gd name="connsiteY1" fmla="*/ 60842 h 243409"/>
              <a:gd name="connsiteX2" fmla="*/ 212408 w 230104"/>
              <a:gd name="connsiteY2" fmla="*/ 140736 h 243409"/>
              <a:gd name="connsiteX3" fmla="*/ 168105 w 230104"/>
              <a:gd name="connsiteY3" fmla="*/ 205167 h 243409"/>
              <a:gd name="connsiteX4" fmla="*/ 122488 w 230104"/>
              <a:gd name="connsiteY4" fmla="*/ 230556 h 243409"/>
              <a:gd name="connsiteX5" fmla="*/ 39879 w 230104"/>
              <a:gd name="connsiteY5" fmla="*/ 209193 h 243409"/>
              <a:gd name="connsiteX6" fmla="*/ 17685 w 230104"/>
              <a:gd name="connsiteY6" fmla="*/ 144986 h 243409"/>
              <a:gd name="connsiteX7" fmla="*/ 1354 w 230104"/>
              <a:gd name="connsiteY7" fmla="*/ 91317 h 243409"/>
              <a:gd name="connsiteX8" fmla="*/ 54157 w 230104"/>
              <a:gd name="connsiteY8" fmla="*/ 14078 h 243409"/>
              <a:gd name="connsiteX9" fmla="*/ 81842 w 230104"/>
              <a:gd name="connsiteY9" fmla="*/ 0 h 243409"/>
              <a:gd name="connsiteX10" fmla="*/ 66985 w 230104"/>
              <a:gd name="connsiteY10" fmla="*/ 15393 h 243409"/>
              <a:gd name="connsiteX11" fmla="*/ 57837 w 230104"/>
              <a:gd name="connsiteY11" fmla="*/ 19665 h 243409"/>
              <a:gd name="connsiteX12" fmla="*/ 35854 w 230104"/>
              <a:gd name="connsiteY12" fmla="*/ 71767 h 243409"/>
              <a:gd name="connsiteX13" fmla="*/ 27885 w 230104"/>
              <a:gd name="connsiteY13" fmla="*/ 146044 h 243409"/>
              <a:gd name="connsiteX14" fmla="*/ 39879 w 230104"/>
              <a:gd name="connsiteY14" fmla="*/ 193093 h 243409"/>
              <a:gd name="connsiteX15" fmla="*/ 119144 w 230104"/>
              <a:gd name="connsiteY15" fmla="*/ 243300 h 243409"/>
              <a:gd name="connsiteX16" fmla="*/ 189380 w 230104"/>
              <a:gd name="connsiteY16" fmla="*/ 204593 h 243409"/>
              <a:gd name="connsiteX17" fmla="*/ 227526 w 230104"/>
              <a:gd name="connsiteY17" fmla="*/ 141660 h 243409"/>
              <a:gd name="connsiteX18" fmla="*/ 193980 w 230104"/>
              <a:gd name="connsiteY18" fmla="*/ 55667 h 243409"/>
              <a:gd name="connsiteX19" fmla="*/ 119425 w 230104"/>
              <a:gd name="connsiteY19" fmla="*/ 38948 h 243409"/>
              <a:gd name="connsiteX20" fmla="*/ 87938 w 230104"/>
              <a:gd name="connsiteY20" fmla="*/ 44216 h 243409"/>
              <a:gd name="connsiteX0" fmla="*/ 88852 w 231018"/>
              <a:gd name="connsiteY0" fmla="*/ 44216 h 243409"/>
              <a:gd name="connsiteX1" fmla="*/ 185118 w 231018"/>
              <a:gd name="connsiteY1" fmla="*/ 60842 h 243409"/>
              <a:gd name="connsiteX2" fmla="*/ 213322 w 231018"/>
              <a:gd name="connsiteY2" fmla="*/ 140736 h 243409"/>
              <a:gd name="connsiteX3" fmla="*/ 169019 w 231018"/>
              <a:gd name="connsiteY3" fmla="*/ 205167 h 243409"/>
              <a:gd name="connsiteX4" fmla="*/ 123402 w 231018"/>
              <a:gd name="connsiteY4" fmla="*/ 230556 h 243409"/>
              <a:gd name="connsiteX5" fmla="*/ 40793 w 231018"/>
              <a:gd name="connsiteY5" fmla="*/ 209193 h 243409"/>
              <a:gd name="connsiteX6" fmla="*/ 9974 w 231018"/>
              <a:gd name="connsiteY6" fmla="*/ 144986 h 243409"/>
              <a:gd name="connsiteX7" fmla="*/ 2268 w 231018"/>
              <a:gd name="connsiteY7" fmla="*/ 91317 h 243409"/>
              <a:gd name="connsiteX8" fmla="*/ 55071 w 231018"/>
              <a:gd name="connsiteY8" fmla="*/ 14078 h 243409"/>
              <a:gd name="connsiteX9" fmla="*/ 82756 w 231018"/>
              <a:gd name="connsiteY9" fmla="*/ 0 h 243409"/>
              <a:gd name="connsiteX10" fmla="*/ 67899 w 231018"/>
              <a:gd name="connsiteY10" fmla="*/ 15393 h 243409"/>
              <a:gd name="connsiteX11" fmla="*/ 58751 w 231018"/>
              <a:gd name="connsiteY11" fmla="*/ 19665 h 243409"/>
              <a:gd name="connsiteX12" fmla="*/ 36768 w 231018"/>
              <a:gd name="connsiteY12" fmla="*/ 71767 h 243409"/>
              <a:gd name="connsiteX13" fmla="*/ 28799 w 231018"/>
              <a:gd name="connsiteY13" fmla="*/ 146044 h 243409"/>
              <a:gd name="connsiteX14" fmla="*/ 40793 w 231018"/>
              <a:gd name="connsiteY14" fmla="*/ 193093 h 243409"/>
              <a:gd name="connsiteX15" fmla="*/ 120058 w 231018"/>
              <a:gd name="connsiteY15" fmla="*/ 243300 h 243409"/>
              <a:gd name="connsiteX16" fmla="*/ 190294 w 231018"/>
              <a:gd name="connsiteY16" fmla="*/ 204593 h 243409"/>
              <a:gd name="connsiteX17" fmla="*/ 228440 w 231018"/>
              <a:gd name="connsiteY17" fmla="*/ 141660 h 243409"/>
              <a:gd name="connsiteX18" fmla="*/ 194894 w 231018"/>
              <a:gd name="connsiteY18" fmla="*/ 55667 h 243409"/>
              <a:gd name="connsiteX19" fmla="*/ 120339 w 231018"/>
              <a:gd name="connsiteY19" fmla="*/ 38948 h 243409"/>
              <a:gd name="connsiteX20" fmla="*/ 88852 w 231018"/>
              <a:gd name="connsiteY20" fmla="*/ 44216 h 243409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0058 w 231018"/>
              <a:gd name="connsiteY15" fmla="*/ 24330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566"/>
              <a:gd name="connsiteX1" fmla="*/ 185118 w 231018"/>
              <a:gd name="connsiteY1" fmla="*/ 60842 h 253566"/>
              <a:gd name="connsiteX2" fmla="*/ 213322 w 231018"/>
              <a:gd name="connsiteY2" fmla="*/ 140736 h 253566"/>
              <a:gd name="connsiteX3" fmla="*/ 169019 w 231018"/>
              <a:gd name="connsiteY3" fmla="*/ 205167 h 253566"/>
              <a:gd name="connsiteX4" fmla="*/ 122252 w 231018"/>
              <a:gd name="connsiteY4" fmla="*/ 253556 h 253566"/>
              <a:gd name="connsiteX5" fmla="*/ 40793 w 231018"/>
              <a:gd name="connsiteY5" fmla="*/ 209193 h 253566"/>
              <a:gd name="connsiteX6" fmla="*/ 9974 w 231018"/>
              <a:gd name="connsiteY6" fmla="*/ 144986 h 253566"/>
              <a:gd name="connsiteX7" fmla="*/ 2268 w 231018"/>
              <a:gd name="connsiteY7" fmla="*/ 91317 h 253566"/>
              <a:gd name="connsiteX8" fmla="*/ 55071 w 231018"/>
              <a:gd name="connsiteY8" fmla="*/ 14078 h 253566"/>
              <a:gd name="connsiteX9" fmla="*/ 82756 w 231018"/>
              <a:gd name="connsiteY9" fmla="*/ 0 h 253566"/>
              <a:gd name="connsiteX10" fmla="*/ 67899 w 231018"/>
              <a:gd name="connsiteY10" fmla="*/ 15393 h 253566"/>
              <a:gd name="connsiteX11" fmla="*/ 58751 w 231018"/>
              <a:gd name="connsiteY11" fmla="*/ 19665 h 253566"/>
              <a:gd name="connsiteX12" fmla="*/ 36768 w 231018"/>
              <a:gd name="connsiteY12" fmla="*/ 71767 h 253566"/>
              <a:gd name="connsiteX13" fmla="*/ 28799 w 231018"/>
              <a:gd name="connsiteY13" fmla="*/ 146044 h 253566"/>
              <a:gd name="connsiteX14" fmla="*/ 40793 w 231018"/>
              <a:gd name="connsiteY14" fmla="*/ 193093 h 253566"/>
              <a:gd name="connsiteX15" fmla="*/ 121783 w 231018"/>
              <a:gd name="connsiteY15" fmla="*/ 232950 h 253566"/>
              <a:gd name="connsiteX16" fmla="*/ 190294 w 231018"/>
              <a:gd name="connsiteY16" fmla="*/ 204593 h 253566"/>
              <a:gd name="connsiteX17" fmla="*/ 228440 w 231018"/>
              <a:gd name="connsiteY17" fmla="*/ 141660 h 253566"/>
              <a:gd name="connsiteX18" fmla="*/ 194894 w 231018"/>
              <a:gd name="connsiteY18" fmla="*/ 55667 h 253566"/>
              <a:gd name="connsiteX19" fmla="*/ 120339 w 231018"/>
              <a:gd name="connsiteY19" fmla="*/ 38948 h 253566"/>
              <a:gd name="connsiteX20" fmla="*/ 88852 w 231018"/>
              <a:gd name="connsiteY20" fmla="*/ 44216 h 253566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90294 w 231018"/>
              <a:gd name="connsiteY16" fmla="*/ 204593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018"/>
              <a:gd name="connsiteY0" fmla="*/ 44216 h 253604"/>
              <a:gd name="connsiteX1" fmla="*/ 185118 w 231018"/>
              <a:gd name="connsiteY1" fmla="*/ 60842 h 253604"/>
              <a:gd name="connsiteX2" fmla="*/ 213322 w 231018"/>
              <a:gd name="connsiteY2" fmla="*/ 140736 h 253604"/>
              <a:gd name="connsiteX3" fmla="*/ 187994 w 231018"/>
              <a:gd name="connsiteY3" fmla="*/ 216667 h 253604"/>
              <a:gd name="connsiteX4" fmla="*/ 122252 w 231018"/>
              <a:gd name="connsiteY4" fmla="*/ 253556 h 253604"/>
              <a:gd name="connsiteX5" fmla="*/ 40793 w 231018"/>
              <a:gd name="connsiteY5" fmla="*/ 209193 h 253604"/>
              <a:gd name="connsiteX6" fmla="*/ 9974 w 231018"/>
              <a:gd name="connsiteY6" fmla="*/ 144986 h 253604"/>
              <a:gd name="connsiteX7" fmla="*/ 2268 w 231018"/>
              <a:gd name="connsiteY7" fmla="*/ 91317 h 253604"/>
              <a:gd name="connsiteX8" fmla="*/ 55071 w 231018"/>
              <a:gd name="connsiteY8" fmla="*/ 14078 h 253604"/>
              <a:gd name="connsiteX9" fmla="*/ 82756 w 231018"/>
              <a:gd name="connsiteY9" fmla="*/ 0 h 253604"/>
              <a:gd name="connsiteX10" fmla="*/ 67899 w 231018"/>
              <a:gd name="connsiteY10" fmla="*/ 15393 h 253604"/>
              <a:gd name="connsiteX11" fmla="*/ 58751 w 231018"/>
              <a:gd name="connsiteY11" fmla="*/ 19665 h 253604"/>
              <a:gd name="connsiteX12" fmla="*/ 36768 w 231018"/>
              <a:gd name="connsiteY12" fmla="*/ 71767 h 253604"/>
              <a:gd name="connsiteX13" fmla="*/ 28799 w 231018"/>
              <a:gd name="connsiteY13" fmla="*/ 146044 h 253604"/>
              <a:gd name="connsiteX14" fmla="*/ 40793 w 231018"/>
              <a:gd name="connsiteY14" fmla="*/ 193093 h 253604"/>
              <a:gd name="connsiteX15" fmla="*/ 121783 w 231018"/>
              <a:gd name="connsiteY15" fmla="*/ 232950 h 253604"/>
              <a:gd name="connsiteX16" fmla="*/ 181669 w 231018"/>
              <a:gd name="connsiteY16" fmla="*/ 199418 h 253604"/>
              <a:gd name="connsiteX17" fmla="*/ 228440 w 231018"/>
              <a:gd name="connsiteY17" fmla="*/ 141660 h 253604"/>
              <a:gd name="connsiteX18" fmla="*/ 194894 w 231018"/>
              <a:gd name="connsiteY18" fmla="*/ 55667 h 253604"/>
              <a:gd name="connsiteX19" fmla="*/ 120339 w 231018"/>
              <a:gd name="connsiteY19" fmla="*/ 38948 h 253604"/>
              <a:gd name="connsiteX20" fmla="*/ 88852 w 231018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28440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94894 w 231727"/>
              <a:gd name="connsiteY18" fmla="*/ 5566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20339 w 231727"/>
              <a:gd name="connsiteY19" fmla="*/ 38948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8794 w 231727"/>
              <a:gd name="connsiteY18" fmla="*/ 6601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117268 w 231727"/>
              <a:gd name="connsiteY20" fmla="*/ 54517 h 253604"/>
              <a:gd name="connsiteX21" fmla="*/ 88852 w 231727"/>
              <a:gd name="connsiteY21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132414 w 231727"/>
              <a:gd name="connsiteY19" fmla="*/ 60223 h 253604"/>
              <a:gd name="connsiteX20" fmla="*/ 88852 w 231727"/>
              <a:gd name="connsiteY20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58751 w 231727"/>
              <a:gd name="connsiteY11" fmla="*/ 19665 h 253604"/>
              <a:gd name="connsiteX12" fmla="*/ 36768 w 231727"/>
              <a:gd name="connsiteY12" fmla="*/ 71767 h 253604"/>
              <a:gd name="connsiteX13" fmla="*/ 28799 w 231727"/>
              <a:gd name="connsiteY13" fmla="*/ 146044 h 253604"/>
              <a:gd name="connsiteX14" fmla="*/ 40793 w 231727"/>
              <a:gd name="connsiteY14" fmla="*/ 193093 h 253604"/>
              <a:gd name="connsiteX15" fmla="*/ 121783 w 231727"/>
              <a:gd name="connsiteY15" fmla="*/ 232950 h 253604"/>
              <a:gd name="connsiteX16" fmla="*/ 181669 w 231727"/>
              <a:gd name="connsiteY16" fmla="*/ 199418 h 253604"/>
              <a:gd name="connsiteX17" fmla="*/ 211765 w 231727"/>
              <a:gd name="connsiteY17" fmla="*/ 141660 h 253604"/>
              <a:gd name="connsiteX18" fmla="*/ 174769 w 231727"/>
              <a:gd name="connsiteY18" fmla="*/ 67167 h 253604"/>
              <a:gd name="connsiteX19" fmla="*/ 88852 w 231727"/>
              <a:gd name="connsiteY19" fmla="*/ 44216 h 253604"/>
              <a:gd name="connsiteX0" fmla="*/ 88852 w 231727"/>
              <a:gd name="connsiteY0" fmla="*/ 44216 h 253604"/>
              <a:gd name="connsiteX1" fmla="*/ 185118 w 231727"/>
              <a:gd name="connsiteY1" fmla="*/ 60842 h 253604"/>
              <a:gd name="connsiteX2" fmla="*/ 231722 w 231727"/>
              <a:gd name="connsiteY2" fmla="*/ 139586 h 253604"/>
              <a:gd name="connsiteX3" fmla="*/ 187994 w 231727"/>
              <a:gd name="connsiteY3" fmla="*/ 216667 h 253604"/>
              <a:gd name="connsiteX4" fmla="*/ 122252 w 231727"/>
              <a:gd name="connsiteY4" fmla="*/ 253556 h 253604"/>
              <a:gd name="connsiteX5" fmla="*/ 40793 w 231727"/>
              <a:gd name="connsiteY5" fmla="*/ 209193 h 253604"/>
              <a:gd name="connsiteX6" fmla="*/ 9974 w 231727"/>
              <a:gd name="connsiteY6" fmla="*/ 144986 h 253604"/>
              <a:gd name="connsiteX7" fmla="*/ 2268 w 231727"/>
              <a:gd name="connsiteY7" fmla="*/ 91317 h 253604"/>
              <a:gd name="connsiteX8" fmla="*/ 55071 w 231727"/>
              <a:gd name="connsiteY8" fmla="*/ 14078 h 253604"/>
              <a:gd name="connsiteX9" fmla="*/ 82756 w 231727"/>
              <a:gd name="connsiteY9" fmla="*/ 0 h 253604"/>
              <a:gd name="connsiteX10" fmla="*/ 67899 w 231727"/>
              <a:gd name="connsiteY10" fmla="*/ 15393 h 253604"/>
              <a:gd name="connsiteX11" fmla="*/ 36768 w 231727"/>
              <a:gd name="connsiteY11" fmla="*/ 71767 h 253604"/>
              <a:gd name="connsiteX12" fmla="*/ 28799 w 231727"/>
              <a:gd name="connsiteY12" fmla="*/ 146044 h 253604"/>
              <a:gd name="connsiteX13" fmla="*/ 40793 w 231727"/>
              <a:gd name="connsiteY13" fmla="*/ 193093 h 253604"/>
              <a:gd name="connsiteX14" fmla="*/ 121783 w 231727"/>
              <a:gd name="connsiteY14" fmla="*/ 232950 h 253604"/>
              <a:gd name="connsiteX15" fmla="*/ 181669 w 231727"/>
              <a:gd name="connsiteY15" fmla="*/ 199418 h 253604"/>
              <a:gd name="connsiteX16" fmla="*/ 211765 w 231727"/>
              <a:gd name="connsiteY16" fmla="*/ 141660 h 253604"/>
              <a:gd name="connsiteX17" fmla="*/ 174769 w 231727"/>
              <a:gd name="connsiteY17" fmla="*/ 67167 h 253604"/>
              <a:gd name="connsiteX18" fmla="*/ 88852 w 231727"/>
              <a:gd name="connsiteY18" fmla="*/ 44216 h 253604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67899 w 231727"/>
              <a:gd name="connsiteY10" fmla="*/ 11368 h 249579"/>
              <a:gd name="connsiteX11" fmla="*/ 36768 w 231727"/>
              <a:gd name="connsiteY11" fmla="*/ 67742 h 249579"/>
              <a:gd name="connsiteX12" fmla="*/ 28799 w 231727"/>
              <a:gd name="connsiteY12" fmla="*/ 142019 h 249579"/>
              <a:gd name="connsiteX13" fmla="*/ 40793 w 231727"/>
              <a:gd name="connsiteY13" fmla="*/ 189068 h 249579"/>
              <a:gd name="connsiteX14" fmla="*/ 121783 w 231727"/>
              <a:gd name="connsiteY14" fmla="*/ 228925 h 249579"/>
              <a:gd name="connsiteX15" fmla="*/ 181669 w 231727"/>
              <a:gd name="connsiteY15" fmla="*/ 195393 h 249579"/>
              <a:gd name="connsiteX16" fmla="*/ 211765 w 231727"/>
              <a:gd name="connsiteY16" fmla="*/ 137635 h 249579"/>
              <a:gd name="connsiteX17" fmla="*/ 174769 w 231727"/>
              <a:gd name="connsiteY17" fmla="*/ 63142 h 249579"/>
              <a:gd name="connsiteX18" fmla="*/ 88852 w 231727"/>
              <a:gd name="connsiteY18" fmla="*/ 40191 h 249579"/>
              <a:gd name="connsiteX0" fmla="*/ 88852 w 231727"/>
              <a:gd name="connsiteY0" fmla="*/ 40191 h 249579"/>
              <a:gd name="connsiteX1" fmla="*/ 185118 w 231727"/>
              <a:gd name="connsiteY1" fmla="*/ 56817 h 249579"/>
              <a:gd name="connsiteX2" fmla="*/ 231722 w 231727"/>
              <a:gd name="connsiteY2" fmla="*/ 135561 h 249579"/>
              <a:gd name="connsiteX3" fmla="*/ 187994 w 231727"/>
              <a:gd name="connsiteY3" fmla="*/ 212642 h 249579"/>
              <a:gd name="connsiteX4" fmla="*/ 122252 w 231727"/>
              <a:gd name="connsiteY4" fmla="*/ 249531 h 249579"/>
              <a:gd name="connsiteX5" fmla="*/ 40793 w 231727"/>
              <a:gd name="connsiteY5" fmla="*/ 205168 h 249579"/>
              <a:gd name="connsiteX6" fmla="*/ 9974 w 231727"/>
              <a:gd name="connsiteY6" fmla="*/ 140961 h 249579"/>
              <a:gd name="connsiteX7" fmla="*/ 2268 w 231727"/>
              <a:gd name="connsiteY7" fmla="*/ 87292 h 249579"/>
              <a:gd name="connsiteX8" fmla="*/ 55071 w 231727"/>
              <a:gd name="connsiteY8" fmla="*/ 10053 h 249579"/>
              <a:gd name="connsiteX9" fmla="*/ 104031 w 231727"/>
              <a:gd name="connsiteY9" fmla="*/ 0 h 249579"/>
              <a:gd name="connsiteX10" fmla="*/ 36768 w 231727"/>
              <a:gd name="connsiteY10" fmla="*/ 67742 h 249579"/>
              <a:gd name="connsiteX11" fmla="*/ 28799 w 231727"/>
              <a:gd name="connsiteY11" fmla="*/ 142019 h 249579"/>
              <a:gd name="connsiteX12" fmla="*/ 40793 w 231727"/>
              <a:gd name="connsiteY12" fmla="*/ 189068 h 249579"/>
              <a:gd name="connsiteX13" fmla="*/ 121783 w 231727"/>
              <a:gd name="connsiteY13" fmla="*/ 228925 h 249579"/>
              <a:gd name="connsiteX14" fmla="*/ 181669 w 231727"/>
              <a:gd name="connsiteY14" fmla="*/ 195393 h 249579"/>
              <a:gd name="connsiteX15" fmla="*/ 211765 w 231727"/>
              <a:gd name="connsiteY15" fmla="*/ 137635 h 249579"/>
              <a:gd name="connsiteX16" fmla="*/ 174769 w 231727"/>
              <a:gd name="connsiteY16" fmla="*/ 63142 h 249579"/>
              <a:gd name="connsiteX17" fmla="*/ 88852 w 231727"/>
              <a:gd name="connsiteY17" fmla="*/ 40191 h 249579"/>
              <a:gd name="connsiteX0" fmla="*/ 93046 w 235921"/>
              <a:gd name="connsiteY0" fmla="*/ 40191 h 249579"/>
              <a:gd name="connsiteX1" fmla="*/ 189312 w 235921"/>
              <a:gd name="connsiteY1" fmla="*/ 56817 h 249579"/>
              <a:gd name="connsiteX2" fmla="*/ 235916 w 235921"/>
              <a:gd name="connsiteY2" fmla="*/ 135561 h 249579"/>
              <a:gd name="connsiteX3" fmla="*/ 192188 w 235921"/>
              <a:gd name="connsiteY3" fmla="*/ 212642 h 249579"/>
              <a:gd name="connsiteX4" fmla="*/ 126446 w 235921"/>
              <a:gd name="connsiteY4" fmla="*/ 249531 h 249579"/>
              <a:gd name="connsiteX5" fmla="*/ 44987 w 235921"/>
              <a:gd name="connsiteY5" fmla="*/ 205168 h 249579"/>
              <a:gd name="connsiteX6" fmla="*/ 14168 w 235921"/>
              <a:gd name="connsiteY6" fmla="*/ 140961 h 249579"/>
              <a:gd name="connsiteX7" fmla="*/ 6462 w 235921"/>
              <a:gd name="connsiteY7" fmla="*/ 87292 h 249579"/>
              <a:gd name="connsiteX8" fmla="*/ 108225 w 235921"/>
              <a:gd name="connsiteY8" fmla="*/ 0 h 249579"/>
              <a:gd name="connsiteX9" fmla="*/ 40962 w 235921"/>
              <a:gd name="connsiteY9" fmla="*/ 67742 h 249579"/>
              <a:gd name="connsiteX10" fmla="*/ 32993 w 235921"/>
              <a:gd name="connsiteY10" fmla="*/ 142019 h 249579"/>
              <a:gd name="connsiteX11" fmla="*/ 44987 w 235921"/>
              <a:gd name="connsiteY11" fmla="*/ 189068 h 249579"/>
              <a:gd name="connsiteX12" fmla="*/ 125977 w 235921"/>
              <a:gd name="connsiteY12" fmla="*/ 228925 h 249579"/>
              <a:gd name="connsiteX13" fmla="*/ 185863 w 235921"/>
              <a:gd name="connsiteY13" fmla="*/ 195393 h 249579"/>
              <a:gd name="connsiteX14" fmla="*/ 215959 w 235921"/>
              <a:gd name="connsiteY14" fmla="*/ 137635 h 249579"/>
              <a:gd name="connsiteX15" fmla="*/ 178963 w 235921"/>
              <a:gd name="connsiteY15" fmla="*/ 63142 h 249579"/>
              <a:gd name="connsiteX16" fmla="*/ 93046 w 235921"/>
              <a:gd name="connsiteY16" fmla="*/ 40191 h 249579"/>
              <a:gd name="connsiteX0" fmla="*/ 86639 w 229514"/>
              <a:gd name="connsiteY0" fmla="*/ 40191 h 249579"/>
              <a:gd name="connsiteX1" fmla="*/ 182905 w 229514"/>
              <a:gd name="connsiteY1" fmla="*/ 56817 h 249579"/>
              <a:gd name="connsiteX2" fmla="*/ 229509 w 229514"/>
              <a:gd name="connsiteY2" fmla="*/ 135561 h 249579"/>
              <a:gd name="connsiteX3" fmla="*/ 185781 w 229514"/>
              <a:gd name="connsiteY3" fmla="*/ 212642 h 249579"/>
              <a:gd name="connsiteX4" fmla="*/ 120039 w 229514"/>
              <a:gd name="connsiteY4" fmla="*/ 249531 h 249579"/>
              <a:gd name="connsiteX5" fmla="*/ 38580 w 229514"/>
              <a:gd name="connsiteY5" fmla="*/ 205168 h 249579"/>
              <a:gd name="connsiteX6" fmla="*/ 7761 w 229514"/>
              <a:gd name="connsiteY6" fmla="*/ 140961 h 249579"/>
              <a:gd name="connsiteX7" fmla="*/ 55 w 229514"/>
              <a:gd name="connsiteY7" fmla="*/ 87292 h 249579"/>
              <a:gd name="connsiteX8" fmla="*/ 28805 w 229514"/>
              <a:gd name="connsiteY8" fmla="*/ 58542 h 249579"/>
              <a:gd name="connsiteX9" fmla="*/ 101818 w 229514"/>
              <a:gd name="connsiteY9" fmla="*/ 0 h 249579"/>
              <a:gd name="connsiteX10" fmla="*/ 34555 w 229514"/>
              <a:gd name="connsiteY10" fmla="*/ 67742 h 249579"/>
              <a:gd name="connsiteX11" fmla="*/ 26586 w 229514"/>
              <a:gd name="connsiteY11" fmla="*/ 142019 h 249579"/>
              <a:gd name="connsiteX12" fmla="*/ 38580 w 229514"/>
              <a:gd name="connsiteY12" fmla="*/ 189068 h 249579"/>
              <a:gd name="connsiteX13" fmla="*/ 119570 w 229514"/>
              <a:gd name="connsiteY13" fmla="*/ 228925 h 249579"/>
              <a:gd name="connsiteX14" fmla="*/ 179456 w 229514"/>
              <a:gd name="connsiteY14" fmla="*/ 195393 h 249579"/>
              <a:gd name="connsiteX15" fmla="*/ 209552 w 229514"/>
              <a:gd name="connsiteY15" fmla="*/ 137635 h 249579"/>
              <a:gd name="connsiteX16" fmla="*/ 172556 w 229514"/>
              <a:gd name="connsiteY16" fmla="*/ 63142 h 249579"/>
              <a:gd name="connsiteX17" fmla="*/ 86639 w 229514"/>
              <a:gd name="connsiteY17" fmla="*/ 40191 h 249579"/>
              <a:gd name="connsiteX0" fmla="*/ 87345 w 230220"/>
              <a:gd name="connsiteY0" fmla="*/ 40191 h 249579"/>
              <a:gd name="connsiteX1" fmla="*/ 183611 w 230220"/>
              <a:gd name="connsiteY1" fmla="*/ 56817 h 249579"/>
              <a:gd name="connsiteX2" fmla="*/ 230215 w 230220"/>
              <a:gd name="connsiteY2" fmla="*/ 135561 h 249579"/>
              <a:gd name="connsiteX3" fmla="*/ 186487 w 230220"/>
              <a:gd name="connsiteY3" fmla="*/ 212642 h 249579"/>
              <a:gd name="connsiteX4" fmla="*/ 120745 w 230220"/>
              <a:gd name="connsiteY4" fmla="*/ 249531 h 249579"/>
              <a:gd name="connsiteX5" fmla="*/ 39286 w 230220"/>
              <a:gd name="connsiteY5" fmla="*/ 205168 h 249579"/>
              <a:gd name="connsiteX6" fmla="*/ 8467 w 230220"/>
              <a:gd name="connsiteY6" fmla="*/ 140961 h 249579"/>
              <a:gd name="connsiteX7" fmla="*/ 15136 w 230220"/>
              <a:gd name="connsiteY7" fmla="*/ 91317 h 249579"/>
              <a:gd name="connsiteX8" fmla="*/ 761 w 230220"/>
              <a:gd name="connsiteY8" fmla="*/ 87292 h 249579"/>
              <a:gd name="connsiteX9" fmla="*/ 29511 w 230220"/>
              <a:gd name="connsiteY9" fmla="*/ 58542 h 249579"/>
              <a:gd name="connsiteX10" fmla="*/ 102524 w 230220"/>
              <a:gd name="connsiteY10" fmla="*/ 0 h 249579"/>
              <a:gd name="connsiteX11" fmla="*/ 35261 w 230220"/>
              <a:gd name="connsiteY11" fmla="*/ 67742 h 249579"/>
              <a:gd name="connsiteX12" fmla="*/ 27292 w 230220"/>
              <a:gd name="connsiteY12" fmla="*/ 142019 h 249579"/>
              <a:gd name="connsiteX13" fmla="*/ 39286 w 230220"/>
              <a:gd name="connsiteY13" fmla="*/ 189068 h 249579"/>
              <a:gd name="connsiteX14" fmla="*/ 120276 w 230220"/>
              <a:gd name="connsiteY14" fmla="*/ 228925 h 249579"/>
              <a:gd name="connsiteX15" fmla="*/ 180162 w 230220"/>
              <a:gd name="connsiteY15" fmla="*/ 195393 h 249579"/>
              <a:gd name="connsiteX16" fmla="*/ 210258 w 230220"/>
              <a:gd name="connsiteY16" fmla="*/ 137635 h 249579"/>
              <a:gd name="connsiteX17" fmla="*/ 173262 w 230220"/>
              <a:gd name="connsiteY17" fmla="*/ 63142 h 249579"/>
              <a:gd name="connsiteX18" fmla="*/ 87345 w 230220"/>
              <a:gd name="connsiteY18" fmla="*/ 40191 h 249579"/>
              <a:gd name="connsiteX0" fmla="*/ 79709 w 222584"/>
              <a:gd name="connsiteY0" fmla="*/ 40191 h 249579"/>
              <a:gd name="connsiteX1" fmla="*/ 175975 w 222584"/>
              <a:gd name="connsiteY1" fmla="*/ 56817 h 249579"/>
              <a:gd name="connsiteX2" fmla="*/ 222579 w 222584"/>
              <a:gd name="connsiteY2" fmla="*/ 135561 h 249579"/>
              <a:gd name="connsiteX3" fmla="*/ 178851 w 222584"/>
              <a:gd name="connsiteY3" fmla="*/ 212642 h 249579"/>
              <a:gd name="connsiteX4" fmla="*/ 113109 w 222584"/>
              <a:gd name="connsiteY4" fmla="*/ 249531 h 249579"/>
              <a:gd name="connsiteX5" fmla="*/ 31650 w 222584"/>
              <a:gd name="connsiteY5" fmla="*/ 205168 h 249579"/>
              <a:gd name="connsiteX6" fmla="*/ 831 w 222584"/>
              <a:gd name="connsiteY6" fmla="*/ 140961 h 249579"/>
              <a:gd name="connsiteX7" fmla="*/ 7500 w 222584"/>
              <a:gd name="connsiteY7" fmla="*/ 91317 h 249579"/>
              <a:gd name="connsiteX8" fmla="*/ 9800 w 222584"/>
              <a:gd name="connsiteY8" fmla="*/ 77517 h 249579"/>
              <a:gd name="connsiteX9" fmla="*/ 21875 w 222584"/>
              <a:gd name="connsiteY9" fmla="*/ 58542 h 249579"/>
              <a:gd name="connsiteX10" fmla="*/ 94888 w 222584"/>
              <a:gd name="connsiteY10" fmla="*/ 0 h 249579"/>
              <a:gd name="connsiteX11" fmla="*/ 27625 w 222584"/>
              <a:gd name="connsiteY11" fmla="*/ 67742 h 249579"/>
              <a:gd name="connsiteX12" fmla="*/ 19656 w 222584"/>
              <a:gd name="connsiteY12" fmla="*/ 142019 h 249579"/>
              <a:gd name="connsiteX13" fmla="*/ 31650 w 222584"/>
              <a:gd name="connsiteY13" fmla="*/ 189068 h 249579"/>
              <a:gd name="connsiteX14" fmla="*/ 112640 w 222584"/>
              <a:gd name="connsiteY14" fmla="*/ 228925 h 249579"/>
              <a:gd name="connsiteX15" fmla="*/ 172526 w 222584"/>
              <a:gd name="connsiteY15" fmla="*/ 195393 h 249579"/>
              <a:gd name="connsiteX16" fmla="*/ 202622 w 222584"/>
              <a:gd name="connsiteY16" fmla="*/ 137635 h 249579"/>
              <a:gd name="connsiteX17" fmla="*/ 165626 w 222584"/>
              <a:gd name="connsiteY17" fmla="*/ 63142 h 249579"/>
              <a:gd name="connsiteX18" fmla="*/ 79709 w 222584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22234 w 222943"/>
              <a:gd name="connsiteY8" fmla="*/ 5854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20015 w 222943"/>
              <a:gd name="connsiteY11" fmla="*/ 142019 h 249579"/>
              <a:gd name="connsiteX12" fmla="*/ 32009 w 222943"/>
              <a:gd name="connsiteY12" fmla="*/ 189068 h 249579"/>
              <a:gd name="connsiteX13" fmla="*/ 112999 w 222943"/>
              <a:gd name="connsiteY13" fmla="*/ 228925 h 249579"/>
              <a:gd name="connsiteX14" fmla="*/ 172885 w 222943"/>
              <a:gd name="connsiteY14" fmla="*/ 195393 h 249579"/>
              <a:gd name="connsiteX15" fmla="*/ 202981 w 222943"/>
              <a:gd name="connsiteY15" fmla="*/ 137635 h 249579"/>
              <a:gd name="connsiteX16" fmla="*/ 165985 w 222943"/>
              <a:gd name="connsiteY16" fmla="*/ 63142 h 249579"/>
              <a:gd name="connsiteX17" fmla="*/ 80068 w 222943"/>
              <a:gd name="connsiteY17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20015 w 222943"/>
              <a:gd name="connsiteY12" fmla="*/ 142019 h 249579"/>
              <a:gd name="connsiteX13" fmla="*/ 14759 w 222943"/>
              <a:gd name="connsiteY13" fmla="*/ 150542 h 249579"/>
              <a:gd name="connsiteX14" fmla="*/ 32009 w 222943"/>
              <a:gd name="connsiteY14" fmla="*/ 189068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390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4759 w 222943"/>
              <a:gd name="connsiteY12" fmla="*/ 150542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2999 w 222943"/>
              <a:gd name="connsiteY14" fmla="*/ 228925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12999 w 222943"/>
              <a:gd name="connsiteY15" fmla="*/ 228925 h 249579"/>
              <a:gd name="connsiteX16" fmla="*/ 172885 w 222943"/>
              <a:gd name="connsiteY16" fmla="*/ 195393 h 249579"/>
              <a:gd name="connsiteX17" fmla="*/ 202981 w 222943"/>
              <a:gd name="connsiteY17" fmla="*/ 137635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2885 w 222943"/>
              <a:gd name="connsiteY15" fmla="*/ 19539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02981 w 222943"/>
              <a:gd name="connsiteY16" fmla="*/ 137635 h 249579"/>
              <a:gd name="connsiteX17" fmla="*/ 211985 w 222943"/>
              <a:gd name="connsiteY17" fmla="*/ 135017 h 249579"/>
              <a:gd name="connsiteX18" fmla="*/ 165985 w 222943"/>
              <a:gd name="connsiteY18" fmla="*/ 63142 h 249579"/>
              <a:gd name="connsiteX19" fmla="*/ 80068 w 222943"/>
              <a:gd name="connsiteY19" fmla="*/ 40191 h 249579"/>
              <a:gd name="connsiteX0" fmla="*/ 80068 w 222943"/>
              <a:gd name="connsiteY0" fmla="*/ 40191 h 249579"/>
              <a:gd name="connsiteX1" fmla="*/ 176334 w 222943"/>
              <a:gd name="connsiteY1" fmla="*/ 56817 h 249579"/>
              <a:gd name="connsiteX2" fmla="*/ 222938 w 222943"/>
              <a:gd name="connsiteY2" fmla="*/ 135561 h 249579"/>
              <a:gd name="connsiteX3" fmla="*/ 179210 w 222943"/>
              <a:gd name="connsiteY3" fmla="*/ 212642 h 249579"/>
              <a:gd name="connsiteX4" fmla="*/ 113468 w 222943"/>
              <a:gd name="connsiteY4" fmla="*/ 249531 h 249579"/>
              <a:gd name="connsiteX5" fmla="*/ 32009 w 222943"/>
              <a:gd name="connsiteY5" fmla="*/ 205168 h 249579"/>
              <a:gd name="connsiteX6" fmla="*/ 1190 w 222943"/>
              <a:gd name="connsiteY6" fmla="*/ 140961 h 249579"/>
              <a:gd name="connsiteX7" fmla="*/ 7859 w 222943"/>
              <a:gd name="connsiteY7" fmla="*/ 91317 h 249579"/>
              <a:gd name="connsiteX8" fmla="*/ 34884 w 222943"/>
              <a:gd name="connsiteY8" fmla="*/ 45892 h 249579"/>
              <a:gd name="connsiteX9" fmla="*/ 95247 w 222943"/>
              <a:gd name="connsiteY9" fmla="*/ 0 h 249579"/>
              <a:gd name="connsiteX10" fmla="*/ 27984 w 222943"/>
              <a:gd name="connsiteY10" fmla="*/ 67742 h 249579"/>
              <a:gd name="connsiteX11" fmla="*/ 12459 w 222943"/>
              <a:gd name="connsiteY11" fmla="*/ 118342 h 249579"/>
              <a:gd name="connsiteX12" fmla="*/ 12459 w 222943"/>
              <a:gd name="connsiteY12" fmla="*/ 151117 h 249579"/>
              <a:gd name="connsiteX13" fmla="*/ 32009 w 222943"/>
              <a:gd name="connsiteY13" fmla="*/ 189068 h 249579"/>
              <a:gd name="connsiteX14" fmla="*/ 110784 w 222943"/>
              <a:gd name="connsiteY14" fmla="*/ 233342 h 249579"/>
              <a:gd name="connsiteX15" fmla="*/ 178060 w 222943"/>
              <a:gd name="connsiteY15" fmla="*/ 198843 h 249579"/>
              <a:gd name="connsiteX16" fmla="*/ 211985 w 222943"/>
              <a:gd name="connsiteY16" fmla="*/ 135017 h 249579"/>
              <a:gd name="connsiteX17" fmla="*/ 165985 w 222943"/>
              <a:gd name="connsiteY17" fmla="*/ 63142 h 249579"/>
              <a:gd name="connsiteX18" fmla="*/ 80068 w 222943"/>
              <a:gd name="connsiteY18" fmla="*/ 40191 h 249579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27984 w 222943"/>
              <a:gd name="connsiteY10" fmla="*/ 27756 h 209593"/>
              <a:gd name="connsiteX11" fmla="*/ 12459 w 222943"/>
              <a:gd name="connsiteY11" fmla="*/ 78356 h 209593"/>
              <a:gd name="connsiteX12" fmla="*/ 12459 w 222943"/>
              <a:gd name="connsiteY12" fmla="*/ 111131 h 209593"/>
              <a:gd name="connsiteX13" fmla="*/ 32009 w 222943"/>
              <a:gd name="connsiteY13" fmla="*/ 149082 h 209593"/>
              <a:gd name="connsiteX14" fmla="*/ 110784 w 222943"/>
              <a:gd name="connsiteY14" fmla="*/ 193356 h 209593"/>
              <a:gd name="connsiteX15" fmla="*/ 178060 w 222943"/>
              <a:gd name="connsiteY15" fmla="*/ 158857 h 209593"/>
              <a:gd name="connsiteX16" fmla="*/ 211985 w 222943"/>
              <a:gd name="connsiteY16" fmla="*/ 95031 h 209593"/>
              <a:gd name="connsiteX17" fmla="*/ 165985 w 222943"/>
              <a:gd name="connsiteY17" fmla="*/ 23156 h 209593"/>
              <a:gd name="connsiteX18" fmla="*/ 80068 w 222943"/>
              <a:gd name="connsiteY18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12459 w 222943"/>
              <a:gd name="connsiteY12" fmla="*/ 78356 h 209593"/>
              <a:gd name="connsiteX13" fmla="*/ 12459 w 222943"/>
              <a:gd name="connsiteY13" fmla="*/ 111131 h 209593"/>
              <a:gd name="connsiteX14" fmla="*/ 32009 w 222943"/>
              <a:gd name="connsiteY14" fmla="*/ 149082 h 209593"/>
              <a:gd name="connsiteX15" fmla="*/ 110784 w 222943"/>
              <a:gd name="connsiteY15" fmla="*/ 193356 h 209593"/>
              <a:gd name="connsiteX16" fmla="*/ 178060 w 222943"/>
              <a:gd name="connsiteY16" fmla="*/ 158857 h 209593"/>
              <a:gd name="connsiteX17" fmla="*/ 211985 w 222943"/>
              <a:gd name="connsiteY17" fmla="*/ 95031 h 209593"/>
              <a:gd name="connsiteX18" fmla="*/ 165985 w 222943"/>
              <a:gd name="connsiteY18" fmla="*/ 23156 h 209593"/>
              <a:gd name="connsiteX19" fmla="*/ 80068 w 222943"/>
              <a:gd name="connsiteY19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27984 w 222943"/>
              <a:gd name="connsiteY11" fmla="*/ 277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34884 w 222943"/>
              <a:gd name="connsiteY8" fmla="*/ 59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80068 w 222943"/>
              <a:gd name="connsiteY0" fmla="*/ 205 h 209593"/>
              <a:gd name="connsiteX1" fmla="*/ 176334 w 222943"/>
              <a:gd name="connsiteY1" fmla="*/ 16831 h 209593"/>
              <a:gd name="connsiteX2" fmla="*/ 222938 w 222943"/>
              <a:gd name="connsiteY2" fmla="*/ 95575 h 209593"/>
              <a:gd name="connsiteX3" fmla="*/ 179210 w 222943"/>
              <a:gd name="connsiteY3" fmla="*/ 172656 h 209593"/>
              <a:gd name="connsiteX4" fmla="*/ 113468 w 222943"/>
              <a:gd name="connsiteY4" fmla="*/ 209545 h 209593"/>
              <a:gd name="connsiteX5" fmla="*/ 32009 w 222943"/>
              <a:gd name="connsiteY5" fmla="*/ 165182 h 209593"/>
              <a:gd name="connsiteX6" fmla="*/ 1190 w 222943"/>
              <a:gd name="connsiteY6" fmla="*/ 100975 h 209593"/>
              <a:gd name="connsiteX7" fmla="*/ 7859 w 222943"/>
              <a:gd name="connsiteY7" fmla="*/ 51331 h 209593"/>
              <a:gd name="connsiteX8" fmla="*/ 56734 w 222943"/>
              <a:gd name="connsiteY8" fmla="*/ 31206 h 209593"/>
              <a:gd name="connsiteX9" fmla="*/ 144122 w 222943"/>
              <a:gd name="connsiteY9" fmla="*/ 25564 h 209593"/>
              <a:gd name="connsiteX10" fmla="*/ 53284 w 222943"/>
              <a:gd name="connsiteY10" fmla="*/ 57081 h 209593"/>
              <a:gd name="connsiteX11" fmla="*/ 49834 w 222943"/>
              <a:gd name="connsiteY11" fmla="*/ 71456 h 209593"/>
              <a:gd name="connsiteX12" fmla="*/ 37184 w 222943"/>
              <a:gd name="connsiteY12" fmla="*/ 96181 h 209593"/>
              <a:gd name="connsiteX13" fmla="*/ 12459 w 222943"/>
              <a:gd name="connsiteY13" fmla="*/ 78356 h 209593"/>
              <a:gd name="connsiteX14" fmla="*/ 12459 w 222943"/>
              <a:gd name="connsiteY14" fmla="*/ 111131 h 209593"/>
              <a:gd name="connsiteX15" fmla="*/ 32009 w 222943"/>
              <a:gd name="connsiteY15" fmla="*/ 149082 h 209593"/>
              <a:gd name="connsiteX16" fmla="*/ 110784 w 222943"/>
              <a:gd name="connsiteY16" fmla="*/ 193356 h 209593"/>
              <a:gd name="connsiteX17" fmla="*/ 178060 w 222943"/>
              <a:gd name="connsiteY17" fmla="*/ 158857 h 209593"/>
              <a:gd name="connsiteX18" fmla="*/ 211985 w 222943"/>
              <a:gd name="connsiteY18" fmla="*/ 95031 h 209593"/>
              <a:gd name="connsiteX19" fmla="*/ 165985 w 222943"/>
              <a:gd name="connsiteY19" fmla="*/ 23156 h 209593"/>
              <a:gd name="connsiteX20" fmla="*/ 80068 w 222943"/>
              <a:gd name="connsiteY20" fmla="*/ 205 h 209593"/>
              <a:gd name="connsiteX0" fmla="*/ 79061 w 221936"/>
              <a:gd name="connsiteY0" fmla="*/ 205 h 209593"/>
              <a:gd name="connsiteX1" fmla="*/ 175327 w 221936"/>
              <a:gd name="connsiteY1" fmla="*/ 16831 h 209593"/>
              <a:gd name="connsiteX2" fmla="*/ 221931 w 221936"/>
              <a:gd name="connsiteY2" fmla="*/ 95575 h 209593"/>
              <a:gd name="connsiteX3" fmla="*/ 178203 w 221936"/>
              <a:gd name="connsiteY3" fmla="*/ 172656 h 209593"/>
              <a:gd name="connsiteX4" fmla="*/ 112461 w 221936"/>
              <a:gd name="connsiteY4" fmla="*/ 209545 h 209593"/>
              <a:gd name="connsiteX5" fmla="*/ 31002 w 221936"/>
              <a:gd name="connsiteY5" fmla="*/ 165182 h 209593"/>
              <a:gd name="connsiteX6" fmla="*/ 183 w 221936"/>
              <a:gd name="connsiteY6" fmla="*/ 100975 h 209593"/>
              <a:gd name="connsiteX7" fmla="*/ 18352 w 221936"/>
              <a:gd name="connsiteY7" fmla="*/ 62256 h 209593"/>
              <a:gd name="connsiteX8" fmla="*/ 55727 w 221936"/>
              <a:gd name="connsiteY8" fmla="*/ 31206 h 209593"/>
              <a:gd name="connsiteX9" fmla="*/ 143115 w 221936"/>
              <a:gd name="connsiteY9" fmla="*/ 25564 h 209593"/>
              <a:gd name="connsiteX10" fmla="*/ 52277 w 221936"/>
              <a:gd name="connsiteY10" fmla="*/ 57081 h 209593"/>
              <a:gd name="connsiteX11" fmla="*/ 48827 w 221936"/>
              <a:gd name="connsiteY11" fmla="*/ 71456 h 209593"/>
              <a:gd name="connsiteX12" fmla="*/ 36177 w 221936"/>
              <a:gd name="connsiteY12" fmla="*/ 96181 h 209593"/>
              <a:gd name="connsiteX13" fmla="*/ 11452 w 221936"/>
              <a:gd name="connsiteY13" fmla="*/ 78356 h 209593"/>
              <a:gd name="connsiteX14" fmla="*/ 11452 w 221936"/>
              <a:gd name="connsiteY14" fmla="*/ 111131 h 209593"/>
              <a:gd name="connsiteX15" fmla="*/ 31002 w 221936"/>
              <a:gd name="connsiteY15" fmla="*/ 149082 h 209593"/>
              <a:gd name="connsiteX16" fmla="*/ 109777 w 221936"/>
              <a:gd name="connsiteY16" fmla="*/ 193356 h 209593"/>
              <a:gd name="connsiteX17" fmla="*/ 177053 w 221936"/>
              <a:gd name="connsiteY17" fmla="*/ 158857 h 209593"/>
              <a:gd name="connsiteX18" fmla="*/ 210978 w 221936"/>
              <a:gd name="connsiteY18" fmla="*/ 95031 h 209593"/>
              <a:gd name="connsiteX19" fmla="*/ 164978 w 221936"/>
              <a:gd name="connsiteY19" fmla="*/ 23156 h 209593"/>
              <a:gd name="connsiteX20" fmla="*/ 79061 w 221936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48764 w 221873"/>
              <a:gd name="connsiteY11" fmla="*/ 71456 h 209593"/>
              <a:gd name="connsiteX12" fmla="*/ 36114 w 221873"/>
              <a:gd name="connsiteY12" fmla="*/ 96181 h 209593"/>
              <a:gd name="connsiteX13" fmla="*/ 11389 w 221873"/>
              <a:gd name="connsiteY13" fmla="*/ 78356 h 209593"/>
              <a:gd name="connsiteX14" fmla="*/ 11389 w 221873"/>
              <a:gd name="connsiteY14" fmla="*/ 111131 h 209593"/>
              <a:gd name="connsiteX15" fmla="*/ 30939 w 221873"/>
              <a:gd name="connsiteY15" fmla="*/ 149082 h 209593"/>
              <a:gd name="connsiteX16" fmla="*/ 109714 w 221873"/>
              <a:gd name="connsiteY16" fmla="*/ 193356 h 209593"/>
              <a:gd name="connsiteX17" fmla="*/ 176990 w 221873"/>
              <a:gd name="connsiteY17" fmla="*/ 158857 h 209593"/>
              <a:gd name="connsiteX18" fmla="*/ 210915 w 221873"/>
              <a:gd name="connsiteY18" fmla="*/ 95031 h 209593"/>
              <a:gd name="connsiteX19" fmla="*/ 164915 w 221873"/>
              <a:gd name="connsiteY19" fmla="*/ 23156 h 209593"/>
              <a:gd name="connsiteX20" fmla="*/ 78998 w 221873"/>
              <a:gd name="connsiteY20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78356 h 209593"/>
              <a:gd name="connsiteX13" fmla="*/ 11389 w 221873"/>
              <a:gd name="connsiteY13" fmla="*/ 111131 h 209593"/>
              <a:gd name="connsiteX14" fmla="*/ 30939 w 221873"/>
              <a:gd name="connsiteY14" fmla="*/ 149082 h 209593"/>
              <a:gd name="connsiteX15" fmla="*/ 109714 w 221873"/>
              <a:gd name="connsiteY15" fmla="*/ 193356 h 209593"/>
              <a:gd name="connsiteX16" fmla="*/ 176990 w 221873"/>
              <a:gd name="connsiteY16" fmla="*/ 158857 h 209593"/>
              <a:gd name="connsiteX17" fmla="*/ 210915 w 221873"/>
              <a:gd name="connsiteY17" fmla="*/ 95031 h 209593"/>
              <a:gd name="connsiteX18" fmla="*/ 164915 w 221873"/>
              <a:gd name="connsiteY18" fmla="*/ 23156 h 209593"/>
              <a:gd name="connsiteX19" fmla="*/ 78998 w 221873"/>
              <a:gd name="connsiteY19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11389 w 221873"/>
              <a:gd name="connsiteY12" fmla="*/ 111131 h 209593"/>
              <a:gd name="connsiteX13" fmla="*/ 30939 w 221873"/>
              <a:gd name="connsiteY13" fmla="*/ 149082 h 209593"/>
              <a:gd name="connsiteX14" fmla="*/ 109714 w 221873"/>
              <a:gd name="connsiteY14" fmla="*/ 193356 h 209593"/>
              <a:gd name="connsiteX15" fmla="*/ 176990 w 221873"/>
              <a:gd name="connsiteY15" fmla="*/ 158857 h 209593"/>
              <a:gd name="connsiteX16" fmla="*/ 210915 w 221873"/>
              <a:gd name="connsiteY16" fmla="*/ 95031 h 209593"/>
              <a:gd name="connsiteX17" fmla="*/ 164915 w 221873"/>
              <a:gd name="connsiteY17" fmla="*/ 23156 h 209593"/>
              <a:gd name="connsiteX18" fmla="*/ 78998 w 221873"/>
              <a:gd name="connsiteY18" fmla="*/ 205 h 209593"/>
              <a:gd name="connsiteX0" fmla="*/ 78998 w 221873"/>
              <a:gd name="connsiteY0" fmla="*/ 205 h 209593"/>
              <a:gd name="connsiteX1" fmla="*/ 175264 w 221873"/>
              <a:gd name="connsiteY1" fmla="*/ 16831 h 209593"/>
              <a:gd name="connsiteX2" fmla="*/ 221868 w 221873"/>
              <a:gd name="connsiteY2" fmla="*/ 95575 h 209593"/>
              <a:gd name="connsiteX3" fmla="*/ 178140 w 221873"/>
              <a:gd name="connsiteY3" fmla="*/ 172656 h 209593"/>
              <a:gd name="connsiteX4" fmla="*/ 112398 w 221873"/>
              <a:gd name="connsiteY4" fmla="*/ 209545 h 209593"/>
              <a:gd name="connsiteX5" fmla="*/ 30939 w 221873"/>
              <a:gd name="connsiteY5" fmla="*/ 165182 h 209593"/>
              <a:gd name="connsiteX6" fmla="*/ 120 w 221873"/>
              <a:gd name="connsiteY6" fmla="*/ 100975 h 209593"/>
              <a:gd name="connsiteX7" fmla="*/ 18289 w 221873"/>
              <a:gd name="connsiteY7" fmla="*/ 62256 h 209593"/>
              <a:gd name="connsiteX8" fmla="*/ 55664 w 221873"/>
              <a:gd name="connsiteY8" fmla="*/ 31206 h 209593"/>
              <a:gd name="connsiteX9" fmla="*/ 143052 w 221873"/>
              <a:gd name="connsiteY9" fmla="*/ 25564 h 209593"/>
              <a:gd name="connsiteX10" fmla="*/ 52214 w 221873"/>
              <a:gd name="connsiteY10" fmla="*/ 57081 h 209593"/>
              <a:gd name="connsiteX11" fmla="*/ 36114 w 221873"/>
              <a:gd name="connsiteY11" fmla="*/ 96181 h 209593"/>
              <a:gd name="connsiteX12" fmla="*/ 30939 w 221873"/>
              <a:gd name="connsiteY12" fmla="*/ 149082 h 209593"/>
              <a:gd name="connsiteX13" fmla="*/ 109714 w 221873"/>
              <a:gd name="connsiteY13" fmla="*/ 193356 h 209593"/>
              <a:gd name="connsiteX14" fmla="*/ 176990 w 221873"/>
              <a:gd name="connsiteY14" fmla="*/ 158857 h 209593"/>
              <a:gd name="connsiteX15" fmla="*/ 210915 w 221873"/>
              <a:gd name="connsiteY15" fmla="*/ 95031 h 209593"/>
              <a:gd name="connsiteX16" fmla="*/ 164915 w 221873"/>
              <a:gd name="connsiteY16" fmla="*/ 23156 h 209593"/>
              <a:gd name="connsiteX17" fmla="*/ 78998 w 221873"/>
              <a:gd name="connsiteY17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52704 w 222363"/>
              <a:gd name="connsiteY9" fmla="*/ 57081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79488 w 222363"/>
              <a:gd name="connsiteY0" fmla="*/ 205 h 209593"/>
              <a:gd name="connsiteX1" fmla="*/ 175754 w 222363"/>
              <a:gd name="connsiteY1" fmla="*/ 16831 h 209593"/>
              <a:gd name="connsiteX2" fmla="*/ 222358 w 222363"/>
              <a:gd name="connsiteY2" fmla="*/ 95575 h 209593"/>
              <a:gd name="connsiteX3" fmla="*/ 178630 w 222363"/>
              <a:gd name="connsiteY3" fmla="*/ 172656 h 209593"/>
              <a:gd name="connsiteX4" fmla="*/ 112888 w 222363"/>
              <a:gd name="connsiteY4" fmla="*/ 209545 h 209593"/>
              <a:gd name="connsiteX5" fmla="*/ 31429 w 222363"/>
              <a:gd name="connsiteY5" fmla="*/ 165182 h 209593"/>
              <a:gd name="connsiteX6" fmla="*/ 610 w 222363"/>
              <a:gd name="connsiteY6" fmla="*/ 100975 h 209593"/>
              <a:gd name="connsiteX7" fmla="*/ 56154 w 222363"/>
              <a:gd name="connsiteY7" fmla="*/ 31206 h 209593"/>
              <a:gd name="connsiteX8" fmla="*/ 143542 w 222363"/>
              <a:gd name="connsiteY8" fmla="*/ 25564 h 209593"/>
              <a:gd name="connsiteX9" fmla="*/ 68229 w 222363"/>
              <a:gd name="connsiteY9" fmla="*/ 42706 h 209593"/>
              <a:gd name="connsiteX10" fmla="*/ 36604 w 222363"/>
              <a:gd name="connsiteY10" fmla="*/ 96181 h 209593"/>
              <a:gd name="connsiteX11" fmla="*/ 31429 w 222363"/>
              <a:gd name="connsiteY11" fmla="*/ 149082 h 209593"/>
              <a:gd name="connsiteX12" fmla="*/ 110204 w 222363"/>
              <a:gd name="connsiteY12" fmla="*/ 193356 h 209593"/>
              <a:gd name="connsiteX13" fmla="*/ 177480 w 222363"/>
              <a:gd name="connsiteY13" fmla="*/ 158857 h 209593"/>
              <a:gd name="connsiteX14" fmla="*/ 211405 w 222363"/>
              <a:gd name="connsiteY14" fmla="*/ 95031 h 209593"/>
              <a:gd name="connsiteX15" fmla="*/ 165405 w 222363"/>
              <a:gd name="connsiteY15" fmla="*/ 23156 h 209593"/>
              <a:gd name="connsiteX16" fmla="*/ 79488 w 22236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52139 w 206273"/>
              <a:gd name="connsiteY9" fmla="*/ 4270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27452 w 206273"/>
              <a:gd name="connsiteY8" fmla="*/ 25564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3398 w 206273"/>
              <a:gd name="connsiteY0" fmla="*/ 205 h 209593"/>
              <a:gd name="connsiteX1" fmla="*/ 159664 w 206273"/>
              <a:gd name="connsiteY1" fmla="*/ 16831 h 209593"/>
              <a:gd name="connsiteX2" fmla="*/ 206268 w 206273"/>
              <a:gd name="connsiteY2" fmla="*/ 95575 h 209593"/>
              <a:gd name="connsiteX3" fmla="*/ 162540 w 206273"/>
              <a:gd name="connsiteY3" fmla="*/ 172656 h 209593"/>
              <a:gd name="connsiteX4" fmla="*/ 96798 w 206273"/>
              <a:gd name="connsiteY4" fmla="*/ 209545 h 209593"/>
              <a:gd name="connsiteX5" fmla="*/ 15339 w 206273"/>
              <a:gd name="connsiteY5" fmla="*/ 165182 h 209593"/>
              <a:gd name="connsiteX6" fmla="*/ 2345 w 206273"/>
              <a:gd name="connsiteY6" fmla="*/ 76825 h 209593"/>
              <a:gd name="connsiteX7" fmla="*/ 40064 w 206273"/>
              <a:gd name="connsiteY7" fmla="*/ 31206 h 209593"/>
              <a:gd name="connsiteX8" fmla="*/ 150452 w 206273"/>
              <a:gd name="connsiteY8" fmla="*/ 39939 h 209593"/>
              <a:gd name="connsiteX9" fmla="*/ 87214 w 206273"/>
              <a:gd name="connsiteY9" fmla="*/ 53056 h 209593"/>
              <a:gd name="connsiteX10" fmla="*/ 20514 w 206273"/>
              <a:gd name="connsiteY10" fmla="*/ 96181 h 209593"/>
              <a:gd name="connsiteX11" fmla="*/ 15339 w 206273"/>
              <a:gd name="connsiteY11" fmla="*/ 149082 h 209593"/>
              <a:gd name="connsiteX12" fmla="*/ 94114 w 206273"/>
              <a:gd name="connsiteY12" fmla="*/ 193356 h 209593"/>
              <a:gd name="connsiteX13" fmla="*/ 161390 w 206273"/>
              <a:gd name="connsiteY13" fmla="*/ 158857 h 209593"/>
              <a:gd name="connsiteX14" fmla="*/ 195315 w 206273"/>
              <a:gd name="connsiteY14" fmla="*/ 95031 h 209593"/>
              <a:gd name="connsiteX15" fmla="*/ 149315 w 206273"/>
              <a:gd name="connsiteY15" fmla="*/ 23156 h 209593"/>
              <a:gd name="connsiteX16" fmla="*/ 63398 w 206273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3750 w 209509"/>
              <a:gd name="connsiteY10" fmla="*/ 96181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90450 w 209509"/>
              <a:gd name="connsiteY9" fmla="*/ 5305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53688 w 209509"/>
              <a:gd name="connsiteY8" fmla="*/ 3993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53688 w 209509"/>
              <a:gd name="connsiteY9" fmla="*/ 3993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01950 w 209509"/>
              <a:gd name="connsiteY8" fmla="*/ 24881 h 209593"/>
              <a:gd name="connsiteX9" fmla="*/ 123800 w 209509"/>
              <a:gd name="connsiteY9" fmla="*/ 34081 h 209593"/>
              <a:gd name="connsiteX10" fmla="*/ 131263 w 209509"/>
              <a:gd name="connsiteY10" fmla="*/ 34189 h 209593"/>
              <a:gd name="connsiteX11" fmla="*/ 85850 w 209509"/>
              <a:gd name="connsiteY11" fmla="*/ 46731 h 209593"/>
              <a:gd name="connsiteX12" fmla="*/ 22025 w 209509"/>
              <a:gd name="connsiteY12" fmla="*/ 81806 h 209593"/>
              <a:gd name="connsiteX13" fmla="*/ 18575 w 209509"/>
              <a:gd name="connsiteY13" fmla="*/ 149082 h 209593"/>
              <a:gd name="connsiteX14" fmla="*/ 97350 w 209509"/>
              <a:gd name="connsiteY14" fmla="*/ 193356 h 209593"/>
              <a:gd name="connsiteX15" fmla="*/ 164626 w 209509"/>
              <a:gd name="connsiteY15" fmla="*/ 158857 h 209593"/>
              <a:gd name="connsiteX16" fmla="*/ 198551 w 209509"/>
              <a:gd name="connsiteY16" fmla="*/ 95031 h 209593"/>
              <a:gd name="connsiteX17" fmla="*/ 152551 w 209509"/>
              <a:gd name="connsiteY17" fmla="*/ 23156 h 209593"/>
              <a:gd name="connsiteX18" fmla="*/ 66634 w 209509"/>
              <a:gd name="connsiteY18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23800 w 209509"/>
              <a:gd name="connsiteY8" fmla="*/ 34081 h 209593"/>
              <a:gd name="connsiteX9" fmla="*/ 131263 w 209509"/>
              <a:gd name="connsiteY9" fmla="*/ 34189 h 209593"/>
              <a:gd name="connsiteX10" fmla="*/ 85850 w 209509"/>
              <a:gd name="connsiteY10" fmla="*/ 46731 h 209593"/>
              <a:gd name="connsiteX11" fmla="*/ 22025 w 209509"/>
              <a:gd name="connsiteY11" fmla="*/ 81806 h 209593"/>
              <a:gd name="connsiteX12" fmla="*/ 18575 w 209509"/>
              <a:gd name="connsiteY12" fmla="*/ 149082 h 209593"/>
              <a:gd name="connsiteX13" fmla="*/ 97350 w 209509"/>
              <a:gd name="connsiteY13" fmla="*/ 193356 h 209593"/>
              <a:gd name="connsiteX14" fmla="*/ 164626 w 209509"/>
              <a:gd name="connsiteY14" fmla="*/ 158857 h 209593"/>
              <a:gd name="connsiteX15" fmla="*/ 198551 w 209509"/>
              <a:gd name="connsiteY15" fmla="*/ 95031 h 209593"/>
              <a:gd name="connsiteX16" fmla="*/ 152551 w 209509"/>
              <a:gd name="connsiteY16" fmla="*/ 23156 h 209593"/>
              <a:gd name="connsiteX17" fmla="*/ 66634 w 209509"/>
              <a:gd name="connsiteY17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1263 w 209509"/>
              <a:gd name="connsiteY8" fmla="*/ 341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5850 w 209509"/>
              <a:gd name="connsiteY9" fmla="*/ 46731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5863 w 209509"/>
              <a:gd name="connsiteY8" fmla="*/ 272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6634 w 209509"/>
              <a:gd name="connsiteY0" fmla="*/ 205 h 209593"/>
              <a:gd name="connsiteX1" fmla="*/ 162900 w 209509"/>
              <a:gd name="connsiteY1" fmla="*/ 16831 h 209593"/>
              <a:gd name="connsiteX2" fmla="*/ 209504 w 209509"/>
              <a:gd name="connsiteY2" fmla="*/ 95575 h 209593"/>
              <a:gd name="connsiteX3" fmla="*/ 165776 w 209509"/>
              <a:gd name="connsiteY3" fmla="*/ 172656 h 209593"/>
              <a:gd name="connsiteX4" fmla="*/ 100034 w 209509"/>
              <a:gd name="connsiteY4" fmla="*/ 209545 h 209593"/>
              <a:gd name="connsiteX5" fmla="*/ 18575 w 209509"/>
              <a:gd name="connsiteY5" fmla="*/ 165182 h 209593"/>
              <a:gd name="connsiteX6" fmla="*/ 5581 w 209509"/>
              <a:gd name="connsiteY6" fmla="*/ 76825 h 209593"/>
              <a:gd name="connsiteX7" fmla="*/ 87000 w 209509"/>
              <a:gd name="connsiteY7" fmla="*/ 28906 h 209593"/>
              <a:gd name="connsiteX8" fmla="*/ 139313 w 209509"/>
              <a:gd name="connsiteY8" fmla="*/ 29589 h 209593"/>
              <a:gd name="connsiteX9" fmla="*/ 82400 w 209509"/>
              <a:gd name="connsiteY9" fmla="*/ 49606 h 209593"/>
              <a:gd name="connsiteX10" fmla="*/ 22025 w 209509"/>
              <a:gd name="connsiteY10" fmla="*/ 81806 h 209593"/>
              <a:gd name="connsiteX11" fmla="*/ 18575 w 209509"/>
              <a:gd name="connsiteY11" fmla="*/ 149082 h 209593"/>
              <a:gd name="connsiteX12" fmla="*/ 97350 w 209509"/>
              <a:gd name="connsiteY12" fmla="*/ 193356 h 209593"/>
              <a:gd name="connsiteX13" fmla="*/ 164626 w 209509"/>
              <a:gd name="connsiteY13" fmla="*/ 158857 h 209593"/>
              <a:gd name="connsiteX14" fmla="*/ 198551 w 209509"/>
              <a:gd name="connsiteY14" fmla="*/ 95031 h 209593"/>
              <a:gd name="connsiteX15" fmla="*/ 152551 w 209509"/>
              <a:gd name="connsiteY15" fmla="*/ 23156 h 209593"/>
              <a:gd name="connsiteX16" fmla="*/ 66634 w 209509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8180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1208 w 208317"/>
              <a:gd name="connsiteY9" fmla="*/ 4960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9593"/>
              <a:gd name="connsiteX1" fmla="*/ 161708 w 208317"/>
              <a:gd name="connsiteY1" fmla="*/ 16831 h 209593"/>
              <a:gd name="connsiteX2" fmla="*/ 208312 w 208317"/>
              <a:gd name="connsiteY2" fmla="*/ 95575 h 209593"/>
              <a:gd name="connsiteX3" fmla="*/ 164584 w 208317"/>
              <a:gd name="connsiteY3" fmla="*/ 172656 h 209593"/>
              <a:gd name="connsiteX4" fmla="*/ 98842 w 208317"/>
              <a:gd name="connsiteY4" fmla="*/ 209545 h 209593"/>
              <a:gd name="connsiteX5" fmla="*/ 17383 w 208317"/>
              <a:gd name="connsiteY5" fmla="*/ 165182 h 209593"/>
              <a:gd name="connsiteX6" fmla="*/ 4389 w 208317"/>
              <a:gd name="connsiteY6" fmla="*/ 76825 h 209593"/>
              <a:gd name="connsiteX7" fmla="*/ 69708 w 208317"/>
              <a:gd name="connsiteY7" fmla="*/ 30056 h 209593"/>
              <a:gd name="connsiteX8" fmla="*/ 138121 w 208317"/>
              <a:gd name="connsiteY8" fmla="*/ 29589 h 209593"/>
              <a:gd name="connsiteX9" fmla="*/ 86958 w 208317"/>
              <a:gd name="connsiteY9" fmla="*/ 39256 h 209593"/>
              <a:gd name="connsiteX10" fmla="*/ 20833 w 208317"/>
              <a:gd name="connsiteY10" fmla="*/ 66856 h 209593"/>
              <a:gd name="connsiteX11" fmla="*/ 17383 w 208317"/>
              <a:gd name="connsiteY11" fmla="*/ 149082 h 209593"/>
              <a:gd name="connsiteX12" fmla="*/ 96158 w 208317"/>
              <a:gd name="connsiteY12" fmla="*/ 193356 h 209593"/>
              <a:gd name="connsiteX13" fmla="*/ 163434 w 208317"/>
              <a:gd name="connsiteY13" fmla="*/ 158857 h 209593"/>
              <a:gd name="connsiteX14" fmla="*/ 197359 w 208317"/>
              <a:gd name="connsiteY14" fmla="*/ 95031 h 209593"/>
              <a:gd name="connsiteX15" fmla="*/ 151359 w 208317"/>
              <a:gd name="connsiteY15" fmla="*/ 23156 h 209593"/>
              <a:gd name="connsiteX16" fmla="*/ 65442 w 208317"/>
              <a:gd name="connsiteY16" fmla="*/ 205 h 209593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86958 w 208317"/>
              <a:gd name="connsiteY9" fmla="*/ 39256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38121 w 208317"/>
              <a:gd name="connsiteY8" fmla="*/ 2958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91558 w 208317"/>
              <a:gd name="connsiteY9" fmla="*/ 455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0833 w 208317"/>
              <a:gd name="connsiteY10" fmla="*/ 66856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65442 w 208317"/>
              <a:gd name="connsiteY0" fmla="*/ 205 h 202712"/>
              <a:gd name="connsiteX1" fmla="*/ 161708 w 208317"/>
              <a:gd name="connsiteY1" fmla="*/ 16831 h 202712"/>
              <a:gd name="connsiteX2" fmla="*/ 208312 w 208317"/>
              <a:gd name="connsiteY2" fmla="*/ 95575 h 202712"/>
              <a:gd name="connsiteX3" fmla="*/ 164584 w 208317"/>
              <a:gd name="connsiteY3" fmla="*/ 172656 h 202712"/>
              <a:gd name="connsiteX4" fmla="*/ 70667 w 208317"/>
              <a:gd name="connsiteY4" fmla="*/ 202645 h 202712"/>
              <a:gd name="connsiteX5" fmla="*/ 17383 w 208317"/>
              <a:gd name="connsiteY5" fmla="*/ 165182 h 202712"/>
              <a:gd name="connsiteX6" fmla="*/ 4389 w 208317"/>
              <a:gd name="connsiteY6" fmla="*/ 76825 h 202712"/>
              <a:gd name="connsiteX7" fmla="*/ 69708 w 208317"/>
              <a:gd name="connsiteY7" fmla="*/ 30056 h 202712"/>
              <a:gd name="connsiteX8" fmla="*/ 154796 w 208317"/>
              <a:gd name="connsiteY8" fmla="*/ 42239 h 202712"/>
              <a:gd name="connsiteX9" fmla="*/ 73733 w 208317"/>
              <a:gd name="connsiteY9" fmla="*/ 47881 h 202712"/>
              <a:gd name="connsiteX10" fmla="*/ 27733 w 208317"/>
              <a:gd name="connsiteY10" fmla="*/ 73181 h 202712"/>
              <a:gd name="connsiteX11" fmla="*/ 17383 w 208317"/>
              <a:gd name="connsiteY11" fmla="*/ 149082 h 202712"/>
              <a:gd name="connsiteX12" fmla="*/ 96158 w 208317"/>
              <a:gd name="connsiteY12" fmla="*/ 193356 h 202712"/>
              <a:gd name="connsiteX13" fmla="*/ 163434 w 208317"/>
              <a:gd name="connsiteY13" fmla="*/ 158857 h 202712"/>
              <a:gd name="connsiteX14" fmla="*/ 197359 w 208317"/>
              <a:gd name="connsiteY14" fmla="*/ 95031 h 202712"/>
              <a:gd name="connsiteX15" fmla="*/ 151359 w 208317"/>
              <a:gd name="connsiteY15" fmla="*/ 23156 h 202712"/>
              <a:gd name="connsiteX16" fmla="*/ 65442 w 2083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71242 w 214117"/>
              <a:gd name="connsiteY0" fmla="*/ 205 h 202712"/>
              <a:gd name="connsiteX1" fmla="*/ 167508 w 214117"/>
              <a:gd name="connsiteY1" fmla="*/ 16831 h 202712"/>
              <a:gd name="connsiteX2" fmla="*/ 214112 w 214117"/>
              <a:gd name="connsiteY2" fmla="*/ 95575 h 202712"/>
              <a:gd name="connsiteX3" fmla="*/ 170384 w 214117"/>
              <a:gd name="connsiteY3" fmla="*/ 172656 h 202712"/>
              <a:gd name="connsiteX4" fmla="*/ 76467 w 214117"/>
              <a:gd name="connsiteY4" fmla="*/ 202645 h 202712"/>
              <a:gd name="connsiteX5" fmla="*/ 23183 w 214117"/>
              <a:gd name="connsiteY5" fmla="*/ 165182 h 202712"/>
              <a:gd name="connsiteX6" fmla="*/ 10189 w 214117"/>
              <a:gd name="connsiteY6" fmla="*/ 76825 h 202712"/>
              <a:gd name="connsiteX7" fmla="*/ 75508 w 214117"/>
              <a:gd name="connsiteY7" fmla="*/ 30056 h 202712"/>
              <a:gd name="connsiteX8" fmla="*/ 160596 w 214117"/>
              <a:gd name="connsiteY8" fmla="*/ 42239 h 202712"/>
              <a:gd name="connsiteX9" fmla="*/ 79533 w 214117"/>
              <a:gd name="connsiteY9" fmla="*/ 47881 h 202712"/>
              <a:gd name="connsiteX10" fmla="*/ 33533 w 214117"/>
              <a:gd name="connsiteY10" fmla="*/ 73181 h 202712"/>
              <a:gd name="connsiteX11" fmla="*/ 23183 w 214117"/>
              <a:gd name="connsiteY11" fmla="*/ 149082 h 202712"/>
              <a:gd name="connsiteX12" fmla="*/ 101958 w 214117"/>
              <a:gd name="connsiteY12" fmla="*/ 193356 h 202712"/>
              <a:gd name="connsiteX13" fmla="*/ 169234 w 214117"/>
              <a:gd name="connsiteY13" fmla="*/ 158857 h 202712"/>
              <a:gd name="connsiteX14" fmla="*/ 203159 w 214117"/>
              <a:gd name="connsiteY14" fmla="*/ 95031 h 202712"/>
              <a:gd name="connsiteX15" fmla="*/ 157159 w 214117"/>
              <a:gd name="connsiteY15" fmla="*/ 23156 h 202712"/>
              <a:gd name="connsiteX16" fmla="*/ 71242 w 214117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57531 w 211052"/>
              <a:gd name="connsiteY8" fmla="*/ 42239 h 202712"/>
              <a:gd name="connsiteX9" fmla="*/ 76468 w 211052"/>
              <a:gd name="connsiteY9" fmla="*/ 47881 h 202712"/>
              <a:gd name="connsiteX10" fmla="*/ 30468 w 211052"/>
              <a:gd name="connsiteY10" fmla="*/ 73181 h 202712"/>
              <a:gd name="connsiteX11" fmla="*/ 20118 w 211052"/>
              <a:gd name="connsiteY11" fmla="*/ 149082 h 202712"/>
              <a:gd name="connsiteX12" fmla="*/ 98893 w 211052"/>
              <a:gd name="connsiteY12" fmla="*/ 193356 h 202712"/>
              <a:gd name="connsiteX13" fmla="*/ 166169 w 211052"/>
              <a:gd name="connsiteY13" fmla="*/ 158857 h 202712"/>
              <a:gd name="connsiteX14" fmla="*/ 200094 w 211052"/>
              <a:gd name="connsiteY14" fmla="*/ 95031 h 202712"/>
              <a:gd name="connsiteX15" fmla="*/ 154094 w 211052"/>
              <a:gd name="connsiteY15" fmla="*/ 23156 h 202712"/>
              <a:gd name="connsiteX16" fmla="*/ 68177 w 211052"/>
              <a:gd name="connsiteY16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7531 w 211052"/>
              <a:gd name="connsiteY9" fmla="*/ 422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51206 w 211052"/>
              <a:gd name="connsiteY9" fmla="*/ 353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156 w 211052"/>
              <a:gd name="connsiteY9" fmla="*/ 301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4306 w 211052"/>
              <a:gd name="connsiteY9" fmla="*/ 37639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8218 w 211052"/>
              <a:gd name="connsiteY8" fmla="*/ 28331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8177 w 211052"/>
              <a:gd name="connsiteY0" fmla="*/ 205 h 202712"/>
              <a:gd name="connsiteX1" fmla="*/ 164443 w 211052"/>
              <a:gd name="connsiteY1" fmla="*/ 16831 h 202712"/>
              <a:gd name="connsiteX2" fmla="*/ 211047 w 211052"/>
              <a:gd name="connsiteY2" fmla="*/ 95575 h 202712"/>
              <a:gd name="connsiteX3" fmla="*/ 167319 w 211052"/>
              <a:gd name="connsiteY3" fmla="*/ 172656 h 202712"/>
              <a:gd name="connsiteX4" fmla="*/ 73402 w 211052"/>
              <a:gd name="connsiteY4" fmla="*/ 202645 h 202712"/>
              <a:gd name="connsiteX5" fmla="*/ 20118 w 211052"/>
              <a:gd name="connsiteY5" fmla="*/ 165182 h 202712"/>
              <a:gd name="connsiteX6" fmla="*/ 7124 w 211052"/>
              <a:gd name="connsiteY6" fmla="*/ 76825 h 202712"/>
              <a:gd name="connsiteX7" fmla="*/ 72443 w 211052"/>
              <a:gd name="connsiteY7" fmla="*/ 30056 h 202712"/>
              <a:gd name="connsiteX8" fmla="*/ 121318 w 211052"/>
              <a:gd name="connsiteY8" fmla="*/ 24306 h 202712"/>
              <a:gd name="connsiteX9" fmla="*/ 143731 w 211052"/>
              <a:gd name="connsiteY9" fmla="*/ 32464 h 202712"/>
              <a:gd name="connsiteX10" fmla="*/ 76468 w 211052"/>
              <a:gd name="connsiteY10" fmla="*/ 47881 h 202712"/>
              <a:gd name="connsiteX11" fmla="*/ 30468 w 211052"/>
              <a:gd name="connsiteY11" fmla="*/ 73181 h 202712"/>
              <a:gd name="connsiteX12" fmla="*/ 20118 w 211052"/>
              <a:gd name="connsiteY12" fmla="*/ 149082 h 202712"/>
              <a:gd name="connsiteX13" fmla="*/ 98893 w 211052"/>
              <a:gd name="connsiteY13" fmla="*/ 193356 h 202712"/>
              <a:gd name="connsiteX14" fmla="*/ 166169 w 211052"/>
              <a:gd name="connsiteY14" fmla="*/ 158857 h 202712"/>
              <a:gd name="connsiteX15" fmla="*/ 200094 w 211052"/>
              <a:gd name="connsiteY15" fmla="*/ 95031 h 202712"/>
              <a:gd name="connsiteX16" fmla="*/ 154094 w 211052"/>
              <a:gd name="connsiteY16" fmla="*/ 23156 h 202712"/>
              <a:gd name="connsiteX17" fmla="*/ 68177 w 211052"/>
              <a:gd name="connsiteY17" fmla="*/ 205 h 202712"/>
              <a:gd name="connsiteX0" fmla="*/ 65101 w 207976"/>
              <a:gd name="connsiteY0" fmla="*/ 205 h 202712"/>
              <a:gd name="connsiteX1" fmla="*/ 161367 w 207976"/>
              <a:gd name="connsiteY1" fmla="*/ 16831 h 202712"/>
              <a:gd name="connsiteX2" fmla="*/ 207971 w 207976"/>
              <a:gd name="connsiteY2" fmla="*/ 95575 h 202712"/>
              <a:gd name="connsiteX3" fmla="*/ 164243 w 207976"/>
              <a:gd name="connsiteY3" fmla="*/ 172656 h 202712"/>
              <a:gd name="connsiteX4" fmla="*/ 70326 w 207976"/>
              <a:gd name="connsiteY4" fmla="*/ 202645 h 202712"/>
              <a:gd name="connsiteX5" fmla="*/ 17042 w 207976"/>
              <a:gd name="connsiteY5" fmla="*/ 165182 h 202712"/>
              <a:gd name="connsiteX6" fmla="*/ 4048 w 207976"/>
              <a:gd name="connsiteY6" fmla="*/ 76825 h 202712"/>
              <a:gd name="connsiteX7" fmla="*/ 64767 w 207976"/>
              <a:gd name="connsiteY7" fmla="*/ 28331 h 202712"/>
              <a:gd name="connsiteX8" fmla="*/ 118242 w 207976"/>
              <a:gd name="connsiteY8" fmla="*/ 24306 h 202712"/>
              <a:gd name="connsiteX9" fmla="*/ 140655 w 207976"/>
              <a:gd name="connsiteY9" fmla="*/ 32464 h 202712"/>
              <a:gd name="connsiteX10" fmla="*/ 73392 w 207976"/>
              <a:gd name="connsiteY10" fmla="*/ 47881 h 202712"/>
              <a:gd name="connsiteX11" fmla="*/ 27392 w 207976"/>
              <a:gd name="connsiteY11" fmla="*/ 73181 h 202712"/>
              <a:gd name="connsiteX12" fmla="*/ 17042 w 207976"/>
              <a:gd name="connsiteY12" fmla="*/ 149082 h 202712"/>
              <a:gd name="connsiteX13" fmla="*/ 95817 w 207976"/>
              <a:gd name="connsiteY13" fmla="*/ 193356 h 202712"/>
              <a:gd name="connsiteX14" fmla="*/ 163093 w 207976"/>
              <a:gd name="connsiteY14" fmla="*/ 158857 h 202712"/>
              <a:gd name="connsiteX15" fmla="*/ 197018 w 207976"/>
              <a:gd name="connsiteY15" fmla="*/ 95031 h 202712"/>
              <a:gd name="connsiteX16" fmla="*/ 151018 w 207976"/>
              <a:gd name="connsiteY16" fmla="*/ 23156 h 202712"/>
              <a:gd name="connsiteX17" fmla="*/ 65101 w 207976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0304 w 210888"/>
              <a:gd name="connsiteY11" fmla="*/ 7318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19954 w 210888"/>
              <a:gd name="connsiteY12" fmla="*/ 1490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013 w 210888"/>
              <a:gd name="connsiteY0" fmla="*/ 205 h 202712"/>
              <a:gd name="connsiteX1" fmla="*/ 164279 w 210888"/>
              <a:gd name="connsiteY1" fmla="*/ 16831 h 202712"/>
              <a:gd name="connsiteX2" fmla="*/ 210883 w 210888"/>
              <a:gd name="connsiteY2" fmla="*/ 95575 h 202712"/>
              <a:gd name="connsiteX3" fmla="*/ 167155 w 210888"/>
              <a:gd name="connsiteY3" fmla="*/ 172656 h 202712"/>
              <a:gd name="connsiteX4" fmla="*/ 73238 w 210888"/>
              <a:gd name="connsiteY4" fmla="*/ 202645 h 202712"/>
              <a:gd name="connsiteX5" fmla="*/ 19954 w 210888"/>
              <a:gd name="connsiteY5" fmla="*/ 165182 h 202712"/>
              <a:gd name="connsiteX6" fmla="*/ 2360 w 210888"/>
              <a:gd name="connsiteY6" fmla="*/ 76825 h 202712"/>
              <a:gd name="connsiteX7" fmla="*/ 67679 w 210888"/>
              <a:gd name="connsiteY7" fmla="*/ 28331 h 202712"/>
              <a:gd name="connsiteX8" fmla="*/ 121154 w 210888"/>
              <a:gd name="connsiteY8" fmla="*/ 24306 h 202712"/>
              <a:gd name="connsiteX9" fmla="*/ 143567 w 210888"/>
              <a:gd name="connsiteY9" fmla="*/ 32464 h 202712"/>
              <a:gd name="connsiteX10" fmla="*/ 76304 w 210888"/>
              <a:gd name="connsiteY10" fmla="*/ 47881 h 202712"/>
              <a:gd name="connsiteX11" fmla="*/ 32604 w 210888"/>
              <a:gd name="connsiteY11" fmla="*/ 74331 h 202712"/>
              <a:gd name="connsiteX12" fmla="*/ 23404 w 210888"/>
              <a:gd name="connsiteY12" fmla="*/ 146782 h 202712"/>
              <a:gd name="connsiteX13" fmla="*/ 98729 w 210888"/>
              <a:gd name="connsiteY13" fmla="*/ 193356 h 202712"/>
              <a:gd name="connsiteX14" fmla="*/ 166005 w 210888"/>
              <a:gd name="connsiteY14" fmla="*/ 158857 h 202712"/>
              <a:gd name="connsiteX15" fmla="*/ 199930 w 210888"/>
              <a:gd name="connsiteY15" fmla="*/ 95031 h 202712"/>
              <a:gd name="connsiteX16" fmla="*/ 153930 w 210888"/>
              <a:gd name="connsiteY16" fmla="*/ 23156 h 202712"/>
              <a:gd name="connsiteX17" fmla="*/ 68013 w 210888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99418 w 211577"/>
              <a:gd name="connsiteY13" fmla="*/ 193356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33293 w 211577"/>
              <a:gd name="connsiteY11" fmla="*/ 7433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76993 w 211577"/>
              <a:gd name="connsiteY10" fmla="*/ 4788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577"/>
              <a:gd name="connsiteY0" fmla="*/ 205 h 202712"/>
              <a:gd name="connsiteX1" fmla="*/ 164968 w 211577"/>
              <a:gd name="connsiteY1" fmla="*/ 16831 h 202712"/>
              <a:gd name="connsiteX2" fmla="*/ 211572 w 211577"/>
              <a:gd name="connsiteY2" fmla="*/ 95575 h 202712"/>
              <a:gd name="connsiteX3" fmla="*/ 167844 w 211577"/>
              <a:gd name="connsiteY3" fmla="*/ 172656 h 202712"/>
              <a:gd name="connsiteX4" fmla="*/ 73927 w 211577"/>
              <a:gd name="connsiteY4" fmla="*/ 202645 h 202712"/>
              <a:gd name="connsiteX5" fmla="*/ 17193 w 211577"/>
              <a:gd name="connsiteY5" fmla="*/ 165182 h 202712"/>
              <a:gd name="connsiteX6" fmla="*/ 3049 w 211577"/>
              <a:gd name="connsiteY6" fmla="*/ 76825 h 202712"/>
              <a:gd name="connsiteX7" fmla="*/ 68368 w 211577"/>
              <a:gd name="connsiteY7" fmla="*/ 28331 h 202712"/>
              <a:gd name="connsiteX8" fmla="*/ 121843 w 211577"/>
              <a:gd name="connsiteY8" fmla="*/ 24306 h 202712"/>
              <a:gd name="connsiteX9" fmla="*/ 144256 w 211577"/>
              <a:gd name="connsiteY9" fmla="*/ 32464 h 202712"/>
              <a:gd name="connsiteX10" fmla="*/ 55143 w 211577"/>
              <a:gd name="connsiteY10" fmla="*/ 44431 h 202712"/>
              <a:gd name="connsiteX11" fmla="*/ 17193 w 211577"/>
              <a:gd name="connsiteY11" fmla="*/ 89281 h 202712"/>
              <a:gd name="connsiteX12" fmla="*/ 24093 w 211577"/>
              <a:gd name="connsiteY12" fmla="*/ 146782 h 202712"/>
              <a:gd name="connsiteX13" fmla="*/ 78718 w 211577"/>
              <a:gd name="connsiteY13" fmla="*/ 187031 h 202712"/>
              <a:gd name="connsiteX14" fmla="*/ 166694 w 211577"/>
              <a:gd name="connsiteY14" fmla="*/ 158857 h 202712"/>
              <a:gd name="connsiteX15" fmla="*/ 200619 w 211577"/>
              <a:gd name="connsiteY15" fmla="*/ 95031 h 202712"/>
              <a:gd name="connsiteX16" fmla="*/ 154619 w 211577"/>
              <a:gd name="connsiteY16" fmla="*/ 23156 h 202712"/>
              <a:gd name="connsiteX17" fmla="*/ 68702 w 211577"/>
              <a:gd name="connsiteY17" fmla="*/ 205 h 202712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200619 w 211718"/>
              <a:gd name="connsiteY15" fmla="*/ 950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66694 w 211718"/>
              <a:gd name="connsiteY14" fmla="*/ 158857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11718"/>
              <a:gd name="connsiteY0" fmla="*/ 205 h 202667"/>
              <a:gd name="connsiteX1" fmla="*/ 164968 w 211718"/>
              <a:gd name="connsiteY1" fmla="*/ 16831 h 202667"/>
              <a:gd name="connsiteX2" fmla="*/ 211572 w 211718"/>
              <a:gd name="connsiteY2" fmla="*/ 95575 h 202667"/>
              <a:gd name="connsiteX3" fmla="*/ 177619 w 211718"/>
              <a:gd name="connsiteY3" fmla="*/ 169781 h 202667"/>
              <a:gd name="connsiteX4" fmla="*/ 73927 w 211718"/>
              <a:gd name="connsiteY4" fmla="*/ 202645 h 202667"/>
              <a:gd name="connsiteX5" fmla="*/ 17193 w 211718"/>
              <a:gd name="connsiteY5" fmla="*/ 165182 h 202667"/>
              <a:gd name="connsiteX6" fmla="*/ 3049 w 211718"/>
              <a:gd name="connsiteY6" fmla="*/ 76825 h 202667"/>
              <a:gd name="connsiteX7" fmla="*/ 68368 w 211718"/>
              <a:gd name="connsiteY7" fmla="*/ 28331 h 202667"/>
              <a:gd name="connsiteX8" fmla="*/ 121843 w 211718"/>
              <a:gd name="connsiteY8" fmla="*/ 24306 h 202667"/>
              <a:gd name="connsiteX9" fmla="*/ 144256 w 211718"/>
              <a:gd name="connsiteY9" fmla="*/ 32464 h 202667"/>
              <a:gd name="connsiteX10" fmla="*/ 55143 w 211718"/>
              <a:gd name="connsiteY10" fmla="*/ 44431 h 202667"/>
              <a:gd name="connsiteX11" fmla="*/ 17193 w 211718"/>
              <a:gd name="connsiteY11" fmla="*/ 89281 h 202667"/>
              <a:gd name="connsiteX12" fmla="*/ 24093 w 211718"/>
              <a:gd name="connsiteY12" fmla="*/ 146782 h 202667"/>
              <a:gd name="connsiteX13" fmla="*/ 78718 w 211718"/>
              <a:gd name="connsiteY13" fmla="*/ 187031 h 202667"/>
              <a:gd name="connsiteX14" fmla="*/ 174744 w 211718"/>
              <a:gd name="connsiteY14" fmla="*/ 153682 h 202667"/>
              <a:gd name="connsiteX15" fmla="*/ 196594 w 211718"/>
              <a:gd name="connsiteY15" fmla="*/ 101931 h 202667"/>
              <a:gd name="connsiteX16" fmla="*/ 154619 w 211718"/>
              <a:gd name="connsiteY16" fmla="*/ 23156 h 202667"/>
              <a:gd name="connsiteX17" fmla="*/ 68702 w 211718"/>
              <a:gd name="connsiteY17" fmla="*/ 205 h 202667"/>
              <a:gd name="connsiteX0" fmla="*/ 68702 w 206138"/>
              <a:gd name="connsiteY0" fmla="*/ 240 h 202706"/>
              <a:gd name="connsiteX1" fmla="*/ 164968 w 206138"/>
              <a:gd name="connsiteY1" fmla="*/ 16866 h 202706"/>
              <a:gd name="connsiteX2" fmla="*/ 205822 w 206138"/>
              <a:gd name="connsiteY2" fmla="*/ 95035 h 202706"/>
              <a:gd name="connsiteX3" fmla="*/ 177619 w 206138"/>
              <a:gd name="connsiteY3" fmla="*/ 169816 h 202706"/>
              <a:gd name="connsiteX4" fmla="*/ 73927 w 206138"/>
              <a:gd name="connsiteY4" fmla="*/ 202680 h 202706"/>
              <a:gd name="connsiteX5" fmla="*/ 17193 w 206138"/>
              <a:gd name="connsiteY5" fmla="*/ 165217 h 202706"/>
              <a:gd name="connsiteX6" fmla="*/ 3049 w 206138"/>
              <a:gd name="connsiteY6" fmla="*/ 76860 h 202706"/>
              <a:gd name="connsiteX7" fmla="*/ 68368 w 206138"/>
              <a:gd name="connsiteY7" fmla="*/ 28366 h 202706"/>
              <a:gd name="connsiteX8" fmla="*/ 121843 w 206138"/>
              <a:gd name="connsiteY8" fmla="*/ 24341 h 202706"/>
              <a:gd name="connsiteX9" fmla="*/ 144256 w 206138"/>
              <a:gd name="connsiteY9" fmla="*/ 32499 h 202706"/>
              <a:gd name="connsiteX10" fmla="*/ 55143 w 206138"/>
              <a:gd name="connsiteY10" fmla="*/ 44466 h 202706"/>
              <a:gd name="connsiteX11" fmla="*/ 17193 w 206138"/>
              <a:gd name="connsiteY11" fmla="*/ 89316 h 202706"/>
              <a:gd name="connsiteX12" fmla="*/ 24093 w 206138"/>
              <a:gd name="connsiteY12" fmla="*/ 146817 h 202706"/>
              <a:gd name="connsiteX13" fmla="*/ 78718 w 206138"/>
              <a:gd name="connsiteY13" fmla="*/ 187066 h 202706"/>
              <a:gd name="connsiteX14" fmla="*/ 174744 w 206138"/>
              <a:gd name="connsiteY14" fmla="*/ 153717 h 202706"/>
              <a:gd name="connsiteX15" fmla="*/ 196594 w 206138"/>
              <a:gd name="connsiteY15" fmla="*/ 101966 h 202706"/>
              <a:gd name="connsiteX16" fmla="*/ 154619 w 206138"/>
              <a:gd name="connsiteY16" fmla="*/ 23191 h 202706"/>
              <a:gd name="connsiteX17" fmla="*/ 68702 w 206138"/>
              <a:gd name="connsiteY17" fmla="*/ 240 h 20270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6594 w 206138"/>
              <a:gd name="connsiteY15" fmla="*/ 101836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4744 w 206138"/>
              <a:gd name="connsiteY14" fmla="*/ 15358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718 w 206138"/>
              <a:gd name="connsiteY13" fmla="*/ 186936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702 w 206138"/>
              <a:gd name="connsiteY0" fmla="*/ 110 h 202576"/>
              <a:gd name="connsiteX1" fmla="*/ 164968 w 206138"/>
              <a:gd name="connsiteY1" fmla="*/ 21336 h 202576"/>
              <a:gd name="connsiteX2" fmla="*/ 205822 w 206138"/>
              <a:gd name="connsiteY2" fmla="*/ 94905 h 202576"/>
              <a:gd name="connsiteX3" fmla="*/ 177619 w 206138"/>
              <a:gd name="connsiteY3" fmla="*/ 169686 h 202576"/>
              <a:gd name="connsiteX4" fmla="*/ 73927 w 206138"/>
              <a:gd name="connsiteY4" fmla="*/ 202550 h 202576"/>
              <a:gd name="connsiteX5" fmla="*/ 17193 w 206138"/>
              <a:gd name="connsiteY5" fmla="*/ 165087 h 202576"/>
              <a:gd name="connsiteX6" fmla="*/ 3049 w 206138"/>
              <a:gd name="connsiteY6" fmla="*/ 76730 h 202576"/>
              <a:gd name="connsiteX7" fmla="*/ 68368 w 206138"/>
              <a:gd name="connsiteY7" fmla="*/ 28236 h 202576"/>
              <a:gd name="connsiteX8" fmla="*/ 121843 w 206138"/>
              <a:gd name="connsiteY8" fmla="*/ 24211 h 202576"/>
              <a:gd name="connsiteX9" fmla="*/ 144256 w 206138"/>
              <a:gd name="connsiteY9" fmla="*/ 32369 h 202576"/>
              <a:gd name="connsiteX10" fmla="*/ 55143 w 206138"/>
              <a:gd name="connsiteY10" fmla="*/ 44336 h 202576"/>
              <a:gd name="connsiteX11" fmla="*/ 17193 w 206138"/>
              <a:gd name="connsiteY11" fmla="*/ 89186 h 202576"/>
              <a:gd name="connsiteX12" fmla="*/ 24093 w 206138"/>
              <a:gd name="connsiteY12" fmla="*/ 146687 h 202576"/>
              <a:gd name="connsiteX13" fmla="*/ 78143 w 206138"/>
              <a:gd name="connsiteY13" fmla="*/ 189811 h 202576"/>
              <a:gd name="connsiteX14" fmla="*/ 175319 w 206138"/>
              <a:gd name="connsiteY14" fmla="*/ 159337 h 202576"/>
              <a:gd name="connsiteX15" fmla="*/ 198894 w 206138"/>
              <a:gd name="connsiteY15" fmla="*/ 92061 h 202576"/>
              <a:gd name="connsiteX16" fmla="*/ 154619 w 206138"/>
              <a:gd name="connsiteY16" fmla="*/ 23061 h 202576"/>
              <a:gd name="connsiteX17" fmla="*/ 68702 w 206138"/>
              <a:gd name="connsiteY17" fmla="*/ 110 h 202576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7420 w 206328"/>
              <a:gd name="connsiteY11" fmla="*/ 891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929 w 206328"/>
              <a:gd name="connsiteY0" fmla="*/ 110 h 197985"/>
              <a:gd name="connsiteX1" fmla="*/ 165195 w 206328"/>
              <a:gd name="connsiteY1" fmla="*/ 21336 h 197985"/>
              <a:gd name="connsiteX2" fmla="*/ 206049 w 206328"/>
              <a:gd name="connsiteY2" fmla="*/ 94905 h 197985"/>
              <a:gd name="connsiteX3" fmla="*/ 177846 w 206328"/>
              <a:gd name="connsiteY3" fmla="*/ 169686 h 197985"/>
              <a:gd name="connsiteX4" fmla="*/ 83354 w 206328"/>
              <a:gd name="connsiteY4" fmla="*/ 197950 h 197985"/>
              <a:gd name="connsiteX5" fmla="*/ 17420 w 206328"/>
              <a:gd name="connsiteY5" fmla="*/ 165087 h 197985"/>
              <a:gd name="connsiteX6" fmla="*/ 3276 w 206328"/>
              <a:gd name="connsiteY6" fmla="*/ 76730 h 197985"/>
              <a:gd name="connsiteX7" fmla="*/ 68595 w 206328"/>
              <a:gd name="connsiteY7" fmla="*/ 28236 h 197985"/>
              <a:gd name="connsiteX8" fmla="*/ 122070 w 206328"/>
              <a:gd name="connsiteY8" fmla="*/ 24211 h 197985"/>
              <a:gd name="connsiteX9" fmla="*/ 144483 w 206328"/>
              <a:gd name="connsiteY9" fmla="*/ 32369 h 197985"/>
              <a:gd name="connsiteX10" fmla="*/ 55370 w 206328"/>
              <a:gd name="connsiteY10" fmla="*/ 44336 h 197985"/>
              <a:gd name="connsiteX11" fmla="*/ 13970 w 206328"/>
              <a:gd name="connsiteY11" fmla="*/ 86886 h 197985"/>
              <a:gd name="connsiteX12" fmla="*/ 24320 w 206328"/>
              <a:gd name="connsiteY12" fmla="*/ 146687 h 197985"/>
              <a:gd name="connsiteX13" fmla="*/ 78370 w 206328"/>
              <a:gd name="connsiteY13" fmla="*/ 189811 h 197985"/>
              <a:gd name="connsiteX14" fmla="*/ 175546 w 206328"/>
              <a:gd name="connsiteY14" fmla="*/ 159337 h 197985"/>
              <a:gd name="connsiteX15" fmla="*/ 199121 w 206328"/>
              <a:gd name="connsiteY15" fmla="*/ 92061 h 197985"/>
              <a:gd name="connsiteX16" fmla="*/ 154846 w 206328"/>
              <a:gd name="connsiteY16" fmla="*/ 23061 h 197985"/>
              <a:gd name="connsiteX17" fmla="*/ 68929 w 206328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4715 w 205673"/>
              <a:gd name="connsiteY10" fmla="*/ 44336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50690 w 205673"/>
              <a:gd name="connsiteY10" fmla="*/ 39161 h 197985"/>
              <a:gd name="connsiteX11" fmla="*/ 13315 w 205673"/>
              <a:gd name="connsiteY11" fmla="*/ 86886 h 197985"/>
              <a:gd name="connsiteX12" fmla="*/ 23665 w 205673"/>
              <a:gd name="connsiteY12" fmla="*/ 146687 h 197985"/>
              <a:gd name="connsiteX13" fmla="*/ 77715 w 205673"/>
              <a:gd name="connsiteY13" fmla="*/ 189811 h 197985"/>
              <a:gd name="connsiteX14" fmla="*/ 174891 w 205673"/>
              <a:gd name="connsiteY14" fmla="*/ 159337 h 197985"/>
              <a:gd name="connsiteX15" fmla="*/ 198466 w 205673"/>
              <a:gd name="connsiteY15" fmla="*/ 92061 h 197985"/>
              <a:gd name="connsiteX16" fmla="*/ 154191 w 205673"/>
              <a:gd name="connsiteY16" fmla="*/ 23061 h 197985"/>
              <a:gd name="connsiteX17" fmla="*/ 68274 w 205673"/>
              <a:gd name="connsiteY17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81165 w 205673"/>
              <a:gd name="connsiteY10" fmla="*/ 362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50690 w 205673"/>
              <a:gd name="connsiteY11" fmla="*/ 39161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7465 w 205673"/>
              <a:gd name="connsiteY11" fmla="*/ 512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3315 w 205673"/>
              <a:gd name="connsiteY12" fmla="*/ 868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2290 w 205673"/>
              <a:gd name="connsiteY11" fmla="*/ 58136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8274 w 205673"/>
              <a:gd name="connsiteY0" fmla="*/ 110 h 197985"/>
              <a:gd name="connsiteX1" fmla="*/ 164540 w 205673"/>
              <a:gd name="connsiteY1" fmla="*/ 21336 h 197985"/>
              <a:gd name="connsiteX2" fmla="*/ 205394 w 205673"/>
              <a:gd name="connsiteY2" fmla="*/ 94905 h 197985"/>
              <a:gd name="connsiteX3" fmla="*/ 177191 w 205673"/>
              <a:gd name="connsiteY3" fmla="*/ 169686 h 197985"/>
              <a:gd name="connsiteX4" fmla="*/ 82699 w 205673"/>
              <a:gd name="connsiteY4" fmla="*/ 197950 h 197985"/>
              <a:gd name="connsiteX5" fmla="*/ 16765 w 205673"/>
              <a:gd name="connsiteY5" fmla="*/ 165087 h 197985"/>
              <a:gd name="connsiteX6" fmla="*/ 2621 w 205673"/>
              <a:gd name="connsiteY6" fmla="*/ 76730 h 197985"/>
              <a:gd name="connsiteX7" fmla="*/ 58740 w 205673"/>
              <a:gd name="connsiteY7" fmla="*/ 27661 h 197985"/>
              <a:gd name="connsiteX8" fmla="*/ 121415 w 205673"/>
              <a:gd name="connsiteY8" fmla="*/ 24211 h 197985"/>
              <a:gd name="connsiteX9" fmla="*/ 143828 w 205673"/>
              <a:gd name="connsiteY9" fmla="*/ 32369 h 197985"/>
              <a:gd name="connsiteX10" fmla="*/ 95540 w 205673"/>
              <a:gd name="connsiteY10" fmla="*/ 40886 h 197985"/>
              <a:gd name="connsiteX11" fmla="*/ 31715 w 205673"/>
              <a:gd name="connsiteY11" fmla="*/ 63311 h 197985"/>
              <a:gd name="connsiteX12" fmla="*/ 10440 w 205673"/>
              <a:gd name="connsiteY12" fmla="*/ 100686 h 197985"/>
              <a:gd name="connsiteX13" fmla="*/ 23665 w 205673"/>
              <a:gd name="connsiteY13" fmla="*/ 146687 h 197985"/>
              <a:gd name="connsiteX14" fmla="*/ 77715 w 205673"/>
              <a:gd name="connsiteY14" fmla="*/ 189811 h 197985"/>
              <a:gd name="connsiteX15" fmla="*/ 174891 w 205673"/>
              <a:gd name="connsiteY15" fmla="*/ 159337 h 197985"/>
              <a:gd name="connsiteX16" fmla="*/ 198466 w 205673"/>
              <a:gd name="connsiteY16" fmla="*/ 92061 h 197985"/>
              <a:gd name="connsiteX17" fmla="*/ 154191 w 205673"/>
              <a:gd name="connsiteY17" fmla="*/ 23061 h 197985"/>
              <a:gd name="connsiteX18" fmla="*/ 68274 w 205673"/>
              <a:gd name="connsiteY18" fmla="*/ 110 h 197985"/>
              <a:gd name="connsiteX0" fmla="*/ 67138 w 204537"/>
              <a:gd name="connsiteY0" fmla="*/ 110 h 197985"/>
              <a:gd name="connsiteX1" fmla="*/ 163404 w 204537"/>
              <a:gd name="connsiteY1" fmla="*/ 21336 h 197985"/>
              <a:gd name="connsiteX2" fmla="*/ 204258 w 204537"/>
              <a:gd name="connsiteY2" fmla="*/ 94905 h 197985"/>
              <a:gd name="connsiteX3" fmla="*/ 176055 w 204537"/>
              <a:gd name="connsiteY3" fmla="*/ 169686 h 197985"/>
              <a:gd name="connsiteX4" fmla="*/ 81563 w 204537"/>
              <a:gd name="connsiteY4" fmla="*/ 197950 h 197985"/>
              <a:gd name="connsiteX5" fmla="*/ 15629 w 204537"/>
              <a:gd name="connsiteY5" fmla="*/ 165087 h 197985"/>
              <a:gd name="connsiteX6" fmla="*/ 16204 w 204537"/>
              <a:gd name="connsiteY6" fmla="*/ 165086 h 197985"/>
              <a:gd name="connsiteX7" fmla="*/ 1485 w 204537"/>
              <a:gd name="connsiteY7" fmla="*/ 76730 h 197985"/>
              <a:gd name="connsiteX8" fmla="*/ 57604 w 204537"/>
              <a:gd name="connsiteY8" fmla="*/ 27661 h 197985"/>
              <a:gd name="connsiteX9" fmla="*/ 120279 w 204537"/>
              <a:gd name="connsiteY9" fmla="*/ 24211 h 197985"/>
              <a:gd name="connsiteX10" fmla="*/ 142692 w 204537"/>
              <a:gd name="connsiteY10" fmla="*/ 32369 h 197985"/>
              <a:gd name="connsiteX11" fmla="*/ 94404 w 204537"/>
              <a:gd name="connsiteY11" fmla="*/ 40886 h 197985"/>
              <a:gd name="connsiteX12" fmla="*/ 30579 w 204537"/>
              <a:gd name="connsiteY12" fmla="*/ 63311 h 197985"/>
              <a:gd name="connsiteX13" fmla="*/ 9304 w 204537"/>
              <a:gd name="connsiteY13" fmla="*/ 100686 h 197985"/>
              <a:gd name="connsiteX14" fmla="*/ 22529 w 204537"/>
              <a:gd name="connsiteY14" fmla="*/ 146687 h 197985"/>
              <a:gd name="connsiteX15" fmla="*/ 76579 w 204537"/>
              <a:gd name="connsiteY15" fmla="*/ 189811 h 197985"/>
              <a:gd name="connsiteX16" fmla="*/ 173755 w 204537"/>
              <a:gd name="connsiteY16" fmla="*/ 159337 h 197985"/>
              <a:gd name="connsiteX17" fmla="*/ 197330 w 204537"/>
              <a:gd name="connsiteY17" fmla="*/ 92061 h 197985"/>
              <a:gd name="connsiteX18" fmla="*/ 153055 w 204537"/>
              <a:gd name="connsiteY18" fmla="*/ 23061 h 197985"/>
              <a:gd name="connsiteX19" fmla="*/ 67138 w 204537"/>
              <a:gd name="connsiteY19" fmla="*/ 110 h 197985"/>
              <a:gd name="connsiteX0" fmla="*/ 68898 w 206297"/>
              <a:gd name="connsiteY0" fmla="*/ 110 h 197985"/>
              <a:gd name="connsiteX1" fmla="*/ 165164 w 206297"/>
              <a:gd name="connsiteY1" fmla="*/ 21336 h 197985"/>
              <a:gd name="connsiteX2" fmla="*/ 206018 w 206297"/>
              <a:gd name="connsiteY2" fmla="*/ 94905 h 197985"/>
              <a:gd name="connsiteX3" fmla="*/ 177815 w 206297"/>
              <a:gd name="connsiteY3" fmla="*/ 169686 h 197985"/>
              <a:gd name="connsiteX4" fmla="*/ 83323 w 206297"/>
              <a:gd name="connsiteY4" fmla="*/ 197950 h 197985"/>
              <a:gd name="connsiteX5" fmla="*/ 17389 w 206297"/>
              <a:gd name="connsiteY5" fmla="*/ 165087 h 197985"/>
              <a:gd name="connsiteX6" fmla="*/ 17964 w 206297"/>
              <a:gd name="connsiteY6" fmla="*/ 165086 h 197985"/>
              <a:gd name="connsiteX7" fmla="*/ 3245 w 206297"/>
              <a:gd name="connsiteY7" fmla="*/ 76730 h 197985"/>
              <a:gd name="connsiteX8" fmla="*/ 59364 w 206297"/>
              <a:gd name="connsiteY8" fmla="*/ 27661 h 197985"/>
              <a:gd name="connsiteX9" fmla="*/ 122039 w 206297"/>
              <a:gd name="connsiteY9" fmla="*/ 24211 h 197985"/>
              <a:gd name="connsiteX10" fmla="*/ 144452 w 206297"/>
              <a:gd name="connsiteY10" fmla="*/ 32369 h 197985"/>
              <a:gd name="connsiteX11" fmla="*/ 96164 w 206297"/>
              <a:gd name="connsiteY11" fmla="*/ 40886 h 197985"/>
              <a:gd name="connsiteX12" fmla="*/ 32339 w 206297"/>
              <a:gd name="connsiteY12" fmla="*/ 63311 h 197985"/>
              <a:gd name="connsiteX13" fmla="*/ 11064 w 206297"/>
              <a:gd name="connsiteY13" fmla="*/ 100686 h 197985"/>
              <a:gd name="connsiteX14" fmla="*/ 24289 w 206297"/>
              <a:gd name="connsiteY14" fmla="*/ 146687 h 197985"/>
              <a:gd name="connsiteX15" fmla="*/ 78339 w 206297"/>
              <a:gd name="connsiteY15" fmla="*/ 189811 h 197985"/>
              <a:gd name="connsiteX16" fmla="*/ 175515 w 206297"/>
              <a:gd name="connsiteY16" fmla="*/ 159337 h 197985"/>
              <a:gd name="connsiteX17" fmla="*/ 199090 w 206297"/>
              <a:gd name="connsiteY17" fmla="*/ 92061 h 197985"/>
              <a:gd name="connsiteX18" fmla="*/ 154815 w 206297"/>
              <a:gd name="connsiteY18" fmla="*/ 23061 h 197985"/>
              <a:gd name="connsiteX19" fmla="*/ 68898 w 206297"/>
              <a:gd name="connsiteY19" fmla="*/ 110 h 197985"/>
              <a:gd name="connsiteX0" fmla="*/ 70503 w 207902"/>
              <a:gd name="connsiteY0" fmla="*/ 110 h 197985"/>
              <a:gd name="connsiteX1" fmla="*/ 166769 w 207902"/>
              <a:gd name="connsiteY1" fmla="*/ 21336 h 197985"/>
              <a:gd name="connsiteX2" fmla="*/ 207623 w 207902"/>
              <a:gd name="connsiteY2" fmla="*/ 94905 h 197985"/>
              <a:gd name="connsiteX3" fmla="*/ 179420 w 207902"/>
              <a:gd name="connsiteY3" fmla="*/ 169686 h 197985"/>
              <a:gd name="connsiteX4" fmla="*/ 84928 w 207902"/>
              <a:gd name="connsiteY4" fmla="*/ 197950 h 197985"/>
              <a:gd name="connsiteX5" fmla="*/ 18994 w 207902"/>
              <a:gd name="connsiteY5" fmla="*/ 165087 h 197985"/>
              <a:gd name="connsiteX6" fmla="*/ 19569 w 207902"/>
              <a:gd name="connsiteY6" fmla="*/ 165086 h 197985"/>
              <a:gd name="connsiteX7" fmla="*/ 4619 w 207902"/>
              <a:gd name="connsiteY7" fmla="*/ 143236 h 197985"/>
              <a:gd name="connsiteX8" fmla="*/ 4850 w 207902"/>
              <a:gd name="connsiteY8" fmla="*/ 76730 h 197985"/>
              <a:gd name="connsiteX9" fmla="*/ 60969 w 207902"/>
              <a:gd name="connsiteY9" fmla="*/ 27661 h 197985"/>
              <a:gd name="connsiteX10" fmla="*/ 123644 w 207902"/>
              <a:gd name="connsiteY10" fmla="*/ 24211 h 197985"/>
              <a:gd name="connsiteX11" fmla="*/ 146057 w 207902"/>
              <a:gd name="connsiteY11" fmla="*/ 32369 h 197985"/>
              <a:gd name="connsiteX12" fmla="*/ 97769 w 207902"/>
              <a:gd name="connsiteY12" fmla="*/ 40886 h 197985"/>
              <a:gd name="connsiteX13" fmla="*/ 33944 w 207902"/>
              <a:gd name="connsiteY13" fmla="*/ 63311 h 197985"/>
              <a:gd name="connsiteX14" fmla="*/ 12669 w 207902"/>
              <a:gd name="connsiteY14" fmla="*/ 100686 h 197985"/>
              <a:gd name="connsiteX15" fmla="*/ 25894 w 207902"/>
              <a:gd name="connsiteY15" fmla="*/ 146687 h 197985"/>
              <a:gd name="connsiteX16" fmla="*/ 79944 w 207902"/>
              <a:gd name="connsiteY16" fmla="*/ 189811 h 197985"/>
              <a:gd name="connsiteX17" fmla="*/ 177120 w 207902"/>
              <a:gd name="connsiteY17" fmla="*/ 159337 h 197985"/>
              <a:gd name="connsiteX18" fmla="*/ 200695 w 207902"/>
              <a:gd name="connsiteY18" fmla="*/ 92061 h 197985"/>
              <a:gd name="connsiteX19" fmla="*/ 156420 w 207902"/>
              <a:gd name="connsiteY19" fmla="*/ 23061 h 197985"/>
              <a:gd name="connsiteX20" fmla="*/ 70503 w 207902"/>
              <a:gd name="connsiteY20" fmla="*/ 110 h 197985"/>
              <a:gd name="connsiteX0" fmla="*/ 73711 w 211110"/>
              <a:gd name="connsiteY0" fmla="*/ 110 h 197985"/>
              <a:gd name="connsiteX1" fmla="*/ 169977 w 211110"/>
              <a:gd name="connsiteY1" fmla="*/ 21336 h 197985"/>
              <a:gd name="connsiteX2" fmla="*/ 210831 w 211110"/>
              <a:gd name="connsiteY2" fmla="*/ 94905 h 197985"/>
              <a:gd name="connsiteX3" fmla="*/ 182628 w 211110"/>
              <a:gd name="connsiteY3" fmla="*/ 169686 h 197985"/>
              <a:gd name="connsiteX4" fmla="*/ 88136 w 211110"/>
              <a:gd name="connsiteY4" fmla="*/ 197950 h 197985"/>
              <a:gd name="connsiteX5" fmla="*/ 22202 w 211110"/>
              <a:gd name="connsiteY5" fmla="*/ 165087 h 197985"/>
              <a:gd name="connsiteX6" fmla="*/ 22777 w 211110"/>
              <a:gd name="connsiteY6" fmla="*/ 165086 h 197985"/>
              <a:gd name="connsiteX7" fmla="*/ 7827 w 211110"/>
              <a:gd name="connsiteY7" fmla="*/ 143236 h 197985"/>
              <a:gd name="connsiteX8" fmla="*/ 352 w 211110"/>
              <a:gd name="connsiteY8" fmla="*/ 119086 h 197985"/>
              <a:gd name="connsiteX9" fmla="*/ 8058 w 211110"/>
              <a:gd name="connsiteY9" fmla="*/ 76730 h 197985"/>
              <a:gd name="connsiteX10" fmla="*/ 64177 w 211110"/>
              <a:gd name="connsiteY10" fmla="*/ 27661 h 197985"/>
              <a:gd name="connsiteX11" fmla="*/ 126852 w 211110"/>
              <a:gd name="connsiteY11" fmla="*/ 24211 h 197985"/>
              <a:gd name="connsiteX12" fmla="*/ 149265 w 211110"/>
              <a:gd name="connsiteY12" fmla="*/ 32369 h 197985"/>
              <a:gd name="connsiteX13" fmla="*/ 100977 w 211110"/>
              <a:gd name="connsiteY13" fmla="*/ 40886 h 197985"/>
              <a:gd name="connsiteX14" fmla="*/ 37152 w 211110"/>
              <a:gd name="connsiteY14" fmla="*/ 63311 h 197985"/>
              <a:gd name="connsiteX15" fmla="*/ 15877 w 211110"/>
              <a:gd name="connsiteY15" fmla="*/ 100686 h 197985"/>
              <a:gd name="connsiteX16" fmla="*/ 29102 w 211110"/>
              <a:gd name="connsiteY16" fmla="*/ 146687 h 197985"/>
              <a:gd name="connsiteX17" fmla="*/ 83152 w 211110"/>
              <a:gd name="connsiteY17" fmla="*/ 189811 h 197985"/>
              <a:gd name="connsiteX18" fmla="*/ 180328 w 211110"/>
              <a:gd name="connsiteY18" fmla="*/ 159337 h 197985"/>
              <a:gd name="connsiteX19" fmla="*/ 203903 w 211110"/>
              <a:gd name="connsiteY19" fmla="*/ 92061 h 197985"/>
              <a:gd name="connsiteX20" fmla="*/ 159628 w 211110"/>
              <a:gd name="connsiteY20" fmla="*/ 23061 h 197985"/>
              <a:gd name="connsiteX21" fmla="*/ 73711 w 211110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28751 w 210759"/>
              <a:gd name="connsiteY16" fmla="*/ 146687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22426 w 210759"/>
              <a:gd name="connsiteY6" fmla="*/ 1650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9776 w 210759"/>
              <a:gd name="connsiteY6" fmla="*/ 146686 h 197985"/>
              <a:gd name="connsiteX7" fmla="*/ 7476 w 210759"/>
              <a:gd name="connsiteY7" fmla="*/ 143236 h 197985"/>
              <a:gd name="connsiteX8" fmla="*/ 1 w 210759"/>
              <a:gd name="connsiteY8" fmla="*/ 119086 h 197985"/>
              <a:gd name="connsiteX9" fmla="*/ 10582 w 210759"/>
              <a:gd name="connsiteY9" fmla="*/ 63505 h 197985"/>
              <a:gd name="connsiteX10" fmla="*/ 63826 w 210759"/>
              <a:gd name="connsiteY10" fmla="*/ 27661 h 197985"/>
              <a:gd name="connsiteX11" fmla="*/ 126501 w 210759"/>
              <a:gd name="connsiteY11" fmla="*/ 24211 h 197985"/>
              <a:gd name="connsiteX12" fmla="*/ 148914 w 210759"/>
              <a:gd name="connsiteY12" fmla="*/ 32369 h 197985"/>
              <a:gd name="connsiteX13" fmla="*/ 100626 w 210759"/>
              <a:gd name="connsiteY13" fmla="*/ 40886 h 197985"/>
              <a:gd name="connsiteX14" fmla="*/ 36801 w 210759"/>
              <a:gd name="connsiteY14" fmla="*/ 63311 h 197985"/>
              <a:gd name="connsiteX15" fmla="*/ 15526 w 210759"/>
              <a:gd name="connsiteY15" fmla="*/ 100686 h 197985"/>
              <a:gd name="connsiteX16" fmla="*/ 36226 w 210759"/>
              <a:gd name="connsiteY16" fmla="*/ 156462 h 197985"/>
              <a:gd name="connsiteX17" fmla="*/ 82801 w 210759"/>
              <a:gd name="connsiteY17" fmla="*/ 189811 h 197985"/>
              <a:gd name="connsiteX18" fmla="*/ 179977 w 210759"/>
              <a:gd name="connsiteY18" fmla="*/ 159337 h 197985"/>
              <a:gd name="connsiteX19" fmla="*/ 203552 w 210759"/>
              <a:gd name="connsiteY19" fmla="*/ 92061 h 197985"/>
              <a:gd name="connsiteX20" fmla="*/ 159277 w 210759"/>
              <a:gd name="connsiteY20" fmla="*/ 23061 h 197985"/>
              <a:gd name="connsiteX21" fmla="*/ 73360 w 210759"/>
              <a:gd name="connsiteY21" fmla="*/ 110 h 197985"/>
              <a:gd name="connsiteX0" fmla="*/ 73360 w 210759"/>
              <a:gd name="connsiteY0" fmla="*/ 110 h 197985"/>
              <a:gd name="connsiteX1" fmla="*/ 169626 w 210759"/>
              <a:gd name="connsiteY1" fmla="*/ 21336 h 197985"/>
              <a:gd name="connsiteX2" fmla="*/ 210480 w 210759"/>
              <a:gd name="connsiteY2" fmla="*/ 94905 h 197985"/>
              <a:gd name="connsiteX3" fmla="*/ 182277 w 210759"/>
              <a:gd name="connsiteY3" fmla="*/ 169686 h 197985"/>
              <a:gd name="connsiteX4" fmla="*/ 87785 w 210759"/>
              <a:gd name="connsiteY4" fmla="*/ 197950 h 197985"/>
              <a:gd name="connsiteX5" fmla="*/ 21851 w 210759"/>
              <a:gd name="connsiteY5" fmla="*/ 165087 h 197985"/>
              <a:gd name="connsiteX6" fmla="*/ 7476 w 210759"/>
              <a:gd name="connsiteY6" fmla="*/ 143236 h 197985"/>
              <a:gd name="connsiteX7" fmla="*/ 1 w 210759"/>
              <a:gd name="connsiteY7" fmla="*/ 119086 h 197985"/>
              <a:gd name="connsiteX8" fmla="*/ 10582 w 210759"/>
              <a:gd name="connsiteY8" fmla="*/ 63505 h 197985"/>
              <a:gd name="connsiteX9" fmla="*/ 63826 w 210759"/>
              <a:gd name="connsiteY9" fmla="*/ 27661 h 197985"/>
              <a:gd name="connsiteX10" fmla="*/ 126501 w 210759"/>
              <a:gd name="connsiteY10" fmla="*/ 24211 h 197985"/>
              <a:gd name="connsiteX11" fmla="*/ 148914 w 210759"/>
              <a:gd name="connsiteY11" fmla="*/ 32369 h 197985"/>
              <a:gd name="connsiteX12" fmla="*/ 100626 w 210759"/>
              <a:gd name="connsiteY12" fmla="*/ 40886 h 197985"/>
              <a:gd name="connsiteX13" fmla="*/ 36801 w 210759"/>
              <a:gd name="connsiteY13" fmla="*/ 63311 h 197985"/>
              <a:gd name="connsiteX14" fmla="*/ 15526 w 210759"/>
              <a:gd name="connsiteY14" fmla="*/ 100686 h 197985"/>
              <a:gd name="connsiteX15" fmla="*/ 36226 w 210759"/>
              <a:gd name="connsiteY15" fmla="*/ 156462 h 197985"/>
              <a:gd name="connsiteX16" fmla="*/ 82801 w 210759"/>
              <a:gd name="connsiteY16" fmla="*/ 189811 h 197985"/>
              <a:gd name="connsiteX17" fmla="*/ 179977 w 210759"/>
              <a:gd name="connsiteY17" fmla="*/ 159337 h 197985"/>
              <a:gd name="connsiteX18" fmla="*/ 203552 w 210759"/>
              <a:gd name="connsiteY18" fmla="*/ 92061 h 197985"/>
              <a:gd name="connsiteX19" fmla="*/ 159277 w 210759"/>
              <a:gd name="connsiteY19" fmla="*/ 23061 h 197985"/>
              <a:gd name="connsiteX20" fmla="*/ 73360 w 210759"/>
              <a:gd name="connsiteY20" fmla="*/ 110 h 197985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7476 w 210759"/>
              <a:gd name="connsiteY6" fmla="*/ 143236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3360 w 210759"/>
              <a:gd name="connsiteY0" fmla="*/ 110 h 197964"/>
              <a:gd name="connsiteX1" fmla="*/ 169626 w 210759"/>
              <a:gd name="connsiteY1" fmla="*/ 21336 h 197964"/>
              <a:gd name="connsiteX2" fmla="*/ 210480 w 210759"/>
              <a:gd name="connsiteY2" fmla="*/ 94905 h 197964"/>
              <a:gd name="connsiteX3" fmla="*/ 182277 w 210759"/>
              <a:gd name="connsiteY3" fmla="*/ 169686 h 197964"/>
              <a:gd name="connsiteX4" fmla="*/ 87785 w 210759"/>
              <a:gd name="connsiteY4" fmla="*/ 197950 h 197964"/>
              <a:gd name="connsiteX5" fmla="*/ 29901 w 210759"/>
              <a:gd name="connsiteY5" fmla="*/ 173137 h 197964"/>
              <a:gd name="connsiteX6" fmla="*/ 12076 w 210759"/>
              <a:gd name="connsiteY6" fmla="*/ 142661 h 197964"/>
              <a:gd name="connsiteX7" fmla="*/ 1 w 210759"/>
              <a:gd name="connsiteY7" fmla="*/ 119086 h 197964"/>
              <a:gd name="connsiteX8" fmla="*/ 10582 w 210759"/>
              <a:gd name="connsiteY8" fmla="*/ 63505 h 197964"/>
              <a:gd name="connsiteX9" fmla="*/ 63826 w 210759"/>
              <a:gd name="connsiteY9" fmla="*/ 27661 h 197964"/>
              <a:gd name="connsiteX10" fmla="*/ 126501 w 210759"/>
              <a:gd name="connsiteY10" fmla="*/ 24211 h 197964"/>
              <a:gd name="connsiteX11" fmla="*/ 148914 w 210759"/>
              <a:gd name="connsiteY11" fmla="*/ 32369 h 197964"/>
              <a:gd name="connsiteX12" fmla="*/ 100626 w 210759"/>
              <a:gd name="connsiteY12" fmla="*/ 40886 h 197964"/>
              <a:gd name="connsiteX13" fmla="*/ 36801 w 210759"/>
              <a:gd name="connsiteY13" fmla="*/ 63311 h 197964"/>
              <a:gd name="connsiteX14" fmla="*/ 15526 w 210759"/>
              <a:gd name="connsiteY14" fmla="*/ 100686 h 197964"/>
              <a:gd name="connsiteX15" fmla="*/ 36226 w 210759"/>
              <a:gd name="connsiteY15" fmla="*/ 156462 h 197964"/>
              <a:gd name="connsiteX16" fmla="*/ 82801 w 210759"/>
              <a:gd name="connsiteY16" fmla="*/ 189811 h 197964"/>
              <a:gd name="connsiteX17" fmla="*/ 179977 w 210759"/>
              <a:gd name="connsiteY17" fmla="*/ 159337 h 197964"/>
              <a:gd name="connsiteX18" fmla="*/ 203552 w 210759"/>
              <a:gd name="connsiteY18" fmla="*/ 92061 h 197964"/>
              <a:gd name="connsiteX19" fmla="*/ 159277 w 210759"/>
              <a:gd name="connsiteY19" fmla="*/ 23061 h 197964"/>
              <a:gd name="connsiteX20" fmla="*/ 73360 w 210759"/>
              <a:gd name="connsiteY20" fmla="*/ 110 h 197964"/>
              <a:gd name="connsiteX0" fmla="*/ 74560 w 211959"/>
              <a:gd name="connsiteY0" fmla="*/ 110 h 197969"/>
              <a:gd name="connsiteX1" fmla="*/ 170826 w 211959"/>
              <a:gd name="connsiteY1" fmla="*/ 21336 h 197969"/>
              <a:gd name="connsiteX2" fmla="*/ 211680 w 211959"/>
              <a:gd name="connsiteY2" fmla="*/ 94905 h 197969"/>
              <a:gd name="connsiteX3" fmla="*/ 183477 w 211959"/>
              <a:gd name="connsiteY3" fmla="*/ 169686 h 197969"/>
              <a:gd name="connsiteX4" fmla="*/ 88985 w 211959"/>
              <a:gd name="connsiteY4" fmla="*/ 197950 h 197969"/>
              <a:gd name="connsiteX5" fmla="*/ 31101 w 211959"/>
              <a:gd name="connsiteY5" fmla="*/ 173137 h 197969"/>
              <a:gd name="connsiteX6" fmla="*/ 1201 w 211959"/>
              <a:gd name="connsiteY6" fmla="*/ 119086 h 197969"/>
              <a:gd name="connsiteX7" fmla="*/ 11782 w 211959"/>
              <a:gd name="connsiteY7" fmla="*/ 63505 h 197969"/>
              <a:gd name="connsiteX8" fmla="*/ 65026 w 211959"/>
              <a:gd name="connsiteY8" fmla="*/ 27661 h 197969"/>
              <a:gd name="connsiteX9" fmla="*/ 127701 w 211959"/>
              <a:gd name="connsiteY9" fmla="*/ 24211 h 197969"/>
              <a:gd name="connsiteX10" fmla="*/ 150114 w 211959"/>
              <a:gd name="connsiteY10" fmla="*/ 32369 h 197969"/>
              <a:gd name="connsiteX11" fmla="*/ 101826 w 211959"/>
              <a:gd name="connsiteY11" fmla="*/ 40886 h 197969"/>
              <a:gd name="connsiteX12" fmla="*/ 38001 w 211959"/>
              <a:gd name="connsiteY12" fmla="*/ 63311 h 197969"/>
              <a:gd name="connsiteX13" fmla="*/ 16726 w 211959"/>
              <a:gd name="connsiteY13" fmla="*/ 100686 h 197969"/>
              <a:gd name="connsiteX14" fmla="*/ 37426 w 211959"/>
              <a:gd name="connsiteY14" fmla="*/ 156462 h 197969"/>
              <a:gd name="connsiteX15" fmla="*/ 84001 w 211959"/>
              <a:gd name="connsiteY15" fmla="*/ 189811 h 197969"/>
              <a:gd name="connsiteX16" fmla="*/ 181177 w 211959"/>
              <a:gd name="connsiteY16" fmla="*/ 159337 h 197969"/>
              <a:gd name="connsiteX17" fmla="*/ 204752 w 211959"/>
              <a:gd name="connsiteY17" fmla="*/ 92061 h 197969"/>
              <a:gd name="connsiteX18" fmla="*/ 160477 w 211959"/>
              <a:gd name="connsiteY18" fmla="*/ 23061 h 197969"/>
              <a:gd name="connsiteX19" fmla="*/ 74560 w 211959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45662 w 207507"/>
              <a:gd name="connsiteY10" fmla="*/ 3236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5256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23249 w 207507"/>
              <a:gd name="connsiteY9" fmla="*/ 24211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32944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7374 w 207507"/>
              <a:gd name="connsiteY11" fmla="*/ 40886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70108 w 207507"/>
              <a:gd name="connsiteY0" fmla="*/ 110 h 197969"/>
              <a:gd name="connsiteX1" fmla="*/ 166374 w 207507"/>
              <a:gd name="connsiteY1" fmla="*/ 21336 h 197969"/>
              <a:gd name="connsiteX2" fmla="*/ 207228 w 207507"/>
              <a:gd name="connsiteY2" fmla="*/ 94905 h 197969"/>
              <a:gd name="connsiteX3" fmla="*/ 179025 w 207507"/>
              <a:gd name="connsiteY3" fmla="*/ 169686 h 197969"/>
              <a:gd name="connsiteX4" fmla="*/ 84533 w 207507"/>
              <a:gd name="connsiteY4" fmla="*/ 197950 h 197969"/>
              <a:gd name="connsiteX5" fmla="*/ 26649 w 207507"/>
              <a:gd name="connsiteY5" fmla="*/ 173137 h 197969"/>
              <a:gd name="connsiteX6" fmla="*/ 2499 w 207507"/>
              <a:gd name="connsiteY6" fmla="*/ 120236 h 197969"/>
              <a:gd name="connsiteX7" fmla="*/ 7330 w 207507"/>
              <a:gd name="connsiteY7" fmla="*/ 63505 h 197969"/>
              <a:gd name="connsiteX8" fmla="*/ 60574 w 207507"/>
              <a:gd name="connsiteY8" fmla="*/ 27661 h 197969"/>
              <a:gd name="connsiteX9" fmla="*/ 111174 w 207507"/>
              <a:gd name="connsiteY9" fmla="*/ 24786 h 197969"/>
              <a:gd name="connsiteX10" fmla="*/ 139912 w 207507"/>
              <a:gd name="connsiteY10" fmla="*/ 28919 h 197969"/>
              <a:gd name="connsiteX11" fmla="*/ 96799 w 207507"/>
              <a:gd name="connsiteY11" fmla="*/ 36861 h 197969"/>
              <a:gd name="connsiteX12" fmla="*/ 33549 w 207507"/>
              <a:gd name="connsiteY12" fmla="*/ 63311 h 197969"/>
              <a:gd name="connsiteX13" fmla="*/ 12274 w 207507"/>
              <a:gd name="connsiteY13" fmla="*/ 100686 h 197969"/>
              <a:gd name="connsiteX14" fmla="*/ 32974 w 207507"/>
              <a:gd name="connsiteY14" fmla="*/ 156462 h 197969"/>
              <a:gd name="connsiteX15" fmla="*/ 79549 w 207507"/>
              <a:gd name="connsiteY15" fmla="*/ 189811 h 197969"/>
              <a:gd name="connsiteX16" fmla="*/ 176725 w 207507"/>
              <a:gd name="connsiteY16" fmla="*/ 159337 h 197969"/>
              <a:gd name="connsiteX17" fmla="*/ 200300 w 207507"/>
              <a:gd name="connsiteY17" fmla="*/ 92061 h 197969"/>
              <a:gd name="connsiteX18" fmla="*/ 156025 w 207507"/>
              <a:gd name="connsiteY18" fmla="*/ 23061 h 197969"/>
              <a:gd name="connsiteX19" fmla="*/ 70108 w 207507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3505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987 w 207386"/>
              <a:gd name="connsiteY0" fmla="*/ 110 h 197969"/>
              <a:gd name="connsiteX1" fmla="*/ 166253 w 207386"/>
              <a:gd name="connsiteY1" fmla="*/ 21336 h 197969"/>
              <a:gd name="connsiteX2" fmla="*/ 207107 w 207386"/>
              <a:gd name="connsiteY2" fmla="*/ 94905 h 197969"/>
              <a:gd name="connsiteX3" fmla="*/ 178904 w 207386"/>
              <a:gd name="connsiteY3" fmla="*/ 169686 h 197969"/>
              <a:gd name="connsiteX4" fmla="*/ 84412 w 207386"/>
              <a:gd name="connsiteY4" fmla="*/ 197950 h 197969"/>
              <a:gd name="connsiteX5" fmla="*/ 26528 w 207386"/>
              <a:gd name="connsiteY5" fmla="*/ 173137 h 197969"/>
              <a:gd name="connsiteX6" fmla="*/ 2378 w 207386"/>
              <a:gd name="connsiteY6" fmla="*/ 120236 h 197969"/>
              <a:gd name="connsiteX7" fmla="*/ 7209 w 207386"/>
              <a:gd name="connsiteY7" fmla="*/ 66380 h 197969"/>
              <a:gd name="connsiteX8" fmla="*/ 58153 w 207386"/>
              <a:gd name="connsiteY8" fmla="*/ 30536 h 197969"/>
              <a:gd name="connsiteX9" fmla="*/ 111053 w 207386"/>
              <a:gd name="connsiteY9" fmla="*/ 24786 h 197969"/>
              <a:gd name="connsiteX10" fmla="*/ 139791 w 207386"/>
              <a:gd name="connsiteY10" fmla="*/ 28919 h 197969"/>
              <a:gd name="connsiteX11" fmla="*/ 96678 w 207386"/>
              <a:gd name="connsiteY11" fmla="*/ 36861 h 197969"/>
              <a:gd name="connsiteX12" fmla="*/ 33428 w 207386"/>
              <a:gd name="connsiteY12" fmla="*/ 63311 h 197969"/>
              <a:gd name="connsiteX13" fmla="*/ 12153 w 207386"/>
              <a:gd name="connsiteY13" fmla="*/ 100686 h 197969"/>
              <a:gd name="connsiteX14" fmla="*/ 32853 w 207386"/>
              <a:gd name="connsiteY14" fmla="*/ 156462 h 197969"/>
              <a:gd name="connsiteX15" fmla="*/ 79428 w 207386"/>
              <a:gd name="connsiteY15" fmla="*/ 189811 h 197969"/>
              <a:gd name="connsiteX16" fmla="*/ 176604 w 207386"/>
              <a:gd name="connsiteY16" fmla="*/ 159337 h 197969"/>
              <a:gd name="connsiteX17" fmla="*/ 200179 w 207386"/>
              <a:gd name="connsiteY17" fmla="*/ 92061 h 197969"/>
              <a:gd name="connsiteX18" fmla="*/ 155904 w 207386"/>
              <a:gd name="connsiteY18" fmla="*/ 23061 h 197969"/>
              <a:gd name="connsiteX19" fmla="*/ 69987 w 207386"/>
              <a:gd name="connsiteY19" fmla="*/ 110 h 197969"/>
              <a:gd name="connsiteX0" fmla="*/ 69614 w 207013"/>
              <a:gd name="connsiteY0" fmla="*/ 110 h 197968"/>
              <a:gd name="connsiteX1" fmla="*/ 165880 w 207013"/>
              <a:gd name="connsiteY1" fmla="*/ 21336 h 197968"/>
              <a:gd name="connsiteX2" fmla="*/ 206734 w 207013"/>
              <a:gd name="connsiteY2" fmla="*/ 94905 h 197968"/>
              <a:gd name="connsiteX3" fmla="*/ 178531 w 207013"/>
              <a:gd name="connsiteY3" fmla="*/ 169686 h 197968"/>
              <a:gd name="connsiteX4" fmla="*/ 84039 w 207013"/>
              <a:gd name="connsiteY4" fmla="*/ 197950 h 197968"/>
              <a:gd name="connsiteX5" fmla="*/ 26155 w 207013"/>
              <a:gd name="connsiteY5" fmla="*/ 173137 h 197968"/>
              <a:gd name="connsiteX6" fmla="*/ 2580 w 207013"/>
              <a:gd name="connsiteY6" fmla="*/ 125411 h 197968"/>
              <a:gd name="connsiteX7" fmla="*/ 6836 w 207013"/>
              <a:gd name="connsiteY7" fmla="*/ 66380 h 197968"/>
              <a:gd name="connsiteX8" fmla="*/ 57780 w 207013"/>
              <a:gd name="connsiteY8" fmla="*/ 30536 h 197968"/>
              <a:gd name="connsiteX9" fmla="*/ 110680 w 207013"/>
              <a:gd name="connsiteY9" fmla="*/ 24786 h 197968"/>
              <a:gd name="connsiteX10" fmla="*/ 139418 w 207013"/>
              <a:gd name="connsiteY10" fmla="*/ 28919 h 197968"/>
              <a:gd name="connsiteX11" fmla="*/ 96305 w 207013"/>
              <a:gd name="connsiteY11" fmla="*/ 36861 h 197968"/>
              <a:gd name="connsiteX12" fmla="*/ 33055 w 207013"/>
              <a:gd name="connsiteY12" fmla="*/ 63311 h 197968"/>
              <a:gd name="connsiteX13" fmla="*/ 11780 w 207013"/>
              <a:gd name="connsiteY13" fmla="*/ 100686 h 197968"/>
              <a:gd name="connsiteX14" fmla="*/ 32480 w 207013"/>
              <a:gd name="connsiteY14" fmla="*/ 156462 h 197968"/>
              <a:gd name="connsiteX15" fmla="*/ 79055 w 207013"/>
              <a:gd name="connsiteY15" fmla="*/ 189811 h 197968"/>
              <a:gd name="connsiteX16" fmla="*/ 176231 w 207013"/>
              <a:gd name="connsiteY16" fmla="*/ 159337 h 197968"/>
              <a:gd name="connsiteX17" fmla="*/ 199806 w 207013"/>
              <a:gd name="connsiteY17" fmla="*/ 92061 h 197968"/>
              <a:gd name="connsiteX18" fmla="*/ 155531 w 207013"/>
              <a:gd name="connsiteY18" fmla="*/ 23061 h 197968"/>
              <a:gd name="connsiteX19" fmla="*/ 69614 w 207013"/>
              <a:gd name="connsiteY19" fmla="*/ 110 h 197968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055 w 207013"/>
              <a:gd name="connsiteY12" fmla="*/ 6331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1905 w 207013"/>
              <a:gd name="connsiteY12" fmla="*/ 575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2480 w 207013"/>
              <a:gd name="connsiteY14" fmla="*/ 156462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1780 w 207013"/>
              <a:gd name="connsiteY13" fmla="*/ 100686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33630 w 207013"/>
              <a:gd name="connsiteY12" fmla="*/ 5986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9614 w 207013"/>
              <a:gd name="connsiteY0" fmla="*/ 110 h 197969"/>
              <a:gd name="connsiteX1" fmla="*/ 165880 w 207013"/>
              <a:gd name="connsiteY1" fmla="*/ 21336 h 197969"/>
              <a:gd name="connsiteX2" fmla="*/ 206734 w 207013"/>
              <a:gd name="connsiteY2" fmla="*/ 94905 h 197969"/>
              <a:gd name="connsiteX3" fmla="*/ 178531 w 207013"/>
              <a:gd name="connsiteY3" fmla="*/ 169686 h 197969"/>
              <a:gd name="connsiteX4" fmla="*/ 84039 w 207013"/>
              <a:gd name="connsiteY4" fmla="*/ 197950 h 197969"/>
              <a:gd name="connsiteX5" fmla="*/ 26155 w 207013"/>
              <a:gd name="connsiteY5" fmla="*/ 173137 h 197969"/>
              <a:gd name="connsiteX6" fmla="*/ 2580 w 207013"/>
              <a:gd name="connsiteY6" fmla="*/ 117361 h 197969"/>
              <a:gd name="connsiteX7" fmla="*/ 6836 w 207013"/>
              <a:gd name="connsiteY7" fmla="*/ 66380 h 197969"/>
              <a:gd name="connsiteX8" fmla="*/ 57780 w 207013"/>
              <a:gd name="connsiteY8" fmla="*/ 30536 h 197969"/>
              <a:gd name="connsiteX9" fmla="*/ 110680 w 207013"/>
              <a:gd name="connsiteY9" fmla="*/ 24786 h 197969"/>
              <a:gd name="connsiteX10" fmla="*/ 139418 w 207013"/>
              <a:gd name="connsiteY10" fmla="*/ 28919 h 197969"/>
              <a:gd name="connsiteX11" fmla="*/ 96305 w 207013"/>
              <a:gd name="connsiteY11" fmla="*/ 36861 h 197969"/>
              <a:gd name="connsiteX12" fmla="*/ 25580 w 207013"/>
              <a:gd name="connsiteY12" fmla="*/ 70211 h 197969"/>
              <a:gd name="connsiteX13" fmla="*/ 13505 w 207013"/>
              <a:gd name="connsiteY13" fmla="*/ 119661 h 197969"/>
              <a:gd name="connsiteX14" fmla="*/ 35930 w 207013"/>
              <a:gd name="connsiteY14" fmla="*/ 166237 h 197969"/>
              <a:gd name="connsiteX15" fmla="*/ 79055 w 207013"/>
              <a:gd name="connsiteY15" fmla="*/ 189811 h 197969"/>
              <a:gd name="connsiteX16" fmla="*/ 176231 w 207013"/>
              <a:gd name="connsiteY16" fmla="*/ 159337 h 197969"/>
              <a:gd name="connsiteX17" fmla="*/ 199806 w 207013"/>
              <a:gd name="connsiteY17" fmla="*/ 92061 h 197969"/>
              <a:gd name="connsiteX18" fmla="*/ 155531 w 207013"/>
              <a:gd name="connsiteY18" fmla="*/ 23061 h 197969"/>
              <a:gd name="connsiteX19" fmla="*/ 69614 w 207013"/>
              <a:gd name="connsiteY19" fmla="*/ 110 h 197969"/>
              <a:gd name="connsiteX0" fmla="*/ 68872 w 206271"/>
              <a:gd name="connsiteY0" fmla="*/ 110 h 197969"/>
              <a:gd name="connsiteX1" fmla="*/ 165138 w 206271"/>
              <a:gd name="connsiteY1" fmla="*/ 21336 h 197969"/>
              <a:gd name="connsiteX2" fmla="*/ 205992 w 206271"/>
              <a:gd name="connsiteY2" fmla="*/ 94905 h 197969"/>
              <a:gd name="connsiteX3" fmla="*/ 177789 w 206271"/>
              <a:gd name="connsiteY3" fmla="*/ 169686 h 197969"/>
              <a:gd name="connsiteX4" fmla="*/ 83297 w 206271"/>
              <a:gd name="connsiteY4" fmla="*/ 197950 h 197969"/>
              <a:gd name="connsiteX5" fmla="*/ 25413 w 206271"/>
              <a:gd name="connsiteY5" fmla="*/ 173137 h 197969"/>
              <a:gd name="connsiteX6" fmla="*/ 1838 w 206271"/>
              <a:gd name="connsiteY6" fmla="*/ 117361 h 197969"/>
              <a:gd name="connsiteX7" fmla="*/ 6094 w 206271"/>
              <a:gd name="connsiteY7" fmla="*/ 66380 h 197969"/>
              <a:gd name="connsiteX8" fmla="*/ 42088 w 206271"/>
              <a:gd name="connsiteY8" fmla="*/ 39736 h 197969"/>
              <a:gd name="connsiteX9" fmla="*/ 109938 w 206271"/>
              <a:gd name="connsiteY9" fmla="*/ 24786 h 197969"/>
              <a:gd name="connsiteX10" fmla="*/ 138676 w 206271"/>
              <a:gd name="connsiteY10" fmla="*/ 28919 h 197969"/>
              <a:gd name="connsiteX11" fmla="*/ 95563 w 206271"/>
              <a:gd name="connsiteY11" fmla="*/ 36861 h 197969"/>
              <a:gd name="connsiteX12" fmla="*/ 24838 w 206271"/>
              <a:gd name="connsiteY12" fmla="*/ 70211 h 197969"/>
              <a:gd name="connsiteX13" fmla="*/ 12763 w 206271"/>
              <a:gd name="connsiteY13" fmla="*/ 119661 h 197969"/>
              <a:gd name="connsiteX14" fmla="*/ 35188 w 206271"/>
              <a:gd name="connsiteY14" fmla="*/ 166237 h 197969"/>
              <a:gd name="connsiteX15" fmla="*/ 78313 w 206271"/>
              <a:gd name="connsiteY15" fmla="*/ 189811 h 197969"/>
              <a:gd name="connsiteX16" fmla="*/ 175489 w 206271"/>
              <a:gd name="connsiteY16" fmla="*/ 159337 h 197969"/>
              <a:gd name="connsiteX17" fmla="*/ 199064 w 206271"/>
              <a:gd name="connsiteY17" fmla="*/ 92061 h 197969"/>
              <a:gd name="connsiteX18" fmla="*/ 154789 w 206271"/>
              <a:gd name="connsiteY18" fmla="*/ 23061 h 197969"/>
              <a:gd name="connsiteX19" fmla="*/ 68872 w 206271"/>
              <a:gd name="connsiteY19" fmla="*/ 110 h 197969"/>
              <a:gd name="connsiteX0" fmla="*/ 70071 w 207470"/>
              <a:gd name="connsiteY0" fmla="*/ 110 h 197969"/>
              <a:gd name="connsiteX1" fmla="*/ 166337 w 207470"/>
              <a:gd name="connsiteY1" fmla="*/ 21336 h 197969"/>
              <a:gd name="connsiteX2" fmla="*/ 207191 w 207470"/>
              <a:gd name="connsiteY2" fmla="*/ 94905 h 197969"/>
              <a:gd name="connsiteX3" fmla="*/ 178988 w 207470"/>
              <a:gd name="connsiteY3" fmla="*/ 169686 h 197969"/>
              <a:gd name="connsiteX4" fmla="*/ 84496 w 207470"/>
              <a:gd name="connsiteY4" fmla="*/ 197950 h 197969"/>
              <a:gd name="connsiteX5" fmla="*/ 26612 w 207470"/>
              <a:gd name="connsiteY5" fmla="*/ 173137 h 197969"/>
              <a:gd name="connsiteX6" fmla="*/ 3037 w 207470"/>
              <a:gd name="connsiteY6" fmla="*/ 117361 h 197969"/>
              <a:gd name="connsiteX7" fmla="*/ 4418 w 207470"/>
              <a:gd name="connsiteY7" fmla="*/ 77305 h 197969"/>
              <a:gd name="connsiteX8" fmla="*/ 43287 w 207470"/>
              <a:gd name="connsiteY8" fmla="*/ 39736 h 197969"/>
              <a:gd name="connsiteX9" fmla="*/ 111137 w 207470"/>
              <a:gd name="connsiteY9" fmla="*/ 24786 h 197969"/>
              <a:gd name="connsiteX10" fmla="*/ 139875 w 207470"/>
              <a:gd name="connsiteY10" fmla="*/ 28919 h 197969"/>
              <a:gd name="connsiteX11" fmla="*/ 96762 w 207470"/>
              <a:gd name="connsiteY11" fmla="*/ 36861 h 197969"/>
              <a:gd name="connsiteX12" fmla="*/ 26037 w 207470"/>
              <a:gd name="connsiteY12" fmla="*/ 70211 h 197969"/>
              <a:gd name="connsiteX13" fmla="*/ 13962 w 207470"/>
              <a:gd name="connsiteY13" fmla="*/ 119661 h 197969"/>
              <a:gd name="connsiteX14" fmla="*/ 36387 w 207470"/>
              <a:gd name="connsiteY14" fmla="*/ 166237 h 197969"/>
              <a:gd name="connsiteX15" fmla="*/ 79512 w 207470"/>
              <a:gd name="connsiteY15" fmla="*/ 189811 h 197969"/>
              <a:gd name="connsiteX16" fmla="*/ 176688 w 207470"/>
              <a:gd name="connsiteY16" fmla="*/ 159337 h 197969"/>
              <a:gd name="connsiteX17" fmla="*/ 200263 w 207470"/>
              <a:gd name="connsiteY17" fmla="*/ 92061 h 197969"/>
              <a:gd name="connsiteX18" fmla="*/ 155988 w 207470"/>
              <a:gd name="connsiteY18" fmla="*/ 23061 h 197969"/>
              <a:gd name="connsiteX19" fmla="*/ 70071 w 207470"/>
              <a:gd name="connsiteY19" fmla="*/ 110 h 197969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110301 w 206634"/>
              <a:gd name="connsiteY9" fmla="*/ 24786 h 197966"/>
              <a:gd name="connsiteX10" fmla="*/ 139039 w 206634"/>
              <a:gd name="connsiteY10" fmla="*/ 28919 h 197966"/>
              <a:gd name="connsiteX11" fmla="*/ 95926 w 206634"/>
              <a:gd name="connsiteY11" fmla="*/ 36861 h 197966"/>
              <a:gd name="connsiteX12" fmla="*/ 25201 w 206634"/>
              <a:gd name="connsiteY12" fmla="*/ 70211 h 197966"/>
              <a:gd name="connsiteX13" fmla="*/ 13126 w 206634"/>
              <a:gd name="connsiteY13" fmla="*/ 119661 h 197966"/>
              <a:gd name="connsiteX14" fmla="*/ 35551 w 206634"/>
              <a:gd name="connsiteY14" fmla="*/ 166237 h 197966"/>
              <a:gd name="connsiteX15" fmla="*/ 78676 w 206634"/>
              <a:gd name="connsiteY15" fmla="*/ 189811 h 197966"/>
              <a:gd name="connsiteX16" fmla="*/ 175852 w 206634"/>
              <a:gd name="connsiteY16" fmla="*/ 159337 h 197966"/>
              <a:gd name="connsiteX17" fmla="*/ 199427 w 206634"/>
              <a:gd name="connsiteY17" fmla="*/ 92061 h 197966"/>
              <a:gd name="connsiteX18" fmla="*/ 155152 w 206634"/>
              <a:gd name="connsiteY18" fmla="*/ 23061 h 197966"/>
              <a:gd name="connsiteX19" fmla="*/ 69235 w 206634"/>
              <a:gd name="connsiteY19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42451 w 206634"/>
              <a:gd name="connsiteY9" fmla="*/ 38586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9235 w 206634"/>
              <a:gd name="connsiteY0" fmla="*/ 110 h 197966"/>
              <a:gd name="connsiteX1" fmla="*/ 165501 w 206634"/>
              <a:gd name="connsiteY1" fmla="*/ 21336 h 197966"/>
              <a:gd name="connsiteX2" fmla="*/ 206355 w 206634"/>
              <a:gd name="connsiteY2" fmla="*/ 94905 h 197966"/>
              <a:gd name="connsiteX3" fmla="*/ 178152 w 206634"/>
              <a:gd name="connsiteY3" fmla="*/ 169686 h 197966"/>
              <a:gd name="connsiteX4" fmla="*/ 83660 w 206634"/>
              <a:gd name="connsiteY4" fmla="*/ 197950 h 197966"/>
              <a:gd name="connsiteX5" fmla="*/ 25776 w 206634"/>
              <a:gd name="connsiteY5" fmla="*/ 173137 h 197966"/>
              <a:gd name="connsiteX6" fmla="*/ 3926 w 206634"/>
              <a:gd name="connsiteY6" fmla="*/ 131736 h 197966"/>
              <a:gd name="connsiteX7" fmla="*/ 3582 w 206634"/>
              <a:gd name="connsiteY7" fmla="*/ 77305 h 197966"/>
              <a:gd name="connsiteX8" fmla="*/ 42451 w 206634"/>
              <a:gd name="connsiteY8" fmla="*/ 39736 h 197966"/>
              <a:gd name="connsiteX9" fmla="*/ 65451 w 206634"/>
              <a:gd name="connsiteY9" fmla="*/ 28811 h 197966"/>
              <a:gd name="connsiteX10" fmla="*/ 110301 w 206634"/>
              <a:gd name="connsiteY10" fmla="*/ 24786 h 197966"/>
              <a:gd name="connsiteX11" fmla="*/ 139039 w 206634"/>
              <a:gd name="connsiteY11" fmla="*/ 28919 h 197966"/>
              <a:gd name="connsiteX12" fmla="*/ 95926 w 206634"/>
              <a:gd name="connsiteY12" fmla="*/ 36861 h 197966"/>
              <a:gd name="connsiteX13" fmla="*/ 25201 w 206634"/>
              <a:gd name="connsiteY13" fmla="*/ 70211 h 197966"/>
              <a:gd name="connsiteX14" fmla="*/ 13126 w 206634"/>
              <a:gd name="connsiteY14" fmla="*/ 119661 h 197966"/>
              <a:gd name="connsiteX15" fmla="*/ 35551 w 206634"/>
              <a:gd name="connsiteY15" fmla="*/ 166237 h 197966"/>
              <a:gd name="connsiteX16" fmla="*/ 78676 w 206634"/>
              <a:gd name="connsiteY16" fmla="*/ 189811 h 197966"/>
              <a:gd name="connsiteX17" fmla="*/ 175852 w 206634"/>
              <a:gd name="connsiteY17" fmla="*/ 159337 h 197966"/>
              <a:gd name="connsiteX18" fmla="*/ 199427 w 206634"/>
              <a:gd name="connsiteY18" fmla="*/ 92061 h 197966"/>
              <a:gd name="connsiteX19" fmla="*/ 155152 w 206634"/>
              <a:gd name="connsiteY19" fmla="*/ 23061 h 197966"/>
              <a:gd name="connsiteX20" fmla="*/ 69235 w 206634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64249 w 205432"/>
              <a:gd name="connsiteY9" fmla="*/ 28811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56774 w 205432"/>
              <a:gd name="connsiteY9" fmla="*/ 2708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8033 w 205432"/>
              <a:gd name="connsiteY0" fmla="*/ 110 h 197966"/>
              <a:gd name="connsiteX1" fmla="*/ 164299 w 205432"/>
              <a:gd name="connsiteY1" fmla="*/ 21336 h 197966"/>
              <a:gd name="connsiteX2" fmla="*/ 205153 w 205432"/>
              <a:gd name="connsiteY2" fmla="*/ 94905 h 197966"/>
              <a:gd name="connsiteX3" fmla="*/ 176950 w 205432"/>
              <a:gd name="connsiteY3" fmla="*/ 169686 h 197966"/>
              <a:gd name="connsiteX4" fmla="*/ 82458 w 205432"/>
              <a:gd name="connsiteY4" fmla="*/ 197950 h 197966"/>
              <a:gd name="connsiteX5" fmla="*/ 24574 w 205432"/>
              <a:gd name="connsiteY5" fmla="*/ 173137 h 197966"/>
              <a:gd name="connsiteX6" fmla="*/ 2724 w 205432"/>
              <a:gd name="connsiteY6" fmla="*/ 131736 h 197966"/>
              <a:gd name="connsiteX7" fmla="*/ 2380 w 205432"/>
              <a:gd name="connsiteY7" fmla="*/ 77305 h 197966"/>
              <a:gd name="connsiteX8" fmla="*/ 23999 w 205432"/>
              <a:gd name="connsiteY8" fmla="*/ 43761 h 197966"/>
              <a:gd name="connsiteX9" fmla="*/ 40099 w 205432"/>
              <a:gd name="connsiteY9" fmla="*/ 35136 h 197966"/>
              <a:gd name="connsiteX10" fmla="*/ 109099 w 205432"/>
              <a:gd name="connsiteY10" fmla="*/ 24786 h 197966"/>
              <a:gd name="connsiteX11" fmla="*/ 137837 w 205432"/>
              <a:gd name="connsiteY11" fmla="*/ 28919 h 197966"/>
              <a:gd name="connsiteX12" fmla="*/ 94724 w 205432"/>
              <a:gd name="connsiteY12" fmla="*/ 36861 h 197966"/>
              <a:gd name="connsiteX13" fmla="*/ 23999 w 205432"/>
              <a:gd name="connsiteY13" fmla="*/ 70211 h 197966"/>
              <a:gd name="connsiteX14" fmla="*/ 11924 w 205432"/>
              <a:gd name="connsiteY14" fmla="*/ 119661 h 197966"/>
              <a:gd name="connsiteX15" fmla="*/ 34349 w 205432"/>
              <a:gd name="connsiteY15" fmla="*/ 166237 h 197966"/>
              <a:gd name="connsiteX16" fmla="*/ 77474 w 205432"/>
              <a:gd name="connsiteY16" fmla="*/ 189811 h 197966"/>
              <a:gd name="connsiteX17" fmla="*/ 174650 w 205432"/>
              <a:gd name="connsiteY17" fmla="*/ 159337 h 197966"/>
              <a:gd name="connsiteX18" fmla="*/ 198225 w 205432"/>
              <a:gd name="connsiteY18" fmla="*/ 92061 h 197966"/>
              <a:gd name="connsiteX19" fmla="*/ 153950 w 205432"/>
              <a:gd name="connsiteY19" fmla="*/ 23061 h 197966"/>
              <a:gd name="connsiteX20" fmla="*/ 68033 w 205432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39654 w 204987"/>
              <a:gd name="connsiteY9" fmla="*/ 35136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588 w 204987"/>
              <a:gd name="connsiteY0" fmla="*/ 110 h 197966"/>
              <a:gd name="connsiteX1" fmla="*/ 163854 w 204987"/>
              <a:gd name="connsiteY1" fmla="*/ 21336 h 197966"/>
              <a:gd name="connsiteX2" fmla="*/ 204708 w 204987"/>
              <a:gd name="connsiteY2" fmla="*/ 94905 h 197966"/>
              <a:gd name="connsiteX3" fmla="*/ 176505 w 204987"/>
              <a:gd name="connsiteY3" fmla="*/ 169686 h 197966"/>
              <a:gd name="connsiteX4" fmla="*/ 82013 w 204987"/>
              <a:gd name="connsiteY4" fmla="*/ 197950 h 197966"/>
              <a:gd name="connsiteX5" fmla="*/ 24129 w 204987"/>
              <a:gd name="connsiteY5" fmla="*/ 173137 h 197966"/>
              <a:gd name="connsiteX6" fmla="*/ 2279 w 204987"/>
              <a:gd name="connsiteY6" fmla="*/ 131736 h 197966"/>
              <a:gd name="connsiteX7" fmla="*/ 1935 w 204987"/>
              <a:gd name="connsiteY7" fmla="*/ 77305 h 197966"/>
              <a:gd name="connsiteX8" fmla="*/ 16654 w 204987"/>
              <a:gd name="connsiteY8" fmla="*/ 52386 h 197966"/>
              <a:gd name="connsiteX9" fmla="*/ 59204 w 204987"/>
              <a:gd name="connsiteY9" fmla="*/ 29961 h 197966"/>
              <a:gd name="connsiteX10" fmla="*/ 108654 w 204987"/>
              <a:gd name="connsiteY10" fmla="*/ 24786 h 197966"/>
              <a:gd name="connsiteX11" fmla="*/ 137392 w 204987"/>
              <a:gd name="connsiteY11" fmla="*/ 28919 h 197966"/>
              <a:gd name="connsiteX12" fmla="*/ 94279 w 204987"/>
              <a:gd name="connsiteY12" fmla="*/ 36861 h 197966"/>
              <a:gd name="connsiteX13" fmla="*/ 23554 w 204987"/>
              <a:gd name="connsiteY13" fmla="*/ 70211 h 197966"/>
              <a:gd name="connsiteX14" fmla="*/ 11479 w 204987"/>
              <a:gd name="connsiteY14" fmla="*/ 119661 h 197966"/>
              <a:gd name="connsiteX15" fmla="*/ 33904 w 204987"/>
              <a:gd name="connsiteY15" fmla="*/ 166237 h 197966"/>
              <a:gd name="connsiteX16" fmla="*/ 77029 w 204987"/>
              <a:gd name="connsiteY16" fmla="*/ 189811 h 197966"/>
              <a:gd name="connsiteX17" fmla="*/ 174205 w 204987"/>
              <a:gd name="connsiteY17" fmla="*/ 159337 h 197966"/>
              <a:gd name="connsiteX18" fmla="*/ 197780 w 204987"/>
              <a:gd name="connsiteY18" fmla="*/ 92061 h 197966"/>
              <a:gd name="connsiteX19" fmla="*/ 153505 w 204987"/>
              <a:gd name="connsiteY19" fmla="*/ 23061 h 197966"/>
              <a:gd name="connsiteX20" fmla="*/ 67588 w 204987"/>
              <a:gd name="connsiteY20" fmla="*/ 110 h 197966"/>
              <a:gd name="connsiteX0" fmla="*/ 67880 w 205279"/>
              <a:gd name="connsiteY0" fmla="*/ 110 h 197966"/>
              <a:gd name="connsiteX1" fmla="*/ 164146 w 205279"/>
              <a:gd name="connsiteY1" fmla="*/ 21336 h 197966"/>
              <a:gd name="connsiteX2" fmla="*/ 205000 w 205279"/>
              <a:gd name="connsiteY2" fmla="*/ 94905 h 197966"/>
              <a:gd name="connsiteX3" fmla="*/ 176797 w 205279"/>
              <a:gd name="connsiteY3" fmla="*/ 169686 h 197966"/>
              <a:gd name="connsiteX4" fmla="*/ 82305 w 205279"/>
              <a:gd name="connsiteY4" fmla="*/ 197950 h 197966"/>
              <a:gd name="connsiteX5" fmla="*/ 24421 w 205279"/>
              <a:gd name="connsiteY5" fmla="*/ 173137 h 197966"/>
              <a:gd name="connsiteX6" fmla="*/ 2571 w 205279"/>
              <a:gd name="connsiteY6" fmla="*/ 131736 h 197966"/>
              <a:gd name="connsiteX7" fmla="*/ 2227 w 205279"/>
              <a:gd name="connsiteY7" fmla="*/ 77305 h 197966"/>
              <a:gd name="connsiteX8" fmla="*/ 21546 w 205279"/>
              <a:gd name="connsiteY8" fmla="*/ 54111 h 197966"/>
              <a:gd name="connsiteX9" fmla="*/ 59496 w 205279"/>
              <a:gd name="connsiteY9" fmla="*/ 29961 h 197966"/>
              <a:gd name="connsiteX10" fmla="*/ 108946 w 205279"/>
              <a:gd name="connsiteY10" fmla="*/ 24786 h 197966"/>
              <a:gd name="connsiteX11" fmla="*/ 137684 w 205279"/>
              <a:gd name="connsiteY11" fmla="*/ 28919 h 197966"/>
              <a:gd name="connsiteX12" fmla="*/ 94571 w 205279"/>
              <a:gd name="connsiteY12" fmla="*/ 36861 h 197966"/>
              <a:gd name="connsiteX13" fmla="*/ 23846 w 205279"/>
              <a:gd name="connsiteY13" fmla="*/ 70211 h 197966"/>
              <a:gd name="connsiteX14" fmla="*/ 11771 w 205279"/>
              <a:gd name="connsiteY14" fmla="*/ 119661 h 197966"/>
              <a:gd name="connsiteX15" fmla="*/ 34196 w 205279"/>
              <a:gd name="connsiteY15" fmla="*/ 166237 h 197966"/>
              <a:gd name="connsiteX16" fmla="*/ 77321 w 205279"/>
              <a:gd name="connsiteY16" fmla="*/ 189811 h 197966"/>
              <a:gd name="connsiteX17" fmla="*/ 174497 w 205279"/>
              <a:gd name="connsiteY17" fmla="*/ 159337 h 197966"/>
              <a:gd name="connsiteX18" fmla="*/ 198072 w 205279"/>
              <a:gd name="connsiteY18" fmla="*/ 92061 h 197966"/>
              <a:gd name="connsiteX19" fmla="*/ 153797 w 205279"/>
              <a:gd name="connsiteY19" fmla="*/ 23061 h 197966"/>
              <a:gd name="connsiteX20" fmla="*/ 67880 w 205279"/>
              <a:gd name="connsiteY20" fmla="*/ 110 h 197966"/>
              <a:gd name="connsiteX0" fmla="*/ 68207 w 205606"/>
              <a:gd name="connsiteY0" fmla="*/ 110 h 197966"/>
              <a:gd name="connsiteX1" fmla="*/ 164473 w 205606"/>
              <a:gd name="connsiteY1" fmla="*/ 21336 h 197966"/>
              <a:gd name="connsiteX2" fmla="*/ 205327 w 205606"/>
              <a:gd name="connsiteY2" fmla="*/ 94905 h 197966"/>
              <a:gd name="connsiteX3" fmla="*/ 177124 w 205606"/>
              <a:gd name="connsiteY3" fmla="*/ 169686 h 197966"/>
              <a:gd name="connsiteX4" fmla="*/ 82632 w 205606"/>
              <a:gd name="connsiteY4" fmla="*/ 197950 h 197966"/>
              <a:gd name="connsiteX5" fmla="*/ 24748 w 205606"/>
              <a:gd name="connsiteY5" fmla="*/ 173137 h 197966"/>
              <a:gd name="connsiteX6" fmla="*/ 2898 w 205606"/>
              <a:gd name="connsiteY6" fmla="*/ 131736 h 197966"/>
              <a:gd name="connsiteX7" fmla="*/ 1979 w 205606"/>
              <a:gd name="connsiteY7" fmla="*/ 89380 h 197966"/>
              <a:gd name="connsiteX8" fmla="*/ 21873 w 205606"/>
              <a:gd name="connsiteY8" fmla="*/ 54111 h 197966"/>
              <a:gd name="connsiteX9" fmla="*/ 59823 w 205606"/>
              <a:gd name="connsiteY9" fmla="*/ 29961 h 197966"/>
              <a:gd name="connsiteX10" fmla="*/ 109273 w 205606"/>
              <a:gd name="connsiteY10" fmla="*/ 24786 h 197966"/>
              <a:gd name="connsiteX11" fmla="*/ 138011 w 205606"/>
              <a:gd name="connsiteY11" fmla="*/ 28919 h 197966"/>
              <a:gd name="connsiteX12" fmla="*/ 94898 w 205606"/>
              <a:gd name="connsiteY12" fmla="*/ 36861 h 197966"/>
              <a:gd name="connsiteX13" fmla="*/ 24173 w 205606"/>
              <a:gd name="connsiteY13" fmla="*/ 70211 h 197966"/>
              <a:gd name="connsiteX14" fmla="*/ 12098 w 205606"/>
              <a:gd name="connsiteY14" fmla="*/ 119661 h 197966"/>
              <a:gd name="connsiteX15" fmla="*/ 34523 w 205606"/>
              <a:gd name="connsiteY15" fmla="*/ 166237 h 197966"/>
              <a:gd name="connsiteX16" fmla="*/ 77648 w 205606"/>
              <a:gd name="connsiteY16" fmla="*/ 189811 h 197966"/>
              <a:gd name="connsiteX17" fmla="*/ 174824 w 205606"/>
              <a:gd name="connsiteY17" fmla="*/ 159337 h 197966"/>
              <a:gd name="connsiteX18" fmla="*/ 198399 w 205606"/>
              <a:gd name="connsiteY18" fmla="*/ 92061 h 197966"/>
              <a:gd name="connsiteX19" fmla="*/ 154124 w 205606"/>
              <a:gd name="connsiteY19" fmla="*/ 23061 h 197966"/>
              <a:gd name="connsiteX20" fmla="*/ 68207 w 205606"/>
              <a:gd name="connsiteY20" fmla="*/ 110 h 197966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5852 w 206935"/>
              <a:gd name="connsiteY15" fmla="*/ 166237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977 w 206935"/>
              <a:gd name="connsiteY16" fmla="*/ 189811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25502 w 206935"/>
              <a:gd name="connsiteY13" fmla="*/ 70211 h 197967"/>
              <a:gd name="connsiteX14" fmla="*/ 13427 w 206935"/>
              <a:gd name="connsiteY14" fmla="*/ 119661 h 197967"/>
              <a:gd name="connsiteX15" fmla="*/ 34702 w 206935"/>
              <a:gd name="connsiteY15" fmla="*/ 162212 h 197967"/>
              <a:gd name="connsiteX16" fmla="*/ 78402 w 206935"/>
              <a:gd name="connsiteY16" fmla="*/ 185786 h 197967"/>
              <a:gd name="connsiteX17" fmla="*/ 176153 w 206935"/>
              <a:gd name="connsiteY17" fmla="*/ 159337 h 197967"/>
              <a:gd name="connsiteX18" fmla="*/ 199728 w 206935"/>
              <a:gd name="connsiteY18" fmla="*/ 92061 h 197967"/>
              <a:gd name="connsiteX19" fmla="*/ 155453 w 206935"/>
              <a:gd name="connsiteY19" fmla="*/ 23061 h 197967"/>
              <a:gd name="connsiteX20" fmla="*/ 69536 w 206935"/>
              <a:gd name="connsiteY20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367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5052 w 206935"/>
              <a:gd name="connsiteY13" fmla="*/ 483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110602 w 206935"/>
              <a:gd name="connsiteY10" fmla="*/ 24786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49077 w 206935"/>
              <a:gd name="connsiteY13" fmla="*/ 50086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5502 w 206935"/>
              <a:gd name="connsiteY14" fmla="*/ 70211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69536 w 206935"/>
              <a:gd name="connsiteY0" fmla="*/ 110 h 197967"/>
              <a:gd name="connsiteX1" fmla="*/ 165802 w 206935"/>
              <a:gd name="connsiteY1" fmla="*/ 21336 h 197967"/>
              <a:gd name="connsiteX2" fmla="*/ 206656 w 206935"/>
              <a:gd name="connsiteY2" fmla="*/ 94905 h 197967"/>
              <a:gd name="connsiteX3" fmla="*/ 178453 w 206935"/>
              <a:gd name="connsiteY3" fmla="*/ 169686 h 197967"/>
              <a:gd name="connsiteX4" fmla="*/ 83961 w 206935"/>
              <a:gd name="connsiteY4" fmla="*/ 197950 h 197967"/>
              <a:gd name="connsiteX5" fmla="*/ 26077 w 206935"/>
              <a:gd name="connsiteY5" fmla="*/ 173137 h 197967"/>
              <a:gd name="connsiteX6" fmla="*/ 1927 w 206935"/>
              <a:gd name="connsiteY6" fmla="*/ 130011 h 197967"/>
              <a:gd name="connsiteX7" fmla="*/ 3308 w 206935"/>
              <a:gd name="connsiteY7" fmla="*/ 89380 h 197967"/>
              <a:gd name="connsiteX8" fmla="*/ 23202 w 206935"/>
              <a:gd name="connsiteY8" fmla="*/ 54111 h 197967"/>
              <a:gd name="connsiteX9" fmla="*/ 61152 w 206935"/>
              <a:gd name="connsiteY9" fmla="*/ 29961 h 197967"/>
              <a:gd name="connsiteX10" fmla="*/ 93352 w 206935"/>
              <a:gd name="connsiteY10" fmla="*/ 21911 h 197967"/>
              <a:gd name="connsiteX11" fmla="*/ 139340 w 206935"/>
              <a:gd name="connsiteY11" fmla="*/ 28919 h 197967"/>
              <a:gd name="connsiteX12" fmla="*/ 96227 w 206935"/>
              <a:gd name="connsiteY12" fmla="*/ 36861 h 197967"/>
              <a:gd name="connsiteX13" fmla="*/ 54827 w 206935"/>
              <a:gd name="connsiteY13" fmla="*/ 50661 h 197967"/>
              <a:gd name="connsiteX14" fmla="*/ 27802 w 206935"/>
              <a:gd name="connsiteY14" fmla="*/ 71936 h 197967"/>
              <a:gd name="connsiteX15" fmla="*/ 13427 w 206935"/>
              <a:gd name="connsiteY15" fmla="*/ 119661 h 197967"/>
              <a:gd name="connsiteX16" fmla="*/ 34702 w 206935"/>
              <a:gd name="connsiteY16" fmla="*/ 162212 h 197967"/>
              <a:gd name="connsiteX17" fmla="*/ 78402 w 206935"/>
              <a:gd name="connsiteY17" fmla="*/ 185786 h 197967"/>
              <a:gd name="connsiteX18" fmla="*/ 176153 w 206935"/>
              <a:gd name="connsiteY18" fmla="*/ 159337 h 197967"/>
              <a:gd name="connsiteX19" fmla="*/ 199728 w 206935"/>
              <a:gd name="connsiteY19" fmla="*/ 92061 h 197967"/>
              <a:gd name="connsiteX20" fmla="*/ 155453 w 206935"/>
              <a:gd name="connsiteY20" fmla="*/ 23061 h 197967"/>
              <a:gd name="connsiteX21" fmla="*/ 69536 w 206935"/>
              <a:gd name="connsiteY21" fmla="*/ 110 h 197967"/>
              <a:gd name="connsiteX0" fmla="*/ 17 w 209866"/>
              <a:gd name="connsiteY0" fmla="*/ 39 h 214571"/>
              <a:gd name="connsiteX1" fmla="*/ 168733 w 209866"/>
              <a:gd name="connsiteY1" fmla="*/ 37940 h 214571"/>
              <a:gd name="connsiteX2" fmla="*/ 209587 w 209866"/>
              <a:gd name="connsiteY2" fmla="*/ 111509 h 214571"/>
              <a:gd name="connsiteX3" fmla="*/ 181384 w 209866"/>
              <a:gd name="connsiteY3" fmla="*/ 186290 h 214571"/>
              <a:gd name="connsiteX4" fmla="*/ 86892 w 209866"/>
              <a:gd name="connsiteY4" fmla="*/ 214554 h 214571"/>
              <a:gd name="connsiteX5" fmla="*/ 29008 w 209866"/>
              <a:gd name="connsiteY5" fmla="*/ 189741 h 214571"/>
              <a:gd name="connsiteX6" fmla="*/ 4858 w 209866"/>
              <a:gd name="connsiteY6" fmla="*/ 146615 h 214571"/>
              <a:gd name="connsiteX7" fmla="*/ 6239 w 209866"/>
              <a:gd name="connsiteY7" fmla="*/ 105984 h 214571"/>
              <a:gd name="connsiteX8" fmla="*/ 26133 w 209866"/>
              <a:gd name="connsiteY8" fmla="*/ 70715 h 214571"/>
              <a:gd name="connsiteX9" fmla="*/ 64083 w 209866"/>
              <a:gd name="connsiteY9" fmla="*/ 46565 h 214571"/>
              <a:gd name="connsiteX10" fmla="*/ 96283 w 209866"/>
              <a:gd name="connsiteY10" fmla="*/ 38515 h 214571"/>
              <a:gd name="connsiteX11" fmla="*/ 142271 w 209866"/>
              <a:gd name="connsiteY11" fmla="*/ 45523 h 214571"/>
              <a:gd name="connsiteX12" fmla="*/ 99158 w 209866"/>
              <a:gd name="connsiteY12" fmla="*/ 53465 h 214571"/>
              <a:gd name="connsiteX13" fmla="*/ 57758 w 209866"/>
              <a:gd name="connsiteY13" fmla="*/ 67265 h 214571"/>
              <a:gd name="connsiteX14" fmla="*/ 30733 w 209866"/>
              <a:gd name="connsiteY14" fmla="*/ 88540 h 214571"/>
              <a:gd name="connsiteX15" fmla="*/ 16358 w 209866"/>
              <a:gd name="connsiteY15" fmla="*/ 136265 h 214571"/>
              <a:gd name="connsiteX16" fmla="*/ 37633 w 209866"/>
              <a:gd name="connsiteY16" fmla="*/ 178816 h 214571"/>
              <a:gd name="connsiteX17" fmla="*/ 81333 w 209866"/>
              <a:gd name="connsiteY17" fmla="*/ 202390 h 214571"/>
              <a:gd name="connsiteX18" fmla="*/ 179084 w 209866"/>
              <a:gd name="connsiteY18" fmla="*/ 175941 h 214571"/>
              <a:gd name="connsiteX19" fmla="*/ 202659 w 209866"/>
              <a:gd name="connsiteY19" fmla="*/ 108665 h 214571"/>
              <a:gd name="connsiteX20" fmla="*/ 158384 w 209866"/>
              <a:gd name="connsiteY20" fmla="*/ 39665 h 214571"/>
              <a:gd name="connsiteX21" fmla="*/ 17 w 209866"/>
              <a:gd name="connsiteY21" fmla="*/ 39 h 214571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1417 w 211266"/>
              <a:gd name="connsiteY22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3308 w 211266"/>
              <a:gd name="connsiteY22" fmla="*/ 17951 h 215282"/>
              <a:gd name="connsiteX23" fmla="*/ 1417 w 211266"/>
              <a:gd name="connsiteY23" fmla="*/ 750 h 215282"/>
              <a:gd name="connsiteX0" fmla="*/ 1417 w 211266"/>
              <a:gd name="connsiteY0" fmla="*/ 750 h 215282"/>
              <a:gd name="connsiteX1" fmla="*/ 86758 w 211266"/>
              <a:gd name="connsiteY1" fmla="*/ 16226 h 215282"/>
              <a:gd name="connsiteX2" fmla="*/ 170133 w 211266"/>
              <a:gd name="connsiteY2" fmla="*/ 38651 h 215282"/>
              <a:gd name="connsiteX3" fmla="*/ 210987 w 211266"/>
              <a:gd name="connsiteY3" fmla="*/ 112220 h 215282"/>
              <a:gd name="connsiteX4" fmla="*/ 182784 w 211266"/>
              <a:gd name="connsiteY4" fmla="*/ 187001 h 215282"/>
              <a:gd name="connsiteX5" fmla="*/ 88292 w 211266"/>
              <a:gd name="connsiteY5" fmla="*/ 215265 h 215282"/>
              <a:gd name="connsiteX6" fmla="*/ 30408 w 211266"/>
              <a:gd name="connsiteY6" fmla="*/ 190452 h 215282"/>
              <a:gd name="connsiteX7" fmla="*/ 6258 w 211266"/>
              <a:gd name="connsiteY7" fmla="*/ 147326 h 215282"/>
              <a:gd name="connsiteX8" fmla="*/ 7639 w 211266"/>
              <a:gd name="connsiteY8" fmla="*/ 106695 h 215282"/>
              <a:gd name="connsiteX9" fmla="*/ 27533 w 211266"/>
              <a:gd name="connsiteY9" fmla="*/ 71426 h 215282"/>
              <a:gd name="connsiteX10" fmla="*/ 65483 w 211266"/>
              <a:gd name="connsiteY10" fmla="*/ 47276 h 215282"/>
              <a:gd name="connsiteX11" fmla="*/ 97683 w 211266"/>
              <a:gd name="connsiteY11" fmla="*/ 39226 h 215282"/>
              <a:gd name="connsiteX12" fmla="*/ 143671 w 211266"/>
              <a:gd name="connsiteY12" fmla="*/ 46234 h 215282"/>
              <a:gd name="connsiteX13" fmla="*/ 100558 w 211266"/>
              <a:gd name="connsiteY13" fmla="*/ 54176 h 215282"/>
              <a:gd name="connsiteX14" fmla="*/ 59158 w 211266"/>
              <a:gd name="connsiteY14" fmla="*/ 67976 h 215282"/>
              <a:gd name="connsiteX15" fmla="*/ 32133 w 211266"/>
              <a:gd name="connsiteY15" fmla="*/ 89251 h 215282"/>
              <a:gd name="connsiteX16" fmla="*/ 17758 w 211266"/>
              <a:gd name="connsiteY16" fmla="*/ 136976 h 215282"/>
              <a:gd name="connsiteX17" fmla="*/ 39033 w 211266"/>
              <a:gd name="connsiteY17" fmla="*/ 179527 h 215282"/>
              <a:gd name="connsiteX18" fmla="*/ 82733 w 211266"/>
              <a:gd name="connsiteY18" fmla="*/ 203101 h 215282"/>
              <a:gd name="connsiteX19" fmla="*/ 180484 w 211266"/>
              <a:gd name="connsiteY19" fmla="*/ 176652 h 215282"/>
              <a:gd name="connsiteX20" fmla="*/ 204059 w 211266"/>
              <a:gd name="connsiteY20" fmla="*/ 109376 h 215282"/>
              <a:gd name="connsiteX21" fmla="*/ 159784 w 211266"/>
              <a:gd name="connsiteY21" fmla="*/ 40376 h 215282"/>
              <a:gd name="connsiteX22" fmla="*/ 89058 w 211266"/>
              <a:gd name="connsiteY22" fmla="*/ 24276 h 215282"/>
              <a:gd name="connsiteX23" fmla="*/ 1417 w 211266"/>
              <a:gd name="connsiteY23" fmla="*/ 750 h 215282"/>
              <a:gd name="connsiteX0" fmla="*/ 37337 w 206936"/>
              <a:gd name="connsiteY0" fmla="*/ 4300 h 202732"/>
              <a:gd name="connsiteX1" fmla="*/ 82428 w 206936"/>
              <a:gd name="connsiteY1" fmla="*/ 3676 h 202732"/>
              <a:gd name="connsiteX2" fmla="*/ 165803 w 206936"/>
              <a:gd name="connsiteY2" fmla="*/ 26101 h 202732"/>
              <a:gd name="connsiteX3" fmla="*/ 206657 w 206936"/>
              <a:gd name="connsiteY3" fmla="*/ 99670 h 202732"/>
              <a:gd name="connsiteX4" fmla="*/ 178454 w 206936"/>
              <a:gd name="connsiteY4" fmla="*/ 174451 h 202732"/>
              <a:gd name="connsiteX5" fmla="*/ 83962 w 206936"/>
              <a:gd name="connsiteY5" fmla="*/ 202715 h 202732"/>
              <a:gd name="connsiteX6" fmla="*/ 26078 w 206936"/>
              <a:gd name="connsiteY6" fmla="*/ 177902 h 202732"/>
              <a:gd name="connsiteX7" fmla="*/ 1928 w 206936"/>
              <a:gd name="connsiteY7" fmla="*/ 134776 h 202732"/>
              <a:gd name="connsiteX8" fmla="*/ 3309 w 206936"/>
              <a:gd name="connsiteY8" fmla="*/ 94145 h 202732"/>
              <a:gd name="connsiteX9" fmla="*/ 23203 w 206936"/>
              <a:gd name="connsiteY9" fmla="*/ 58876 h 202732"/>
              <a:gd name="connsiteX10" fmla="*/ 61153 w 206936"/>
              <a:gd name="connsiteY10" fmla="*/ 34726 h 202732"/>
              <a:gd name="connsiteX11" fmla="*/ 93353 w 206936"/>
              <a:gd name="connsiteY11" fmla="*/ 26676 h 202732"/>
              <a:gd name="connsiteX12" fmla="*/ 139341 w 206936"/>
              <a:gd name="connsiteY12" fmla="*/ 33684 h 202732"/>
              <a:gd name="connsiteX13" fmla="*/ 96228 w 206936"/>
              <a:gd name="connsiteY13" fmla="*/ 41626 h 202732"/>
              <a:gd name="connsiteX14" fmla="*/ 54828 w 206936"/>
              <a:gd name="connsiteY14" fmla="*/ 55426 h 202732"/>
              <a:gd name="connsiteX15" fmla="*/ 27803 w 206936"/>
              <a:gd name="connsiteY15" fmla="*/ 76701 h 202732"/>
              <a:gd name="connsiteX16" fmla="*/ 13428 w 206936"/>
              <a:gd name="connsiteY16" fmla="*/ 124426 h 202732"/>
              <a:gd name="connsiteX17" fmla="*/ 34703 w 206936"/>
              <a:gd name="connsiteY17" fmla="*/ 166977 h 202732"/>
              <a:gd name="connsiteX18" fmla="*/ 78403 w 206936"/>
              <a:gd name="connsiteY18" fmla="*/ 190551 h 202732"/>
              <a:gd name="connsiteX19" fmla="*/ 176154 w 206936"/>
              <a:gd name="connsiteY19" fmla="*/ 164102 h 202732"/>
              <a:gd name="connsiteX20" fmla="*/ 199729 w 206936"/>
              <a:gd name="connsiteY20" fmla="*/ 96826 h 202732"/>
              <a:gd name="connsiteX21" fmla="*/ 155454 w 206936"/>
              <a:gd name="connsiteY21" fmla="*/ 27826 h 202732"/>
              <a:gd name="connsiteX22" fmla="*/ 84728 w 206936"/>
              <a:gd name="connsiteY22" fmla="*/ 11726 h 202732"/>
              <a:gd name="connsiteX23" fmla="*/ 37337 w 206936"/>
              <a:gd name="connsiteY23" fmla="*/ 4300 h 202732"/>
              <a:gd name="connsiteX0" fmla="*/ 37337 w 206936"/>
              <a:gd name="connsiteY0" fmla="*/ 3051 h 201483"/>
              <a:gd name="connsiteX1" fmla="*/ 111178 w 206936"/>
              <a:gd name="connsiteY1" fmla="*/ 4727 h 201483"/>
              <a:gd name="connsiteX2" fmla="*/ 165803 w 206936"/>
              <a:gd name="connsiteY2" fmla="*/ 24852 h 201483"/>
              <a:gd name="connsiteX3" fmla="*/ 206657 w 206936"/>
              <a:gd name="connsiteY3" fmla="*/ 98421 h 201483"/>
              <a:gd name="connsiteX4" fmla="*/ 178454 w 206936"/>
              <a:gd name="connsiteY4" fmla="*/ 173202 h 201483"/>
              <a:gd name="connsiteX5" fmla="*/ 83962 w 206936"/>
              <a:gd name="connsiteY5" fmla="*/ 201466 h 201483"/>
              <a:gd name="connsiteX6" fmla="*/ 26078 w 206936"/>
              <a:gd name="connsiteY6" fmla="*/ 176653 h 201483"/>
              <a:gd name="connsiteX7" fmla="*/ 1928 w 206936"/>
              <a:gd name="connsiteY7" fmla="*/ 133527 h 201483"/>
              <a:gd name="connsiteX8" fmla="*/ 3309 w 206936"/>
              <a:gd name="connsiteY8" fmla="*/ 92896 h 201483"/>
              <a:gd name="connsiteX9" fmla="*/ 23203 w 206936"/>
              <a:gd name="connsiteY9" fmla="*/ 57627 h 201483"/>
              <a:gd name="connsiteX10" fmla="*/ 61153 w 206936"/>
              <a:gd name="connsiteY10" fmla="*/ 33477 h 201483"/>
              <a:gd name="connsiteX11" fmla="*/ 93353 w 206936"/>
              <a:gd name="connsiteY11" fmla="*/ 25427 h 201483"/>
              <a:gd name="connsiteX12" fmla="*/ 139341 w 206936"/>
              <a:gd name="connsiteY12" fmla="*/ 32435 h 201483"/>
              <a:gd name="connsiteX13" fmla="*/ 96228 w 206936"/>
              <a:gd name="connsiteY13" fmla="*/ 40377 h 201483"/>
              <a:gd name="connsiteX14" fmla="*/ 54828 w 206936"/>
              <a:gd name="connsiteY14" fmla="*/ 54177 h 201483"/>
              <a:gd name="connsiteX15" fmla="*/ 27803 w 206936"/>
              <a:gd name="connsiteY15" fmla="*/ 75452 h 201483"/>
              <a:gd name="connsiteX16" fmla="*/ 13428 w 206936"/>
              <a:gd name="connsiteY16" fmla="*/ 123177 h 201483"/>
              <a:gd name="connsiteX17" fmla="*/ 34703 w 206936"/>
              <a:gd name="connsiteY17" fmla="*/ 165728 h 201483"/>
              <a:gd name="connsiteX18" fmla="*/ 78403 w 206936"/>
              <a:gd name="connsiteY18" fmla="*/ 189302 h 201483"/>
              <a:gd name="connsiteX19" fmla="*/ 176154 w 206936"/>
              <a:gd name="connsiteY19" fmla="*/ 162853 h 201483"/>
              <a:gd name="connsiteX20" fmla="*/ 199729 w 206936"/>
              <a:gd name="connsiteY20" fmla="*/ 95577 h 201483"/>
              <a:gd name="connsiteX21" fmla="*/ 155454 w 206936"/>
              <a:gd name="connsiteY21" fmla="*/ 26577 h 201483"/>
              <a:gd name="connsiteX22" fmla="*/ 84728 w 206936"/>
              <a:gd name="connsiteY22" fmla="*/ 10477 h 201483"/>
              <a:gd name="connsiteX23" fmla="*/ 37337 w 206936"/>
              <a:gd name="connsiteY23" fmla="*/ 3051 h 201483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728 w 206936"/>
              <a:gd name="connsiteY22" fmla="*/ 74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36187 w 206936"/>
              <a:gd name="connsiteY0" fmla="*/ 12652 h 198434"/>
              <a:gd name="connsiteX1" fmla="*/ 111178 w 206936"/>
              <a:gd name="connsiteY1" fmla="*/ 1678 h 198434"/>
              <a:gd name="connsiteX2" fmla="*/ 165803 w 206936"/>
              <a:gd name="connsiteY2" fmla="*/ 21803 h 198434"/>
              <a:gd name="connsiteX3" fmla="*/ 206657 w 206936"/>
              <a:gd name="connsiteY3" fmla="*/ 95372 h 198434"/>
              <a:gd name="connsiteX4" fmla="*/ 178454 w 206936"/>
              <a:gd name="connsiteY4" fmla="*/ 170153 h 198434"/>
              <a:gd name="connsiteX5" fmla="*/ 83962 w 206936"/>
              <a:gd name="connsiteY5" fmla="*/ 198417 h 198434"/>
              <a:gd name="connsiteX6" fmla="*/ 26078 w 206936"/>
              <a:gd name="connsiteY6" fmla="*/ 173604 h 198434"/>
              <a:gd name="connsiteX7" fmla="*/ 1928 w 206936"/>
              <a:gd name="connsiteY7" fmla="*/ 130478 h 198434"/>
              <a:gd name="connsiteX8" fmla="*/ 3309 w 206936"/>
              <a:gd name="connsiteY8" fmla="*/ 89847 h 198434"/>
              <a:gd name="connsiteX9" fmla="*/ 23203 w 206936"/>
              <a:gd name="connsiteY9" fmla="*/ 54578 h 198434"/>
              <a:gd name="connsiteX10" fmla="*/ 61153 w 206936"/>
              <a:gd name="connsiteY10" fmla="*/ 30428 h 198434"/>
              <a:gd name="connsiteX11" fmla="*/ 93353 w 206936"/>
              <a:gd name="connsiteY11" fmla="*/ 22378 h 198434"/>
              <a:gd name="connsiteX12" fmla="*/ 139341 w 206936"/>
              <a:gd name="connsiteY12" fmla="*/ 29386 h 198434"/>
              <a:gd name="connsiteX13" fmla="*/ 96228 w 206936"/>
              <a:gd name="connsiteY13" fmla="*/ 37328 h 198434"/>
              <a:gd name="connsiteX14" fmla="*/ 54828 w 206936"/>
              <a:gd name="connsiteY14" fmla="*/ 51128 h 198434"/>
              <a:gd name="connsiteX15" fmla="*/ 27803 w 206936"/>
              <a:gd name="connsiteY15" fmla="*/ 72403 h 198434"/>
              <a:gd name="connsiteX16" fmla="*/ 13428 w 206936"/>
              <a:gd name="connsiteY16" fmla="*/ 120128 h 198434"/>
              <a:gd name="connsiteX17" fmla="*/ 34703 w 206936"/>
              <a:gd name="connsiteY17" fmla="*/ 162679 h 198434"/>
              <a:gd name="connsiteX18" fmla="*/ 78403 w 206936"/>
              <a:gd name="connsiteY18" fmla="*/ 186253 h 198434"/>
              <a:gd name="connsiteX19" fmla="*/ 176154 w 206936"/>
              <a:gd name="connsiteY19" fmla="*/ 159804 h 198434"/>
              <a:gd name="connsiteX20" fmla="*/ 199729 w 206936"/>
              <a:gd name="connsiteY20" fmla="*/ 92528 h 198434"/>
              <a:gd name="connsiteX21" fmla="*/ 155454 w 206936"/>
              <a:gd name="connsiteY21" fmla="*/ 23528 h 198434"/>
              <a:gd name="connsiteX22" fmla="*/ 84153 w 206936"/>
              <a:gd name="connsiteY22" fmla="*/ 12028 h 198434"/>
              <a:gd name="connsiteX23" fmla="*/ 36187 w 206936"/>
              <a:gd name="connsiteY23" fmla="*/ 12652 h 198434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52287 w 206936"/>
              <a:gd name="connsiteY0" fmla="*/ 6031 h 197563"/>
              <a:gd name="connsiteX1" fmla="*/ 111178 w 206936"/>
              <a:gd name="connsiteY1" fmla="*/ 807 h 197563"/>
              <a:gd name="connsiteX2" fmla="*/ 165803 w 206936"/>
              <a:gd name="connsiteY2" fmla="*/ 20932 h 197563"/>
              <a:gd name="connsiteX3" fmla="*/ 206657 w 206936"/>
              <a:gd name="connsiteY3" fmla="*/ 94501 h 197563"/>
              <a:gd name="connsiteX4" fmla="*/ 178454 w 206936"/>
              <a:gd name="connsiteY4" fmla="*/ 169282 h 197563"/>
              <a:gd name="connsiteX5" fmla="*/ 83962 w 206936"/>
              <a:gd name="connsiteY5" fmla="*/ 197546 h 197563"/>
              <a:gd name="connsiteX6" fmla="*/ 26078 w 206936"/>
              <a:gd name="connsiteY6" fmla="*/ 172733 h 197563"/>
              <a:gd name="connsiteX7" fmla="*/ 1928 w 206936"/>
              <a:gd name="connsiteY7" fmla="*/ 129607 h 197563"/>
              <a:gd name="connsiteX8" fmla="*/ 3309 w 206936"/>
              <a:gd name="connsiteY8" fmla="*/ 88976 h 197563"/>
              <a:gd name="connsiteX9" fmla="*/ 23203 w 206936"/>
              <a:gd name="connsiteY9" fmla="*/ 53707 h 197563"/>
              <a:gd name="connsiteX10" fmla="*/ 61153 w 206936"/>
              <a:gd name="connsiteY10" fmla="*/ 29557 h 197563"/>
              <a:gd name="connsiteX11" fmla="*/ 93353 w 206936"/>
              <a:gd name="connsiteY11" fmla="*/ 21507 h 197563"/>
              <a:gd name="connsiteX12" fmla="*/ 139341 w 206936"/>
              <a:gd name="connsiteY12" fmla="*/ 28515 h 197563"/>
              <a:gd name="connsiteX13" fmla="*/ 96228 w 206936"/>
              <a:gd name="connsiteY13" fmla="*/ 36457 h 197563"/>
              <a:gd name="connsiteX14" fmla="*/ 54828 w 206936"/>
              <a:gd name="connsiteY14" fmla="*/ 50257 h 197563"/>
              <a:gd name="connsiteX15" fmla="*/ 27803 w 206936"/>
              <a:gd name="connsiteY15" fmla="*/ 71532 h 197563"/>
              <a:gd name="connsiteX16" fmla="*/ 13428 w 206936"/>
              <a:gd name="connsiteY16" fmla="*/ 119257 h 197563"/>
              <a:gd name="connsiteX17" fmla="*/ 34703 w 206936"/>
              <a:gd name="connsiteY17" fmla="*/ 161808 h 197563"/>
              <a:gd name="connsiteX18" fmla="*/ 78403 w 206936"/>
              <a:gd name="connsiteY18" fmla="*/ 185382 h 197563"/>
              <a:gd name="connsiteX19" fmla="*/ 176154 w 206936"/>
              <a:gd name="connsiteY19" fmla="*/ 158933 h 197563"/>
              <a:gd name="connsiteX20" fmla="*/ 199729 w 206936"/>
              <a:gd name="connsiteY20" fmla="*/ 91657 h 197563"/>
              <a:gd name="connsiteX21" fmla="*/ 155454 w 206936"/>
              <a:gd name="connsiteY21" fmla="*/ 22657 h 197563"/>
              <a:gd name="connsiteX22" fmla="*/ 84153 w 206936"/>
              <a:gd name="connsiteY22" fmla="*/ 11157 h 197563"/>
              <a:gd name="connsiteX23" fmla="*/ 52287 w 206936"/>
              <a:gd name="connsiteY23" fmla="*/ 6031 h 197563"/>
              <a:gd name="connsiteX0" fmla="*/ 29862 w 206936"/>
              <a:gd name="connsiteY0" fmla="*/ 1412 h 203869"/>
              <a:gd name="connsiteX1" fmla="*/ 111178 w 206936"/>
              <a:gd name="connsiteY1" fmla="*/ 7113 h 203869"/>
              <a:gd name="connsiteX2" fmla="*/ 165803 w 206936"/>
              <a:gd name="connsiteY2" fmla="*/ 27238 h 203869"/>
              <a:gd name="connsiteX3" fmla="*/ 206657 w 206936"/>
              <a:gd name="connsiteY3" fmla="*/ 100807 h 203869"/>
              <a:gd name="connsiteX4" fmla="*/ 178454 w 206936"/>
              <a:gd name="connsiteY4" fmla="*/ 175588 h 203869"/>
              <a:gd name="connsiteX5" fmla="*/ 83962 w 206936"/>
              <a:gd name="connsiteY5" fmla="*/ 203852 h 203869"/>
              <a:gd name="connsiteX6" fmla="*/ 26078 w 206936"/>
              <a:gd name="connsiteY6" fmla="*/ 179039 h 203869"/>
              <a:gd name="connsiteX7" fmla="*/ 1928 w 206936"/>
              <a:gd name="connsiteY7" fmla="*/ 135913 h 203869"/>
              <a:gd name="connsiteX8" fmla="*/ 3309 w 206936"/>
              <a:gd name="connsiteY8" fmla="*/ 95282 h 203869"/>
              <a:gd name="connsiteX9" fmla="*/ 23203 w 206936"/>
              <a:gd name="connsiteY9" fmla="*/ 60013 h 203869"/>
              <a:gd name="connsiteX10" fmla="*/ 61153 w 206936"/>
              <a:gd name="connsiteY10" fmla="*/ 35863 h 203869"/>
              <a:gd name="connsiteX11" fmla="*/ 93353 w 206936"/>
              <a:gd name="connsiteY11" fmla="*/ 27813 h 203869"/>
              <a:gd name="connsiteX12" fmla="*/ 139341 w 206936"/>
              <a:gd name="connsiteY12" fmla="*/ 34821 h 203869"/>
              <a:gd name="connsiteX13" fmla="*/ 96228 w 206936"/>
              <a:gd name="connsiteY13" fmla="*/ 42763 h 203869"/>
              <a:gd name="connsiteX14" fmla="*/ 54828 w 206936"/>
              <a:gd name="connsiteY14" fmla="*/ 56563 h 203869"/>
              <a:gd name="connsiteX15" fmla="*/ 27803 w 206936"/>
              <a:gd name="connsiteY15" fmla="*/ 77838 h 203869"/>
              <a:gd name="connsiteX16" fmla="*/ 13428 w 206936"/>
              <a:gd name="connsiteY16" fmla="*/ 125563 h 203869"/>
              <a:gd name="connsiteX17" fmla="*/ 34703 w 206936"/>
              <a:gd name="connsiteY17" fmla="*/ 168114 h 203869"/>
              <a:gd name="connsiteX18" fmla="*/ 78403 w 206936"/>
              <a:gd name="connsiteY18" fmla="*/ 191688 h 203869"/>
              <a:gd name="connsiteX19" fmla="*/ 176154 w 206936"/>
              <a:gd name="connsiteY19" fmla="*/ 165239 h 203869"/>
              <a:gd name="connsiteX20" fmla="*/ 199729 w 206936"/>
              <a:gd name="connsiteY20" fmla="*/ 97963 h 203869"/>
              <a:gd name="connsiteX21" fmla="*/ 155454 w 206936"/>
              <a:gd name="connsiteY21" fmla="*/ 28963 h 203869"/>
              <a:gd name="connsiteX22" fmla="*/ 84153 w 206936"/>
              <a:gd name="connsiteY22" fmla="*/ 17463 h 203869"/>
              <a:gd name="connsiteX23" fmla="*/ 29862 w 206936"/>
              <a:gd name="connsiteY23" fmla="*/ 1412 h 203869"/>
              <a:gd name="connsiteX0" fmla="*/ 29862 w 206936"/>
              <a:gd name="connsiteY0" fmla="*/ 98 h 202555"/>
              <a:gd name="connsiteX1" fmla="*/ 111178 w 206936"/>
              <a:gd name="connsiteY1" fmla="*/ 5799 h 202555"/>
              <a:gd name="connsiteX2" fmla="*/ 165803 w 206936"/>
              <a:gd name="connsiteY2" fmla="*/ 25924 h 202555"/>
              <a:gd name="connsiteX3" fmla="*/ 206657 w 206936"/>
              <a:gd name="connsiteY3" fmla="*/ 99493 h 202555"/>
              <a:gd name="connsiteX4" fmla="*/ 178454 w 206936"/>
              <a:gd name="connsiteY4" fmla="*/ 174274 h 202555"/>
              <a:gd name="connsiteX5" fmla="*/ 83962 w 206936"/>
              <a:gd name="connsiteY5" fmla="*/ 202538 h 202555"/>
              <a:gd name="connsiteX6" fmla="*/ 26078 w 206936"/>
              <a:gd name="connsiteY6" fmla="*/ 177725 h 202555"/>
              <a:gd name="connsiteX7" fmla="*/ 1928 w 206936"/>
              <a:gd name="connsiteY7" fmla="*/ 134599 h 202555"/>
              <a:gd name="connsiteX8" fmla="*/ 3309 w 206936"/>
              <a:gd name="connsiteY8" fmla="*/ 93968 h 202555"/>
              <a:gd name="connsiteX9" fmla="*/ 23203 w 206936"/>
              <a:gd name="connsiteY9" fmla="*/ 58699 h 202555"/>
              <a:gd name="connsiteX10" fmla="*/ 61153 w 206936"/>
              <a:gd name="connsiteY10" fmla="*/ 34549 h 202555"/>
              <a:gd name="connsiteX11" fmla="*/ 93353 w 206936"/>
              <a:gd name="connsiteY11" fmla="*/ 26499 h 202555"/>
              <a:gd name="connsiteX12" fmla="*/ 139341 w 206936"/>
              <a:gd name="connsiteY12" fmla="*/ 33507 h 202555"/>
              <a:gd name="connsiteX13" fmla="*/ 96228 w 206936"/>
              <a:gd name="connsiteY13" fmla="*/ 41449 h 202555"/>
              <a:gd name="connsiteX14" fmla="*/ 54828 w 206936"/>
              <a:gd name="connsiteY14" fmla="*/ 55249 h 202555"/>
              <a:gd name="connsiteX15" fmla="*/ 27803 w 206936"/>
              <a:gd name="connsiteY15" fmla="*/ 76524 h 202555"/>
              <a:gd name="connsiteX16" fmla="*/ 13428 w 206936"/>
              <a:gd name="connsiteY16" fmla="*/ 124249 h 202555"/>
              <a:gd name="connsiteX17" fmla="*/ 34703 w 206936"/>
              <a:gd name="connsiteY17" fmla="*/ 166800 h 202555"/>
              <a:gd name="connsiteX18" fmla="*/ 78403 w 206936"/>
              <a:gd name="connsiteY18" fmla="*/ 190374 h 202555"/>
              <a:gd name="connsiteX19" fmla="*/ 176154 w 206936"/>
              <a:gd name="connsiteY19" fmla="*/ 163925 h 202555"/>
              <a:gd name="connsiteX20" fmla="*/ 199729 w 206936"/>
              <a:gd name="connsiteY20" fmla="*/ 96649 h 202555"/>
              <a:gd name="connsiteX21" fmla="*/ 155454 w 206936"/>
              <a:gd name="connsiteY21" fmla="*/ 27649 h 202555"/>
              <a:gd name="connsiteX22" fmla="*/ 86453 w 206936"/>
              <a:gd name="connsiteY22" fmla="*/ 9249 h 202555"/>
              <a:gd name="connsiteX23" fmla="*/ 29862 w 206936"/>
              <a:gd name="connsiteY23" fmla="*/ 98 h 202555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412 h 202869"/>
              <a:gd name="connsiteX1" fmla="*/ 111178 w 206936"/>
              <a:gd name="connsiteY1" fmla="*/ 6113 h 202869"/>
              <a:gd name="connsiteX2" fmla="*/ 165803 w 206936"/>
              <a:gd name="connsiteY2" fmla="*/ 26238 h 202869"/>
              <a:gd name="connsiteX3" fmla="*/ 206657 w 206936"/>
              <a:gd name="connsiteY3" fmla="*/ 99807 h 202869"/>
              <a:gd name="connsiteX4" fmla="*/ 178454 w 206936"/>
              <a:gd name="connsiteY4" fmla="*/ 174588 h 202869"/>
              <a:gd name="connsiteX5" fmla="*/ 83962 w 206936"/>
              <a:gd name="connsiteY5" fmla="*/ 202852 h 202869"/>
              <a:gd name="connsiteX6" fmla="*/ 26078 w 206936"/>
              <a:gd name="connsiteY6" fmla="*/ 178039 h 202869"/>
              <a:gd name="connsiteX7" fmla="*/ 1928 w 206936"/>
              <a:gd name="connsiteY7" fmla="*/ 134913 h 202869"/>
              <a:gd name="connsiteX8" fmla="*/ 3309 w 206936"/>
              <a:gd name="connsiteY8" fmla="*/ 94282 h 202869"/>
              <a:gd name="connsiteX9" fmla="*/ 23203 w 206936"/>
              <a:gd name="connsiteY9" fmla="*/ 59013 h 202869"/>
              <a:gd name="connsiteX10" fmla="*/ 61153 w 206936"/>
              <a:gd name="connsiteY10" fmla="*/ 34863 h 202869"/>
              <a:gd name="connsiteX11" fmla="*/ 93353 w 206936"/>
              <a:gd name="connsiteY11" fmla="*/ 26813 h 202869"/>
              <a:gd name="connsiteX12" fmla="*/ 139341 w 206936"/>
              <a:gd name="connsiteY12" fmla="*/ 33821 h 202869"/>
              <a:gd name="connsiteX13" fmla="*/ 96228 w 206936"/>
              <a:gd name="connsiteY13" fmla="*/ 41763 h 202869"/>
              <a:gd name="connsiteX14" fmla="*/ 54828 w 206936"/>
              <a:gd name="connsiteY14" fmla="*/ 55563 h 202869"/>
              <a:gd name="connsiteX15" fmla="*/ 27803 w 206936"/>
              <a:gd name="connsiteY15" fmla="*/ 76838 h 202869"/>
              <a:gd name="connsiteX16" fmla="*/ 13428 w 206936"/>
              <a:gd name="connsiteY16" fmla="*/ 124563 h 202869"/>
              <a:gd name="connsiteX17" fmla="*/ 34703 w 206936"/>
              <a:gd name="connsiteY17" fmla="*/ 167114 h 202869"/>
              <a:gd name="connsiteX18" fmla="*/ 78403 w 206936"/>
              <a:gd name="connsiteY18" fmla="*/ 190688 h 202869"/>
              <a:gd name="connsiteX19" fmla="*/ 176154 w 206936"/>
              <a:gd name="connsiteY19" fmla="*/ 164239 h 202869"/>
              <a:gd name="connsiteX20" fmla="*/ 199729 w 206936"/>
              <a:gd name="connsiteY20" fmla="*/ 96963 h 202869"/>
              <a:gd name="connsiteX21" fmla="*/ 155454 w 206936"/>
              <a:gd name="connsiteY21" fmla="*/ 27963 h 202869"/>
              <a:gd name="connsiteX22" fmla="*/ 96228 w 206936"/>
              <a:gd name="connsiteY22" fmla="*/ 15313 h 202869"/>
              <a:gd name="connsiteX23" fmla="*/ 29862 w 206936"/>
              <a:gd name="connsiteY23" fmla="*/ 412 h 202869"/>
              <a:gd name="connsiteX0" fmla="*/ 29862 w 206936"/>
              <a:gd name="connsiteY0" fmla="*/ 216 h 202673"/>
              <a:gd name="connsiteX1" fmla="*/ 95653 w 206936"/>
              <a:gd name="connsiteY1" fmla="*/ 7642 h 202673"/>
              <a:gd name="connsiteX2" fmla="*/ 165803 w 206936"/>
              <a:gd name="connsiteY2" fmla="*/ 26042 h 202673"/>
              <a:gd name="connsiteX3" fmla="*/ 206657 w 206936"/>
              <a:gd name="connsiteY3" fmla="*/ 99611 h 202673"/>
              <a:gd name="connsiteX4" fmla="*/ 178454 w 206936"/>
              <a:gd name="connsiteY4" fmla="*/ 174392 h 202673"/>
              <a:gd name="connsiteX5" fmla="*/ 83962 w 206936"/>
              <a:gd name="connsiteY5" fmla="*/ 202656 h 202673"/>
              <a:gd name="connsiteX6" fmla="*/ 26078 w 206936"/>
              <a:gd name="connsiteY6" fmla="*/ 177843 h 202673"/>
              <a:gd name="connsiteX7" fmla="*/ 1928 w 206936"/>
              <a:gd name="connsiteY7" fmla="*/ 134717 h 202673"/>
              <a:gd name="connsiteX8" fmla="*/ 3309 w 206936"/>
              <a:gd name="connsiteY8" fmla="*/ 94086 h 202673"/>
              <a:gd name="connsiteX9" fmla="*/ 23203 w 206936"/>
              <a:gd name="connsiteY9" fmla="*/ 58817 h 202673"/>
              <a:gd name="connsiteX10" fmla="*/ 61153 w 206936"/>
              <a:gd name="connsiteY10" fmla="*/ 34667 h 202673"/>
              <a:gd name="connsiteX11" fmla="*/ 93353 w 206936"/>
              <a:gd name="connsiteY11" fmla="*/ 26617 h 202673"/>
              <a:gd name="connsiteX12" fmla="*/ 139341 w 206936"/>
              <a:gd name="connsiteY12" fmla="*/ 33625 h 202673"/>
              <a:gd name="connsiteX13" fmla="*/ 96228 w 206936"/>
              <a:gd name="connsiteY13" fmla="*/ 41567 h 202673"/>
              <a:gd name="connsiteX14" fmla="*/ 54828 w 206936"/>
              <a:gd name="connsiteY14" fmla="*/ 55367 h 202673"/>
              <a:gd name="connsiteX15" fmla="*/ 27803 w 206936"/>
              <a:gd name="connsiteY15" fmla="*/ 76642 h 202673"/>
              <a:gd name="connsiteX16" fmla="*/ 13428 w 206936"/>
              <a:gd name="connsiteY16" fmla="*/ 124367 h 202673"/>
              <a:gd name="connsiteX17" fmla="*/ 34703 w 206936"/>
              <a:gd name="connsiteY17" fmla="*/ 166918 h 202673"/>
              <a:gd name="connsiteX18" fmla="*/ 78403 w 206936"/>
              <a:gd name="connsiteY18" fmla="*/ 190492 h 202673"/>
              <a:gd name="connsiteX19" fmla="*/ 176154 w 206936"/>
              <a:gd name="connsiteY19" fmla="*/ 164043 h 202673"/>
              <a:gd name="connsiteX20" fmla="*/ 199729 w 206936"/>
              <a:gd name="connsiteY20" fmla="*/ 96767 h 202673"/>
              <a:gd name="connsiteX21" fmla="*/ 155454 w 206936"/>
              <a:gd name="connsiteY21" fmla="*/ 27767 h 202673"/>
              <a:gd name="connsiteX22" fmla="*/ 96228 w 206936"/>
              <a:gd name="connsiteY22" fmla="*/ 15117 h 202673"/>
              <a:gd name="connsiteX23" fmla="*/ 29862 w 206936"/>
              <a:gd name="connsiteY23" fmla="*/ 216 h 202673"/>
              <a:gd name="connsiteX0" fmla="*/ 29862 w 206936"/>
              <a:gd name="connsiteY0" fmla="*/ 135 h 202592"/>
              <a:gd name="connsiteX1" fmla="*/ 95653 w 206936"/>
              <a:gd name="connsiteY1" fmla="*/ 7561 h 202592"/>
              <a:gd name="connsiteX2" fmla="*/ 165803 w 206936"/>
              <a:gd name="connsiteY2" fmla="*/ 25961 h 202592"/>
              <a:gd name="connsiteX3" fmla="*/ 206657 w 206936"/>
              <a:gd name="connsiteY3" fmla="*/ 99530 h 202592"/>
              <a:gd name="connsiteX4" fmla="*/ 178454 w 206936"/>
              <a:gd name="connsiteY4" fmla="*/ 174311 h 202592"/>
              <a:gd name="connsiteX5" fmla="*/ 83962 w 206936"/>
              <a:gd name="connsiteY5" fmla="*/ 202575 h 202592"/>
              <a:gd name="connsiteX6" fmla="*/ 26078 w 206936"/>
              <a:gd name="connsiteY6" fmla="*/ 177762 h 202592"/>
              <a:gd name="connsiteX7" fmla="*/ 1928 w 206936"/>
              <a:gd name="connsiteY7" fmla="*/ 134636 h 202592"/>
              <a:gd name="connsiteX8" fmla="*/ 3309 w 206936"/>
              <a:gd name="connsiteY8" fmla="*/ 94005 h 202592"/>
              <a:gd name="connsiteX9" fmla="*/ 23203 w 206936"/>
              <a:gd name="connsiteY9" fmla="*/ 58736 h 202592"/>
              <a:gd name="connsiteX10" fmla="*/ 61153 w 206936"/>
              <a:gd name="connsiteY10" fmla="*/ 34586 h 202592"/>
              <a:gd name="connsiteX11" fmla="*/ 93353 w 206936"/>
              <a:gd name="connsiteY11" fmla="*/ 26536 h 202592"/>
              <a:gd name="connsiteX12" fmla="*/ 139341 w 206936"/>
              <a:gd name="connsiteY12" fmla="*/ 33544 h 202592"/>
              <a:gd name="connsiteX13" fmla="*/ 96228 w 206936"/>
              <a:gd name="connsiteY13" fmla="*/ 41486 h 202592"/>
              <a:gd name="connsiteX14" fmla="*/ 54828 w 206936"/>
              <a:gd name="connsiteY14" fmla="*/ 55286 h 202592"/>
              <a:gd name="connsiteX15" fmla="*/ 27803 w 206936"/>
              <a:gd name="connsiteY15" fmla="*/ 76561 h 202592"/>
              <a:gd name="connsiteX16" fmla="*/ 13428 w 206936"/>
              <a:gd name="connsiteY16" fmla="*/ 124286 h 202592"/>
              <a:gd name="connsiteX17" fmla="*/ 34703 w 206936"/>
              <a:gd name="connsiteY17" fmla="*/ 166837 h 202592"/>
              <a:gd name="connsiteX18" fmla="*/ 78403 w 206936"/>
              <a:gd name="connsiteY18" fmla="*/ 190411 h 202592"/>
              <a:gd name="connsiteX19" fmla="*/ 176154 w 206936"/>
              <a:gd name="connsiteY19" fmla="*/ 163962 h 202592"/>
              <a:gd name="connsiteX20" fmla="*/ 199729 w 206936"/>
              <a:gd name="connsiteY20" fmla="*/ 96686 h 202592"/>
              <a:gd name="connsiteX21" fmla="*/ 155454 w 206936"/>
              <a:gd name="connsiteY21" fmla="*/ 27686 h 202592"/>
              <a:gd name="connsiteX22" fmla="*/ 96228 w 206936"/>
              <a:gd name="connsiteY22" fmla="*/ 15036 h 202592"/>
              <a:gd name="connsiteX23" fmla="*/ 29862 w 206936"/>
              <a:gd name="connsiteY23" fmla="*/ 135 h 202592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4828 w 206936"/>
              <a:gd name="connsiteY14" fmla="*/ 47842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6228 w 206936"/>
              <a:gd name="connsiteY13" fmla="*/ 34042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  <a:gd name="connsiteX0" fmla="*/ 36762 w 206936"/>
              <a:gd name="connsiteY0" fmla="*/ 10516 h 195148"/>
              <a:gd name="connsiteX1" fmla="*/ 95653 w 206936"/>
              <a:gd name="connsiteY1" fmla="*/ 117 h 195148"/>
              <a:gd name="connsiteX2" fmla="*/ 165803 w 206936"/>
              <a:gd name="connsiteY2" fmla="*/ 18517 h 195148"/>
              <a:gd name="connsiteX3" fmla="*/ 206657 w 206936"/>
              <a:gd name="connsiteY3" fmla="*/ 92086 h 195148"/>
              <a:gd name="connsiteX4" fmla="*/ 178454 w 206936"/>
              <a:gd name="connsiteY4" fmla="*/ 166867 h 195148"/>
              <a:gd name="connsiteX5" fmla="*/ 83962 w 206936"/>
              <a:gd name="connsiteY5" fmla="*/ 195131 h 195148"/>
              <a:gd name="connsiteX6" fmla="*/ 26078 w 206936"/>
              <a:gd name="connsiteY6" fmla="*/ 170318 h 195148"/>
              <a:gd name="connsiteX7" fmla="*/ 1928 w 206936"/>
              <a:gd name="connsiteY7" fmla="*/ 127192 h 195148"/>
              <a:gd name="connsiteX8" fmla="*/ 3309 w 206936"/>
              <a:gd name="connsiteY8" fmla="*/ 86561 h 195148"/>
              <a:gd name="connsiteX9" fmla="*/ 23203 w 206936"/>
              <a:gd name="connsiteY9" fmla="*/ 51292 h 195148"/>
              <a:gd name="connsiteX10" fmla="*/ 61153 w 206936"/>
              <a:gd name="connsiteY10" fmla="*/ 27142 h 195148"/>
              <a:gd name="connsiteX11" fmla="*/ 93353 w 206936"/>
              <a:gd name="connsiteY11" fmla="*/ 19092 h 195148"/>
              <a:gd name="connsiteX12" fmla="*/ 139341 w 206936"/>
              <a:gd name="connsiteY12" fmla="*/ 26100 h 195148"/>
              <a:gd name="connsiteX13" fmla="*/ 95653 w 206936"/>
              <a:gd name="connsiteY13" fmla="*/ 31167 h 195148"/>
              <a:gd name="connsiteX14" fmla="*/ 52528 w 206936"/>
              <a:gd name="connsiteY14" fmla="*/ 43817 h 195148"/>
              <a:gd name="connsiteX15" fmla="*/ 27803 w 206936"/>
              <a:gd name="connsiteY15" fmla="*/ 69117 h 195148"/>
              <a:gd name="connsiteX16" fmla="*/ 13428 w 206936"/>
              <a:gd name="connsiteY16" fmla="*/ 116842 h 195148"/>
              <a:gd name="connsiteX17" fmla="*/ 34703 w 206936"/>
              <a:gd name="connsiteY17" fmla="*/ 159393 h 195148"/>
              <a:gd name="connsiteX18" fmla="*/ 78403 w 206936"/>
              <a:gd name="connsiteY18" fmla="*/ 182967 h 195148"/>
              <a:gd name="connsiteX19" fmla="*/ 176154 w 206936"/>
              <a:gd name="connsiteY19" fmla="*/ 156518 h 195148"/>
              <a:gd name="connsiteX20" fmla="*/ 199729 w 206936"/>
              <a:gd name="connsiteY20" fmla="*/ 89242 h 195148"/>
              <a:gd name="connsiteX21" fmla="*/ 155454 w 206936"/>
              <a:gd name="connsiteY21" fmla="*/ 20242 h 195148"/>
              <a:gd name="connsiteX22" fmla="*/ 96228 w 206936"/>
              <a:gd name="connsiteY22" fmla="*/ 7592 h 195148"/>
              <a:gd name="connsiteX23" fmla="*/ 36762 w 206936"/>
              <a:gd name="connsiteY23" fmla="*/ 10516 h 19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936" h="195148">
                <a:moveTo>
                  <a:pt x="36762" y="10516"/>
                </a:moveTo>
                <a:cubicBezTo>
                  <a:pt x="36666" y="9270"/>
                  <a:pt x="74146" y="-1216"/>
                  <a:pt x="95653" y="117"/>
                </a:cubicBezTo>
                <a:cubicBezTo>
                  <a:pt x="117160" y="1450"/>
                  <a:pt x="147302" y="3189"/>
                  <a:pt x="165803" y="18517"/>
                </a:cubicBezTo>
                <a:cubicBezTo>
                  <a:pt x="184304" y="33845"/>
                  <a:pt x="204549" y="67361"/>
                  <a:pt x="206657" y="92086"/>
                </a:cubicBezTo>
                <a:cubicBezTo>
                  <a:pt x="208765" y="116811"/>
                  <a:pt x="198903" y="149693"/>
                  <a:pt x="178454" y="166867"/>
                </a:cubicBezTo>
                <a:cubicBezTo>
                  <a:pt x="158005" y="184041"/>
                  <a:pt x="109358" y="194556"/>
                  <a:pt x="83962" y="195131"/>
                </a:cubicBezTo>
                <a:cubicBezTo>
                  <a:pt x="58566" y="195706"/>
                  <a:pt x="39750" y="181641"/>
                  <a:pt x="26078" y="170318"/>
                </a:cubicBezTo>
                <a:cubicBezTo>
                  <a:pt x="12406" y="158995"/>
                  <a:pt x="5148" y="145464"/>
                  <a:pt x="1928" y="127192"/>
                </a:cubicBezTo>
                <a:cubicBezTo>
                  <a:pt x="-1292" y="108920"/>
                  <a:pt x="-237" y="99211"/>
                  <a:pt x="3309" y="86561"/>
                </a:cubicBezTo>
                <a:cubicBezTo>
                  <a:pt x="6855" y="73911"/>
                  <a:pt x="13563" y="61195"/>
                  <a:pt x="23203" y="51292"/>
                </a:cubicBezTo>
                <a:cubicBezTo>
                  <a:pt x="32843" y="41389"/>
                  <a:pt x="49461" y="32509"/>
                  <a:pt x="61153" y="27142"/>
                </a:cubicBezTo>
                <a:cubicBezTo>
                  <a:pt x="72845" y="21775"/>
                  <a:pt x="80322" y="19266"/>
                  <a:pt x="93353" y="19092"/>
                </a:cubicBezTo>
                <a:cubicBezTo>
                  <a:pt x="106384" y="18918"/>
                  <a:pt x="146049" y="24088"/>
                  <a:pt x="139341" y="26100"/>
                </a:cubicBezTo>
                <a:cubicBezTo>
                  <a:pt x="132633" y="28112"/>
                  <a:pt x="109930" y="27543"/>
                  <a:pt x="95653" y="31167"/>
                </a:cubicBezTo>
                <a:cubicBezTo>
                  <a:pt x="81376" y="34791"/>
                  <a:pt x="64316" y="38259"/>
                  <a:pt x="52528" y="43817"/>
                </a:cubicBezTo>
                <a:cubicBezTo>
                  <a:pt x="40741" y="49375"/>
                  <a:pt x="34320" y="56946"/>
                  <a:pt x="27803" y="69117"/>
                </a:cubicBezTo>
                <a:cubicBezTo>
                  <a:pt x="21286" y="81288"/>
                  <a:pt x="12278" y="101796"/>
                  <a:pt x="13428" y="116842"/>
                </a:cubicBezTo>
                <a:cubicBezTo>
                  <a:pt x="14578" y="131888"/>
                  <a:pt x="23874" y="148372"/>
                  <a:pt x="34703" y="159393"/>
                </a:cubicBezTo>
                <a:cubicBezTo>
                  <a:pt x="45532" y="170414"/>
                  <a:pt x="54828" y="183446"/>
                  <a:pt x="78403" y="182967"/>
                </a:cubicBezTo>
                <a:cubicBezTo>
                  <a:pt x="101978" y="182488"/>
                  <a:pt x="155933" y="172139"/>
                  <a:pt x="176154" y="156518"/>
                </a:cubicBezTo>
                <a:cubicBezTo>
                  <a:pt x="196375" y="140897"/>
                  <a:pt x="203179" y="111955"/>
                  <a:pt x="199729" y="89242"/>
                </a:cubicBezTo>
                <a:cubicBezTo>
                  <a:pt x="196279" y="66529"/>
                  <a:pt x="172704" y="33850"/>
                  <a:pt x="155454" y="20242"/>
                </a:cubicBezTo>
                <a:cubicBezTo>
                  <a:pt x="138204" y="6634"/>
                  <a:pt x="116010" y="9213"/>
                  <a:pt x="96228" y="7592"/>
                </a:cubicBezTo>
                <a:cubicBezTo>
                  <a:pt x="76446" y="5971"/>
                  <a:pt x="36858" y="11762"/>
                  <a:pt x="36762" y="1051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xmlns="" id="{7622E445-DBF0-4C5D-84AF-4A333D55C060}"/>
              </a:ext>
            </a:extLst>
          </p:cNvPr>
          <p:cNvSpPr/>
          <p:nvPr/>
        </p:nvSpPr>
        <p:spPr>
          <a:xfrm>
            <a:off x="9947686" y="5446018"/>
            <a:ext cx="468000" cy="46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803A125-4B42-4D48-B787-8CB4ACEDB431}"/>
              </a:ext>
            </a:extLst>
          </p:cNvPr>
          <p:cNvSpPr/>
          <p:nvPr/>
        </p:nvSpPr>
        <p:spPr>
          <a:xfrm>
            <a:off x="9927380" y="5494450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1,6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xmlns="" id="{77D88D73-3CD8-4198-B29B-D8856E81DA29}"/>
              </a:ext>
            </a:extLst>
          </p:cNvPr>
          <p:cNvSpPr/>
          <p:nvPr/>
        </p:nvSpPr>
        <p:spPr>
          <a:xfrm>
            <a:off x="10589480" y="5348577"/>
            <a:ext cx="885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</a:t>
            </a:r>
          </a:p>
          <a:p>
            <a:pPr marL="0" marR="0" lvl="0" indent="0" algn="l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3578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3578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xmlns="" id="{2519865E-8A46-4659-ACCE-A61FB6394489}"/>
              </a:ext>
            </a:extLst>
          </p:cNvPr>
          <p:cNvCxnSpPr/>
          <p:nvPr/>
        </p:nvCxnSpPr>
        <p:spPr>
          <a:xfrm flipH="1">
            <a:off x="8940382" y="5140619"/>
            <a:ext cx="810864" cy="529096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:a16="http://schemas.microsoft.com/office/drawing/2014/main" xmlns="" id="{55E022A4-CFFC-4EF2-9875-7CD604C41205}"/>
              </a:ext>
            </a:extLst>
          </p:cNvPr>
          <p:cNvCxnSpPr/>
          <p:nvPr/>
        </p:nvCxnSpPr>
        <p:spPr>
          <a:xfrm>
            <a:off x="8986711" y="5755714"/>
            <a:ext cx="669740" cy="1228"/>
          </a:xfrm>
          <a:prstGeom prst="straightConnector1">
            <a:avLst/>
          </a:prstGeom>
          <a:ln w="22225">
            <a:solidFill>
              <a:schemeClr val="accent4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xmlns="" id="{93F78E69-4FF2-45F5-B589-C1E721638A9D}"/>
              </a:ext>
            </a:extLst>
          </p:cNvPr>
          <p:cNvSpPr/>
          <p:nvPr/>
        </p:nvSpPr>
        <p:spPr>
          <a:xfrm>
            <a:off x="8900211" y="5524285"/>
            <a:ext cx="8233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- 0,4 млрд</a:t>
            </a:r>
            <a:endParaRPr kumimoji="0" lang="ru-RU" sz="9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15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9847024" y="5446713"/>
            <a:ext cx="1044000" cy="1095757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0,1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млрд руб.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7,81%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501078" y="255475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Государственный долг на 01 января 2020 года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8715884" y="5162974"/>
            <a:ext cx="1044000" cy="1379497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0,15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млрд руб.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7,81%</a:t>
            </a:r>
          </a:p>
        </p:txBody>
      </p:sp>
      <p:pic>
        <p:nvPicPr>
          <p:cNvPr id="128" name="Picture 11" descr="https://maxcdn.icons8.com/Share/icon/Finance/coins_filled16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198" y="4427064"/>
            <a:ext cx="546346" cy="5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2583564" y="4346294"/>
            <a:ext cx="3437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148,5 млн руб. – расходы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на обслуживание госдолга,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в т.ч. выплата купонного дохода 147,8 млн рублей</a:t>
            </a:r>
          </a:p>
        </p:txBody>
      </p:sp>
      <p:sp>
        <p:nvSpPr>
          <p:cNvPr id="44" name="TextBox 43"/>
          <p:cNvSpPr txBox="1"/>
          <p:nvPr/>
        </p:nvSpPr>
        <p:spPr>
          <a:xfrm rot="20415252">
            <a:off x="9645140" y="5120974"/>
            <a:ext cx="1218431" cy="37457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ПОГАШЕНО</a:t>
            </a:r>
          </a:p>
        </p:txBody>
      </p:sp>
      <p:pic>
        <p:nvPicPr>
          <p:cNvPr id="47" name="Picture 2" descr="D:\Foto\01. ЛОГО\ИКОНКИ\003. портфел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447" y="1260073"/>
            <a:ext cx="858399" cy="6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па 47"/>
          <p:cNvGrpSpPr/>
          <p:nvPr/>
        </p:nvGrpSpPr>
        <p:grpSpPr>
          <a:xfrm rot="16200000">
            <a:off x="1499893" y="1328364"/>
            <a:ext cx="1092758" cy="543091"/>
            <a:chOff x="970000" y="4830919"/>
            <a:chExt cx="1092758" cy="543091"/>
          </a:xfrm>
          <a:solidFill>
            <a:schemeClr val="tx2">
              <a:lumMod val="75000"/>
              <a:alpha val="85000"/>
            </a:schemeClr>
          </a:solidFill>
        </p:grpSpPr>
        <p:sp>
          <p:nvSpPr>
            <p:cNvPr id="49" name="Прямоугольник 48"/>
            <p:cNvSpPr/>
            <p:nvPr/>
          </p:nvSpPr>
          <p:spPr>
            <a:xfrm>
              <a:off x="970000" y="4830919"/>
              <a:ext cx="1092758" cy="399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600" dirty="0">
                  <a:solidFill>
                    <a:schemeClr val="bg1"/>
                  </a:solidFill>
                </a:rPr>
                <a:t>ВСЕГО</a:t>
              </a:r>
            </a:p>
          </p:txBody>
        </p:sp>
        <p:sp>
          <p:nvSpPr>
            <p:cNvPr id="50" name="Равнобедренный треугольник 49"/>
            <p:cNvSpPr/>
            <p:nvPr/>
          </p:nvSpPr>
          <p:spPr>
            <a:xfrm flipV="1">
              <a:off x="1342992" y="5229124"/>
              <a:ext cx="346773" cy="1448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2422798" y="1053530"/>
            <a:ext cx="1092758" cy="1092759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1,6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млрд рублей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584744" y="5443365"/>
            <a:ext cx="1044000" cy="1099105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0,1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млрд руб.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7,81%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6453604" y="2375064"/>
            <a:ext cx="1044000" cy="4167408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1,6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млрд руб.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7,8%</a:t>
            </a: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погашено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06.05.19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06.11.19</a:t>
            </a:r>
          </a:p>
        </p:txBody>
      </p:sp>
      <p:pic>
        <p:nvPicPr>
          <p:cNvPr id="85" name="Picture 4" descr="http://sro.perfecto.website/upload/pages_items/byk03l3x/thumbn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046" y="1408582"/>
            <a:ext cx="1157116" cy="11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2451304" y="6022942"/>
            <a:ext cx="362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Банковские кредиты</a:t>
            </a:r>
          </a:p>
        </p:txBody>
      </p:sp>
      <p:sp>
        <p:nvSpPr>
          <p:cNvPr id="90" name="Овал 89"/>
          <p:cNvSpPr/>
          <p:nvPr/>
        </p:nvSpPr>
        <p:spPr>
          <a:xfrm>
            <a:off x="2079036" y="5632275"/>
            <a:ext cx="372490" cy="352512"/>
          </a:xfrm>
          <a:prstGeom prst="ellipse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2441668" y="5590034"/>
            <a:ext cx="3797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Государств. ценные бумаги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8104" y="4215726"/>
            <a:ext cx="4320315" cy="230503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 rot="20415252">
            <a:off x="8871770" y="4738879"/>
            <a:ext cx="1218431" cy="37457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ПОГАШЕНО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7107393-53E5-4B2E-A5FD-ABAE4A387130}"/>
              </a:ext>
            </a:extLst>
          </p:cNvPr>
          <p:cNvSpPr txBox="1"/>
          <p:nvPr/>
        </p:nvSpPr>
        <p:spPr>
          <a:xfrm rot="20415252">
            <a:off x="7511294" y="5020653"/>
            <a:ext cx="1218431" cy="37457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ПОГАШЕНО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58486C22-A8D3-4BCB-9B52-62FDF9242E1B}"/>
              </a:ext>
            </a:extLst>
          </p:cNvPr>
          <p:cNvSpPr/>
          <p:nvPr/>
        </p:nvSpPr>
        <p:spPr>
          <a:xfrm>
            <a:off x="1813204" y="2846179"/>
            <a:ext cx="4051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Привлечено кредитов –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350 млн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Погашено кредитов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350 млн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Погашено ценных бумаг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400 млн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4FEA11E0-8BEE-468E-BAAF-C038DDA0AF2C}"/>
              </a:ext>
            </a:extLst>
          </p:cNvPr>
          <p:cNvSpPr/>
          <p:nvPr/>
        </p:nvSpPr>
        <p:spPr>
          <a:xfrm>
            <a:off x="1778104" y="2280085"/>
            <a:ext cx="4320314" cy="183076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A5631E3C-FE30-41A1-A452-87D9AE1E6386}"/>
              </a:ext>
            </a:extLst>
          </p:cNvPr>
          <p:cNvSpPr/>
          <p:nvPr/>
        </p:nvSpPr>
        <p:spPr>
          <a:xfrm>
            <a:off x="1859122" y="2356542"/>
            <a:ext cx="1123055" cy="352969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  <p:pic>
        <p:nvPicPr>
          <p:cNvPr id="58" name="Рисунок 5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6C82A84-F017-4E96-BE15-C032AAE13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  <p:pic>
        <p:nvPicPr>
          <p:cNvPr id="59" name="Picture 4" descr="http://sro.perfecto.website/upload/pages_items/byk03l3x/thumbnail.png">
            <a:extLst>
              <a:ext uri="{FF2B5EF4-FFF2-40B4-BE49-F238E27FC236}">
                <a16:creationId xmlns:a16="http://schemas.microsoft.com/office/drawing/2014/main" xmlns="" id="{E50919D6-3FB9-447B-8B06-6F50FE04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378" y="4005858"/>
            <a:ext cx="1157116" cy="11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88C5E8CF-97E7-49BE-AA66-6B7162D92A5A}"/>
              </a:ext>
            </a:extLst>
          </p:cNvPr>
          <p:cNvSpPr/>
          <p:nvPr/>
        </p:nvSpPr>
        <p:spPr>
          <a:xfrm>
            <a:off x="2079036" y="6062710"/>
            <a:ext cx="372490" cy="352512"/>
          </a:xfrm>
          <a:prstGeom prst="ellipse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700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DCC3980-375D-4F4C-AE30-FA60FF9EB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85115062"/>
              </p:ext>
            </p:extLst>
          </p:nvPr>
        </p:nvGraphicFramePr>
        <p:xfrm>
          <a:off x="1126654" y="960706"/>
          <a:ext cx="10747206" cy="505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501078" y="327483"/>
            <a:ext cx="9426776" cy="510023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Динамика доходов окружного бюджета, млн руб.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595099" y="972230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324451" y="1546648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%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5513557"/>
              </p:ext>
            </p:extLst>
          </p:nvPr>
        </p:nvGraphicFramePr>
        <p:xfrm>
          <a:off x="118544" y="6022082"/>
          <a:ext cx="1180930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879">
                  <a:extLst>
                    <a:ext uri="{9D8B030D-6E8A-4147-A177-3AD203B41FA5}">
                      <a16:colId xmlns:a16="http://schemas.microsoft.com/office/drawing/2014/main" xmlns="" val="4058089947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984405099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31464222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129315515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3967294830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2295032082"/>
                    </a:ext>
                  </a:extLst>
                </a:gridCol>
                <a:gridCol w="1760238">
                  <a:extLst>
                    <a:ext uri="{9D8B030D-6E8A-4147-A177-3AD203B41FA5}">
                      <a16:colId xmlns:a16="http://schemas.microsoft.com/office/drawing/2014/main" xmlns="" val="1146367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Доля в доходах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3</a:t>
                      </a:r>
                      <a:r>
                        <a:rPr lang="ru-RU" sz="3600" b="0" dirty="0"/>
                        <a:t>1%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243879"/>
                  </a:ext>
                </a:extLst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1322731" y="882984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088480" y="1461247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159102" y="2772430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96%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779115" y="2687029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40998" y="2998974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102%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712060" y="2912122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543478" y="3829865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10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1%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378693" y="3744467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0415686" y="3852550"/>
            <a:ext cx="1386456" cy="729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1%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0179715" y="3767149"/>
            <a:ext cx="167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исполнение</a:t>
            </a:r>
          </a:p>
        </p:txBody>
      </p:sp>
      <p:pic>
        <p:nvPicPr>
          <p:cNvPr id="57" name="Picture 2" descr="D:\Foto\01. ЛОГО\ИКОНКИ\001. дохо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140" y="1471058"/>
            <a:ext cx="1039644" cy="92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8255158" y="1767527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Первоначальный план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8255158" y="2156064"/>
            <a:ext cx="3312368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Уточненный план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8255158" y="2544601"/>
            <a:ext cx="3546696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2019 год Фактическое исполнение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8228306" y="1380678"/>
            <a:ext cx="3600400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2018 год Фактическое исполнение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225659" y="989530"/>
            <a:ext cx="3634157" cy="256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2017 год Фактическое исполнение</a:t>
            </a:r>
          </a:p>
        </p:txBody>
      </p:sp>
      <p:sp>
        <p:nvSpPr>
          <p:cNvPr id="67" name="Овал 66"/>
          <p:cNvSpPr/>
          <p:nvPr/>
        </p:nvSpPr>
        <p:spPr>
          <a:xfrm>
            <a:off x="7955643" y="994262"/>
            <a:ext cx="252000" cy="252000"/>
          </a:xfrm>
          <a:prstGeom prst="ellipse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6479057" y="882984"/>
            <a:ext cx="5448796" cy="204275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7955643" y="1380678"/>
            <a:ext cx="252000" cy="252000"/>
          </a:xfrm>
          <a:prstGeom prst="ellipse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7955643" y="1782167"/>
            <a:ext cx="252000" cy="25200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955643" y="2166214"/>
            <a:ext cx="252000" cy="252000"/>
          </a:xfrm>
          <a:prstGeom prst="ellipse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7955643" y="2559278"/>
            <a:ext cx="252000" cy="252000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4" descr="https://3.bp.blogspot.com/-s7Xz1HtpVM0/T1cQhIduFmI/AAAAAAAAITw/foT0LhDAMK8/s1600/aves3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7421" y="6533257"/>
            <a:ext cx="329376" cy="2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4F00352-4B54-4FFB-8A38-ADF345371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3" y="193356"/>
            <a:ext cx="1250940" cy="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255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D:\Foto\01. ЛОГО\ИКОНКИ\001. доход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5032" y="104676"/>
            <a:ext cx="545536" cy="4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46164" y="45418"/>
            <a:ext cx="3104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СТРУКТУРА ДОХОДОВ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ОКРУЖНОГО БЮДЖЕТА</a:t>
            </a:r>
            <a:endParaRPr lang="ru-RU" sz="20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843667" y="767387"/>
            <a:ext cx="87160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0554132" y="765498"/>
            <a:ext cx="0" cy="240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81135" y="940026"/>
            <a:ext cx="211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Налоговые доходы</a:t>
            </a:r>
            <a:endParaRPr lang="ru-RU" sz="1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99062" y="972230"/>
            <a:ext cx="23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Неналоговые доходы</a:t>
            </a:r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399462" y="964242"/>
            <a:ext cx="3105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Безвозмездные поступления</a:t>
            </a:r>
            <a:endParaRPr lang="ru-RU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3123154"/>
              </p:ext>
            </p:extLst>
          </p:nvPr>
        </p:nvGraphicFramePr>
        <p:xfrm>
          <a:off x="466909" y="1784098"/>
          <a:ext cx="11665294" cy="498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9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1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84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6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675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28353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 на прибыль организаций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3 601,0 млн руб.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102%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Доходы от использования имущества в гос. собственности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101,3 млн руб. 101%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Дотации бюджетам субъектов на сбалансированность бюджета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332,4 млн руб. 100%</a:t>
                      </a: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8353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Налоги на доходы физических лиц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 </a:t>
                      </a:r>
                      <a:r>
                        <a:rPr 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</a:t>
                      </a: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39,4 млн руб. </a:t>
                      </a:r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Платежи при пользовании природными ресурсами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45,2 млн руб. 95%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Субсидии бюджетам бюджетной системы Российской Федерации 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596,9 </a:t>
                      </a:r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млн руб. 83%</a:t>
                      </a: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8353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 на имущество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 </a:t>
                      </a: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052,8 млн руб. 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Доходы</a:t>
                      </a:r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о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 оказания платных услуг (работ)</a:t>
                      </a:r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и компенсации затрат государства 45,7 млн руб. 106%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Субвенции бюджетам бюджетной системы Российской Федерации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226,9 млн руб. 94%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8353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 на товары (работы, услуги)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179,1 млн руб. 1</a:t>
                      </a:r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Доходы от продажи материальных и нематериальных активов</a:t>
                      </a:r>
                    </a:p>
                    <a:p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7 083,9 млн руб.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Иные межбюджетные трансферты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2 364,1 млн руб. 99%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132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 на совокупный доход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0,0 млн руб.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Административные платежи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 сборы</a:t>
                      </a:r>
                      <a:r>
                        <a:rPr lang="ru-RU" sz="15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22,7 млн руб. 89%</a:t>
                      </a: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Безвозмезд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 и пр. поступления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193 млн руб. 106%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8353">
                <a:tc>
                  <a:txBody>
                    <a:bodyPr/>
                    <a:lstStyle/>
                    <a:p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Налог, сборы и регулярные платежи за природные ресурсы</a:t>
                      </a:r>
                    </a:p>
                    <a:p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11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7,6 млн руб. 1</a:t>
                      </a:r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Штрафы, санкции, возмещение ущерба 84,0 млн руб. 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Доходы от возврата и возврат остатков </a:t>
                      </a:r>
                      <a:r>
                        <a:rPr lang="ru-RU" sz="15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межбюдж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 трансфертов прошлых лет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92,6 млн руб. 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4132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Госпошлина</a:t>
                      </a:r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 перерасчеты по налогам 7,1 млн руб. </a:t>
                      </a:r>
                      <a:r>
                        <a:rPr lang="en-US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</a:t>
                      </a:r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Прочие неналоговые доходы</a:t>
                      </a:r>
                    </a:p>
                    <a:p>
                      <a:r>
                        <a:rPr lang="ru-RU" sz="15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260,5 млн руб. 101%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36" name="Прямая соединительная линия 35"/>
          <p:cNvCxnSpPr/>
          <p:nvPr/>
        </p:nvCxnSpPr>
        <p:spPr>
          <a:xfrm flipV="1">
            <a:off x="6238430" y="767387"/>
            <a:ext cx="0" cy="240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1859004" y="774790"/>
            <a:ext cx="0" cy="240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photo.allindonews.com/picture/icons.iconarchive.com/icons/iconsmind/outline/512/Coins-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59" y="1989634"/>
            <a:ext cx="371847" cy="37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www.shareicon.net/download/2015/11/24/677049_man_512x51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220" y="2793260"/>
            <a:ext cx="311379" cy="3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27" y="3517172"/>
            <a:ext cx="318772" cy="31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s://image.flaticon.com/icons/png/512/2/277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59" y="4293890"/>
            <a:ext cx="324807" cy="32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simpleicon.com/wp-content/uploads/money-bag-7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19" y="4983636"/>
            <a:ext cx="371380" cy="3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 descr="http://xn----7sbb5anb1aeyc.xn--p1ai/images/preim/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31" y="5590034"/>
            <a:ext cx="392768" cy="39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maxcdn.icons8.com/Share/icon/ios7/Travel/combi_ticket1600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191" y="623810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591" y="1989634"/>
            <a:ext cx="352625" cy="3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 descr="http://icons.iconarchive.com/icons/icons8/android/512/Industry-Oil-Industry-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843" y="4293890"/>
            <a:ext cx="308214" cy="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003" y="2793276"/>
            <a:ext cx="3600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 descr="http://www.basicchristianeducation.com/upload/images/flat_icons/pencil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663" y="3539134"/>
            <a:ext cx="285554" cy="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s://spektresh.nethouse.ru/static/img/0000/0004/7220/47220614.gtn9ajjb15.W665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189" y="5002033"/>
            <a:ext cx="336501" cy="3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http://freevector.co/wp-content/uploads/2012/08/687-calculator1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007" y="5645560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 descr="https://www.shareicon.net/data/2015/11/21/675757_edit_512x512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518" y="6277444"/>
            <a:ext cx="341374" cy="3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cliparts.co/cliparts/BTg/rdn/BTgrdnppc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9731" y="1989634"/>
            <a:ext cx="404974" cy="4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://freevector.co/wp-content/uploads/2010/04/8684-city-hall-silhouette1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053" y="2709714"/>
            <a:ext cx="480329" cy="4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photo.allindonews.com/picture/icons.iconarchive.com/icons/iconsmind/outline/512/Coins-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9731" y="3580997"/>
            <a:ext cx="371847" cy="37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://www.miankoutu.com/uploadfiles/2015-9-24/2015924132943342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8848" y="4211710"/>
            <a:ext cx="527153" cy="5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s://www.shareicon.net/download/2015/10/30/664142_clipboard_512x512.pn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7936" y="4934426"/>
            <a:ext cx="453642" cy="4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4182715" y="119479"/>
            <a:ext cx="189944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22,85  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434088" y="83823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78518" y="1305210"/>
            <a:ext cx="189944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1</a:t>
            </a:r>
            <a:r>
              <a:rPr lang="en-US" sz="3600" dirty="0">
                <a:solidFill>
                  <a:schemeClr val="bg1"/>
                </a:solidFill>
              </a:rPr>
              <a:t>1</a:t>
            </a:r>
            <a:r>
              <a:rPr lang="ru-RU" sz="3600" dirty="0">
                <a:solidFill>
                  <a:schemeClr val="bg1"/>
                </a:solidFill>
              </a:rPr>
              <a:t>,40   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029890" y="126955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275881" y="1305210"/>
            <a:ext cx="189944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7,64  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6383238" y="126955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407575" y="1305210"/>
            <a:ext cx="1899446" cy="513464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</a:rPr>
              <a:t>  3,81 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0514932" y="1269554"/>
            <a:ext cx="75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млрд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руб.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270866" y="89159"/>
            <a:ext cx="1152128" cy="51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863325" y="119479"/>
            <a:ext cx="1264329" cy="51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101%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82605" y="866177"/>
            <a:ext cx="1264329" cy="51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102%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995363" y="899516"/>
            <a:ext cx="1264329" cy="51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100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1347219" y="883591"/>
            <a:ext cx="783926" cy="51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96%</a:t>
            </a:r>
          </a:p>
        </p:txBody>
      </p:sp>
      <p:pic>
        <p:nvPicPr>
          <p:cNvPr id="1026" name="Picture 2" descr="http://cdn.onlinewebfonts.com/svg/download_70140.png">
            <a:extLst>
              <a:ext uri="{FF2B5EF4-FFF2-40B4-BE49-F238E27FC236}">
                <a16:creationId xmlns:a16="http://schemas.microsoft.com/office/drawing/2014/main" xmlns="" id="{95D2935C-84F0-4880-BDF0-22DDB8E3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953" y="5662042"/>
            <a:ext cx="387625" cy="3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87532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578E"/>
      </a:accent1>
      <a:accent2>
        <a:srgbClr val="2D96D3"/>
      </a:accent2>
      <a:accent3>
        <a:srgbClr val="6689BB"/>
      </a:accent3>
      <a:accent4>
        <a:srgbClr val="149CBB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55642</TotalTime>
  <Words>4541</Words>
  <Application>Microsoft Office PowerPoint</Application>
  <PresentationFormat>Произвольный</PresentationFormat>
  <Paragraphs>2003</Paragraphs>
  <Slides>39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Журавлёва Галина Борисовна</dc:creator>
  <cp:lastModifiedBy>kardakova</cp:lastModifiedBy>
  <cp:revision>1084</cp:revision>
  <cp:lastPrinted>2020-05-19T06:37:30Z</cp:lastPrinted>
  <dcterms:created xsi:type="dcterms:W3CDTF">2016-11-19T09:21:03Z</dcterms:created>
  <dcterms:modified xsi:type="dcterms:W3CDTF">2020-05-19T07:16:33Z</dcterms:modified>
</cp:coreProperties>
</file>